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77" r:id="rId4"/>
    <p:sldId id="278" r:id="rId5"/>
    <p:sldId id="275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  <p:guide orient="horz" pos="39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3787-D225-4F78-8E71-4DD8FC1EC8F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2D29-8AC0-4FB1-933D-AD24ECC43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625E-096F-494B-B7CE-A49E276A3A3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2C895-EB1C-4157-9E46-0DF3298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54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5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 bwMode="ltGray"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 descr="An empty placeholder to add an image. Click on the placeholder and select the image that you wish to add"/>
          <p:cNvSpPr>
            <a:spLocks noGrp="1"/>
          </p:cNvSpPr>
          <p:nvPr>
            <p:ph type="pic" sz="quarter" idx="13" hasCustomPrompt="1"/>
          </p:nvPr>
        </p:nvSpPr>
        <p:spPr>
          <a:xfrm>
            <a:off x="1195939" y="2695635"/>
            <a:ext cx="4414838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FB4A4D-BEB3-42DE-8D0E-DB8F0B5DA3ED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557D-1DB1-46C0-998A-94433545C341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610B-0B0E-4C6C-A7A6-0853CA34DDCA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144-8206-4C57-B7F2-12168FDC6C23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8FB8-1142-402E-8BCA-4DC30F103E56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BAD-D360-40D3-A33A-B189CE27C2FB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471D-48A1-4899-AFFF-8ACC56D03BF3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0513-7D68-4635-8489-06A9AFAAD13D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36AC-4807-4E91-B671-F9B91617C7B3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DBCC-10C7-4CB5-9734-C5542D870FBB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6AD-5C1D-4E35-A3CE-CF8952DE9936}" type="datetime1">
              <a:rPr lang="en-US" smtClean="0"/>
              <a:t>10/13/2020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 bwMode="invGray">
          <a:xfrm>
            <a:off x="-506608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39097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EFEFE"/>
                </a:solidFill>
              </a:defRPr>
            </a:lvl1pPr>
          </a:lstStyle>
          <a:p>
            <a:fld id="{EED287B1-10B2-498E-AB88-8F08CA169E5C}" type="datetime1">
              <a:rPr lang="en-US" smtClean="0"/>
              <a:pPr/>
              <a:t>10/13/2020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75054" indent="-28575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892808" indent="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864" userDrawn="1">
          <p15:clr>
            <a:srgbClr val="F26B43"/>
          </p15:clr>
        </p15:guide>
        <p15:guide id="3" pos="6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matematikantnedatoholj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311154" y="1419135"/>
            <a:ext cx="4688540" cy="2501154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НЗД И НЗС И ЊИХОВЕ ПРИМЕНЕ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b="1" dirty="0" smtClean="0"/>
              <a:t>УВЕЖБАВАЊЕ</a:t>
            </a:r>
            <a:endParaRPr lang="sr-Latn-RS" b="1" dirty="0" smtClean="0"/>
          </a:p>
          <a:p>
            <a:endParaRPr lang="sr-Latn-RS" b="1" dirty="0"/>
          </a:p>
          <a:p>
            <a:r>
              <a:rPr lang="sr-Cyrl-RS" b="1" dirty="0" smtClean="0"/>
              <a:t>Припремила: Недељка Тохољ</a:t>
            </a:r>
          </a:p>
          <a:p>
            <a:r>
              <a:rPr lang="sr-Latn-RS" b="1" smtClean="0">
                <a:hlinkClick r:id="rId2"/>
              </a:rPr>
              <a:t>http://matematikantnedatoholj.weebly.com/</a:t>
            </a:r>
            <a:r>
              <a:rPr lang="sr-Cyrl-RS" b="1" smtClean="0"/>
              <a:t> </a:t>
            </a:r>
            <a:endParaRPr lang="en-US" b="1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5" r="15035"/>
          <a:stretch>
            <a:fillRect/>
          </a:stretch>
        </p:blipFill>
        <p:spPr>
          <a:xfrm>
            <a:off x="900954" y="1203982"/>
            <a:ext cx="4462186" cy="3872610"/>
          </a:xfrm>
        </p:spPr>
      </p:pic>
    </p:spTree>
    <p:extLst>
      <p:ext uri="{BB962C8B-B14F-4D97-AF65-F5344CB8AC3E}">
        <p14:creationId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68" y="825957"/>
            <a:ext cx="9366325" cy="1143000"/>
          </a:xfrm>
        </p:spPr>
        <p:txBody>
          <a:bodyPr>
            <a:normAutofit/>
          </a:bodyPr>
          <a:lstStyle/>
          <a:p>
            <a:r>
              <a:rPr lang="sr-Cyrl-RS" dirty="0" smtClean="0"/>
              <a:t>Поновимо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57386" y="2130324"/>
                <a:ext cx="9390977" cy="3840170"/>
              </a:xfrm>
            </p:spPr>
            <p:txBody>
              <a:bodyPr>
                <a:normAutofit/>
              </a:bodyPr>
              <a:lstStyle/>
              <a:p>
                <a:r>
                  <a:rPr lang="sr-Cyrl-RS" dirty="0" smtClean="0"/>
                  <a:t>Највећи заједнички делилац бројева је највећи број са којим су ти бројеви дељиви.</a:t>
                </a:r>
                <a:endParaRPr lang="en-US" dirty="0"/>
              </a:p>
              <a:p>
                <a:r>
                  <a:rPr lang="sr-Cyrl-RS" dirty="0" smtClean="0"/>
                  <a:t>Најмањи заједнички садржалац бројева је најмањи број који је тим бројевима дељив.</a:t>
                </a:r>
              </a:p>
              <a:p>
                <a:r>
                  <a:rPr lang="sr-Cyrl-RS" dirty="0" smtClean="0"/>
                  <a:t>На пример:   </a:t>
                </a:r>
                <a:r>
                  <a:rPr lang="sr-Cyrl-RS" dirty="0" smtClean="0">
                    <a:solidFill>
                      <a:srgbClr val="C00000"/>
                    </a:solidFill>
                  </a:rPr>
                  <a:t>НЗД(12, 42)</a:t>
                </a:r>
                <a14:m>
                  <m:oMath xmlns:m="http://schemas.openxmlformats.org/officeDocument/2006/math">
                    <m:r>
                      <a:rPr lang="sr-Cyrl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Cyrl-RS" dirty="0" smtClean="0">
                    <a:solidFill>
                      <a:srgbClr val="C00000"/>
                    </a:solidFill>
                  </a:rPr>
                  <a:t> 2 </a:t>
                </a:r>
                <a:r>
                  <a:rPr lang="sr-Cyrl-RS" dirty="0" smtClean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 smtClean="0">
                    <a:solidFill>
                      <a:srgbClr val="C00000"/>
                    </a:solidFill>
                  </a:rPr>
                  <a:t> 3</a:t>
                </a:r>
                <a:r>
                  <a:rPr lang="sr-Cyrl-RS" dirty="0" smtClean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sr-Cyrl-RS" dirty="0" smtClean="0">
                    <a:solidFill>
                      <a:srgbClr val="C00000"/>
                    </a:solidFill>
                  </a:rPr>
                  <a:t>6</a:t>
                </a:r>
              </a:p>
              <a:p>
                <a:pPr marL="68580" lvl="0" indent="0">
                  <a:buClr>
                    <a:srgbClr val="F0A22E">
                      <a:lumMod val="50000"/>
                    </a:srgbClr>
                  </a:buClr>
                  <a:buNone/>
                </a:pPr>
                <a:r>
                  <a:rPr lang="sr-Cyrl-RS" dirty="0" smtClean="0">
                    <a:solidFill>
                      <a:srgbClr val="4E3B30"/>
                    </a:solidFill>
                  </a:rPr>
                  <a:t>                           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НЗС(12</a:t>
                </a:r>
                <a:r>
                  <a:rPr lang="sr-Cyrl-RS" dirty="0">
                    <a:solidFill>
                      <a:srgbClr val="002060"/>
                    </a:solidFill>
                  </a:rPr>
                  <a:t>, 42)</a:t>
                </a:r>
                <a14:m>
                  <m:oMath xmlns:m="http://schemas.openxmlformats.org/officeDocument/2006/math">
                    <m:r>
                      <a:rPr lang="sr-Cyrl-R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Cyrl-RS" dirty="0">
                    <a:solidFill>
                      <a:srgbClr val="002060"/>
                    </a:solidFill>
                  </a:rPr>
                  <a:t> 2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3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>
                    <a:solidFill>
                      <a:srgbClr val="002060"/>
                    </a:solidFill>
                  </a:rPr>
                  <a:t> 3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7 </a:t>
                </a:r>
                <a:r>
                  <a:rPr lang="sr-Cyrl-RS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18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7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126</a:t>
                </a:r>
                <a:r>
                  <a:rPr lang="sr-Cyrl-RS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sr-Cyrl-RS" dirty="0">
                  <a:solidFill>
                    <a:srgbClr val="4E3B30"/>
                  </a:solidFill>
                </a:endParaRPr>
              </a:p>
              <a:p>
                <a:pPr marL="68580" indent="0">
                  <a:buNone/>
                </a:pPr>
                <a:endParaRPr lang="sr-Cyrl-RS" dirty="0" smtClean="0">
                  <a:solidFill>
                    <a:srgbClr val="4E3B30"/>
                  </a:solidFill>
                </a:endParaRPr>
              </a:p>
              <a:p>
                <a:pPr marL="68580" indent="0">
                  <a:buNone/>
                </a:pPr>
                <a:r>
                  <a:rPr lang="sr-Cyrl-RS" dirty="0">
                    <a:solidFill>
                      <a:srgbClr val="4E3B3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4E3B30"/>
                    </a:solidFill>
                  </a:rPr>
                  <a:t>  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7386" y="2130324"/>
                <a:ext cx="9390977" cy="3840170"/>
              </a:xfrm>
              <a:blipFill rotWithShape="0">
                <a:blip r:embed="rId3"/>
                <a:stretch>
                  <a:fillRect t="-127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54682"/>
              </p:ext>
            </p:extLst>
          </p:nvPr>
        </p:nvGraphicFramePr>
        <p:xfrm>
          <a:off x="9441324" y="3523129"/>
          <a:ext cx="1464238" cy="1676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78986"/>
                <a:gridCol w="485252"/>
              </a:tblGrid>
              <a:tr h="735107">
                <a:tc>
                  <a:txBody>
                    <a:bodyPr/>
                    <a:lstStyle/>
                    <a:p>
                      <a:r>
                        <a:rPr kumimoji="0" lang="sr-Cyrl-R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12, 42</a:t>
                      </a:r>
                    </a:p>
                    <a:p>
                      <a:r>
                        <a:rPr kumimoji="0" lang="sr-Cyrl-R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6, 21  </a:t>
                      </a:r>
                      <a:endParaRPr lang="sr-Latn-R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r-Cyrl-R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</a:p>
                    <a:p>
                      <a:r>
                        <a:rPr kumimoji="0" lang="sr-Cyrl-R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endParaRPr lang="sr-Latn-R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679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</a:rPr>
                        <a:t>   3,    7</a:t>
                      </a:r>
                    </a:p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</a:rPr>
                        <a:t>   1,    7</a:t>
                      </a:r>
                    </a:p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</a:rPr>
                        <a:t>          1</a:t>
                      </a:r>
                      <a:endParaRPr lang="sr-Latn-R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  <a:p>
                      <a:endParaRPr lang="sr-Latn-R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68" y="825957"/>
            <a:ext cx="9366325" cy="1143000"/>
          </a:xfrm>
        </p:spPr>
        <p:txBody>
          <a:bodyPr>
            <a:normAutofit/>
          </a:bodyPr>
          <a:lstStyle/>
          <a:p>
            <a:r>
              <a:rPr lang="sr-Cyrl-RS" dirty="0" smtClean="0"/>
              <a:t>Поновимо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386" y="2130324"/>
            <a:ext cx="9444767" cy="3450205"/>
          </a:xfrm>
        </p:spPr>
        <p:txBody>
          <a:bodyPr>
            <a:normAutofit/>
          </a:bodyPr>
          <a:lstStyle/>
          <a:p>
            <a:r>
              <a:rPr lang="sr-Cyrl-RS" dirty="0" smtClean="0"/>
              <a:t>Бројеви чији је највећи заједнички делилац број 1 су </a:t>
            </a:r>
            <a:r>
              <a:rPr lang="sr-Cyrl-RS" b="1" dirty="0" smtClean="0"/>
              <a:t>узајамно прости бројеви</a:t>
            </a:r>
            <a:r>
              <a:rPr lang="sr-Cyrl-RS" dirty="0" smtClean="0"/>
              <a:t>.</a:t>
            </a:r>
            <a:endParaRPr lang="en-US" dirty="0"/>
          </a:p>
          <a:p>
            <a:r>
              <a:rPr lang="sr-Cyrl-RS" dirty="0" smtClean="0"/>
              <a:t>На пример: бројеви 3 и 5 су узајамно прости</a:t>
            </a:r>
          </a:p>
          <a:p>
            <a:r>
              <a:rPr lang="sr-Cyrl-RS" dirty="0"/>
              <a:t> </a:t>
            </a:r>
            <a:r>
              <a:rPr lang="sr-Cyrl-RS" dirty="0" smtClean="0"/>
              <a:t>                      бројеви  5 и 12 су узајамно прости  </a:t>
            </a:r>
          </a:p>
          <a:p>
            <a:r>
              <a:rPr lang="sr-Cyrl-RS" dirty="0"/>
              <a:t> </a:t>
            </a:r>
            <a:r>
              <a:rPr lang="sr-Cyrl-RS" dirty="0" smtClean="0"/>
              <a:t>                      бројеви  9 и 25 су узајамно прости...</a:t>
            </a:r>
          </a:p>
        </p:txBody>
      </p:sp>
    </p:spTree>
    <p:extLst>
      <p:ext uri="{BB962C8B-B14F-4D97-AF65-F5344CB8AC3E}">
        <p14:creationId xmlns:p14="http://schemas.microsoft.com/office/powerpoint/2010/main" val="24285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68" y="825957"/>
            <a:ext cx="9366325" cy="1143000"/>
          </a:xfrm>
        </p:spPr>
        <p:txBody>
          <a:bodyPr>
            <a:normAutofit/>
          </a:bodyPr>
          <a:lstStyle/>
          <a:p>
            <a:r>
              <a:rPr lang="sr-Cyrl-RS" dirty="0" smtClean="0"/>
              <a:t>Поновимо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57386" y="1968957"/>
                <a:ext cx="9390977" cy="384017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sr-Cyrl-RS" dirty="0" smtClean="0"/>
                  <a:t>Одреди : </a:t>
                </a:r>
                <a:r>
                  <a:rPr lang="sr-Cyrl-RS" dirty="0" smtClean="0">
                    <a:solidFill>
                      <a:srgbClr val="C00000"/>
                    </a:solidFill>
                  </a:rPr>
                  <a:t>НЗД(135, 225</a:t>
                </a:r>
                <a:r>
                  <a:rPr lang="sr-Cyrl-RS" dirty="0">
                    <a:solidFill>
                      <a:srgbClr val="C00000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sr-Cyrl-R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Cyrl-RS" dirty="0">
                    <a:solidFill>
                      <a:srgbClr val="C0000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C00000"/>
                    </a:solidFill>
                  </a:rPr>
                  <a:t>?  </a:t>
                </a:r>
              </a:p>
              <a:p>
                <a:pPr marL="68580" indent="0">
                  <a:buNone/>
                </a:pPr>
                <a:r>
                  <a:rPr lang="sr-Cyrl-RS" dirty="0">
                    <a:solidFill>
                      <a:srgbClr val="C0000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C00000"/>
                    </a:solidFill>
                  </a:rPr>
                  <a:t>                    НЗД(135</a:t>
                </a:r>
                <a:r>
                  <a:rPr lang="sr-Cyrl-RS" dirty="0">
                    <a:solidFill>
                      <a:srgbClr val="C00000"/>
                    </a:solidFill>
                  </a:rPr>
                  <a:t>, 225)</a:t>
                </a:r>
                <a14:m>
                  <m:oMath xmlns:m="http://schemas.openxmlformats.org/officeDocument/2006/math">
                    <m:r>
                      <a:rPr lang="sr-Cyrl-R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Cyrl-RS" dirty="0">
                    <a:solidFill>
                      <a:srgbClr val="C00000"/>
                    </a:solidFill>
                  </a:rPr>
                  <a:t> 3 </a:t>
                </a:r>
                <a:r>
                  <a:rPr lang="sr-Cyrl-RS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>
                    <a:solidFill>
                      <a:srgbClr val="C00000"/>
                    </a:solidFill>
                  </a:rPr>
                  <a:t> 3</a:t>
                </a:r>
                <a:r>
                  <a:rPr lang="sr-Cyrl-RS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· </a:t>
                </a:r>
                <a:r>
                  <a:rPr lang="sr-Cyrl-RS" dirty="0">
                    <a:solidFill>
                      <a:srgbClr val="C00000"/>
                    </a:solidFill>
                  </a:rPr>
                  <a:t>5</a:t>
                </a:r>
                <a:r>
                  <a:rPr lang="sr-Cyrl-RS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sr-Cyrl-RS" dirty="0">
                    <a:solidFill>
                      <a:srgbClr val="C00000"/>
                    </a:solidFill>
                  </a:rPr>
                  <a:t>45</a:t>
                </a:r>
              </a:p>
              <a:p>
                <a:endParaRPr lang="sr-Cyrl-RS" dirty="0" smtClean="0">
                  <a:solidFill>
                    <a:srgbClr val="C00000"/>
                  </a:solidFill>
                </a:endParaRPr>
              </a:p>
              <a:p>
                <a:r>
                  <a:rPr lang="sr-Cyrl-RS" dirty="0">
                    <a:solidFill>
                      <a:srgbClr val="C00000"/>
                    </a:solidFill>
                  </a:rPr>
                  <a:t> </a:t>
                </a:r>
                <a:r>
                  <a:rPr lang="sr-Cyrl-RS" dirty="0">
                    <a:solidFill>
                      <a:srgbClr val="4E3B30"/>
                    </a:solidFill>
                  </a:rPr>
                  <a:t>Одреди </a:t>
                </a:r>
                <a:r>
                  <a:rPr lang="sr-Cyrl-RS" dirty="0" smtClean="0">
                    <a:solidFill>
                      <a:srgbClr val="4E3B30"/>
                    </a:solidFill>
                  </a:rPr>
                  <a:t>: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НЗС(78, 112</a:t>
                </a:r>
                <a:r>
                  <a:rPr lang="sr-Cyrl-RS" dirty="0">
                    <a:solidFill>
                      <a:srgbClr val="002060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sr-Cyrl-R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? </a:t>
                </a:r>
              </a:p>
              <a:p>
                <a:pPr marL="68580" indent="0">
                  <a:buNone/>
                </a:pPr>
                <a:r>
                  <a:rPr lang="sr-Cyrl-RS" dirty="0" smtClean="0">
                    <a:solidFill>
                      <a:srgbClr val="C00000"/>
                    </a:solidFill>
                  </a:rPr>
                  <a:t>             </a:t>
                </a:r>
                <a:r>
                  <a:rPr lang="sr-Cyrl-RS" dirty="0" smtClean="0">
                    <a:solidFill>
                      <a:srgbClr val="4E3B30"/>
                    </a:solidFill>
                  </a:rPr>
                  <a:t>                          </a:t>
                </a:r>
              </a:p>
              <a:p>
                <a:pPr marL="68580" lvl="0" indent="0">
                  <a:buClr>
                    <a:srgbClr val="F0A22E">
                      <a:lumMod val="50000"/>
                    </a:srgbClr>
                  </a:buClr>
                  <a:buNone/>
                </a:pPr>
                <a:r>
                  <a:rPr lang="sr-Cyrl-RS" dirty="0">
                    <a:solidFill>
                      <a:srgbClr val="4E3B3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4E3B30"/>
                    </a:solidFill>
                  </a:rPr>
                  <a:t>                     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НЗС(78</a:t>
                </a:r>
                <a:r>
                  <a:rPr lang="sr-Cyrl-RS" dirty="0">
                    <a:solidFill>
                      <a:srgbClr val="002060"/>
                    </a:solidFill>
                  </a:rPr>
                  <a:t>, 112)</a:t>
                </a:r>
                <a14:m>
                  <m:oMath xmlns:m="http://schemas.openxmlformats.org/officeDocument/2006/math">
                    <m:r>
                      <a:rPr lang="sr-Cyrl-R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2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2</a:t>
                </a:r>
                <a:r>
                  <a:rPr lang="sr-Cyrl-RS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2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>
                    <a:solidFill>
                      <a:srgbClr val="00206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2</a:t>
                </a:r>
                <a:r>
                  <a:rPr lang="sr-Cyrl-RS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3</a:t>
                </a:r>
                <a:r>
                  <a:rPr lang="sr-Cyrl-RS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Cyrl-RS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 7</a:t>
                </a:r>
                <a:r>
                  <a:rPr lang="sr-Cyrl-RS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13</a:t>
                </a:r>
                <a:r>
                  <a:rPr lang="sr-Cyrl-RS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sr-Cyrl-RS" dirty="0" smtClean="0">
                    <a:solidFill>
                      <a:srgbClr val="002060"/>
                    </a:solidFill>
                  </a:rPr>
                  <a:t>4368</a:t>
                </a:r>
                <a:endParaRPr lang="sr-Cyrl-RS" dirty="0">
                  <a:solidFill>
                    <a:srgbClr val="002060"/>
                  </a:solidFill>
                </a:endParaRPr>
              </a:p>
              <a:p>
                <a:pPr marL="68580" lvl="0" indent="0">
                  <a:buClr>
                    <a:srgbClr val="F0A22E">
                      <a:lumMod val="50000"/>
                    </a:srgbClr>
                  </a:buClr>
                  <a:buNone/>
                </a:pPr>
                <a:endParaRPr lang="sr-Cyrl-RS" dirty="0">
                  <a:solidFill>
                    <a:srgbClr val="002060"/>
                  </a:solidFill>
                </a:endParaRPr>
              </a:p>
              <a:p>
                <a:pPr marL="68580" lvl="0" indent="0">
                  <a:buClr>
                    <a:srgbClr val="F0A22E">
                      <a:lumMod val="50000"/>
                    </a:srgbClr>
                  </a:buClr>
                  <a:buNone/>
                </a:pPr>
                <a:endParaRPr lang="sr-Cyrl-RS" dirty="0">
                  <a:solidFill>
                    <a:srgbClr val="4E3B30"/>
                  </a:solidFill>
                </a:endParaRPr>
              </a:p>
              <a:p>
                <a:pPr marL="68580" indent="0">
                  <a:buNone/>
                </a:pPr>
                <a:endParaRPr lang="sr-Cyrl-RS" dirty="0" smtClean="0">
                  <a:solidFill>
                    <a:srgbClr val="4E3B30"/>
                  </a:solidFill>
                </a:endParaRPr>
              </a:p>
              <a:p>
                <a:pPr marL="68580" indent="0">
                  <a:buNone/>
                </a:pPr>
                <a:r>
                  <a:rPr lang="sr-Cyrl-RS" dirty="0">
                    <a:solidFill>
                      <a:srgbClr val="4E3B30"/>
                    </a:solidFill>
                  </a:rPr>
                  <a:t> </a:t>
                </a:r>
                <a:r>
                  <a:rPr lang="sr-Cyrl-RS" dirty="0" smtClean="0">
                    <a:solidFill>
                      <a:srgbClr val="4E3B30"/>
                    </a:solidFill>
                  </a:rPr>
                  <a:t>  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7386" y="1968957"/>
                <a:ext cx="9390977" cy="3840170"/>
              </a:xfrm>
              <a:blipFill rotWithShape="0">
                <a:blip r:embed="rId3"/>
                <a:stretch>
                  <a:fillRect t="-2063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82650"/>
              </p:ext>
            </p:extLst>
          </p:nvPr>
        </p:nvGraphicFramePr>
        <p:xfrm>
          <a:off x="7263276" y="1206957"/>
          <a:ext cx="1813865" cy="1524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12747"/>
                <a:gridCol w="601118"/>
              </a:tblGrid>
              <a:tr h="931883"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135, 225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45,   75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15,   25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</a:t>
                      </a:r>
                      <a:endParaRPr lang="sr-Latn-RS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800" b="1" dirty="0" smtClean="0">
                          <a:solidFill>
                            <a:srgbClr val="002060"/>
                          </a:solidFill>
                        </a:rPr>
                        <a:t>          </a:t>
                      </a:r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3,     5</a:t>
                      </a:r>
                      <a:endParaRPr kumimoji="0" lang="sr-Latn-R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sr-Latn-RS" sz="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018"/>
              </p:ext>
            </p:extLst>
          </p:nvPr>
        </p:nvGraphicFramePr>
        <p:xfrm>
          <a:off x="8815289" y="3160058"/>
          <a:ext cx="1813865" cy="2529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12747"/>
                <a:gridCol w="601118"/>
              </a:tblGrid>
              <a:tr h="2487704"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78, 112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39,   56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39,   28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39,   14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39,     7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13,     7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13,     1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</a:p>
                    <a:p>
                      <a:r>
                        <a:rPr lang="sr-Cyrl-RS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  <a:p>
                      <a:r>
                        <a:rPr lang="sr-Cyrl-RS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  <a:p>
                      <a:r>
                        <a:rPr lang="sr-Cyrl-RS" sz="20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  <a:p>
                      <a:r>
                        <a:rPr lang="sr-Cyrl-RS" sz="2000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</a:p>
                    <a:p>
                      <a:r>
                        <a:rPr lang="sr-Cyrl-RS" sz="20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sr-Latn-R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4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98" y="344787"/>
            <a:ext cx="5603874" cy="559089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А сада, примене НЗД И НЗС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423" y="930983"/>
            <a:ext cx="10159700" cy="2073536"/>
          </a:xfrm>
        </p:spPr>
        <p:txBody>
          <a:bodyPr/>
          <a:lstStyle/>
          <a:p>
            <a:pPr marL="68580" lvl="0" indent="0">
              <a:buNone/>
            </a:pPr>
            <a:r>
              <a:rPr lang="sr-Cyrl-RS" b="1" dirty="0" smtClean="0"/>
              <a:t>1.Задатак </a:t>
            </a:r>
          </a:p>
          <a:p>
            <a:pPr marL="68580" lvl="0" indent="0">
              <a:buNone/>
            </a:pPr>
            <a:r>
              <a:rPr lang="sr-Cyrl-RS" dirty="0" smtClean="0"/>
              <a:t>У једном одељењу петог разреда има 12 дечака и 16 девојчица. У колико их највише група може поделити наставник, тако да у свакој групи буде једнак број дечака и једнак број девојчица?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3" y="3070733"/>
            <a:ext cx="2385883" cy="2385883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3101546" y="2858074"/>
            <a:ext cx="8052789" cy="207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75054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92808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sr-Cyrl-RS" b="1" dirty="0" smtClean="0"/>
              <a:t>Решење:</a:t>
            </a:r>
          </a:p>
          <a:p>
            <a:pPr marL="68580" indent="0">
              <a:buFont typeface="Wingdings 2" pitchFamily="18" charset="2"/>
              <a:buNone/>
            </a:pPr>
            <a:r>
              <a:rPr lang="sr-Cyrl-RS" dirty="0" smtClean="0"/>
              <a:t>Размислите, ученици се ДЕЛЕ у групе.</a:t>
            </a:r>
          </a:p>
          <a:p>
            <a:pPr marL="68580" indent="0">
              <a:buFont typeface="Wingdings 2" pitchFamily="18" charset="2"/>
              <a:buNone/>
            </a:pPr>
            <a:r>
              <a:rPr lang="sr-Cyrl-RS" dirty="0" smtClean="0"/>
              <a:t>Значи, то морају бити делиоци бројева 12 и 16, и то НЗД јер се тражи највише група. </a:t>
            </a:r>
          </a:p>
          <a:p>
            <a:pPr marL="68580" indent="0">
              <a:buFont typeface="Wingdings 2" pitchFamily="18" charset="2"/>
              <a:buNone/>
            </a:pPr>
            <a:endParaRPr lang="sr-Cyrl-RS" dirty="0" smtClean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23510"/>
              </p:ext>
            </p:extLst>
          </p:nvPr>
        </p:nvGraphicFramePr>
        <p:xfrm>
          <a:off x="3447535" y="4577976"/>
          <a:ext cx="1445740" cy="1232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66620"/>
                <a:gridCol w="479120"/>
              </a:tblGrid>
              <a:tr h="714115"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12, 16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6,   8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3,   4</a:t>
                      </a:r>
                    </a:p>
                    <a:p>
                      <a:endParaRPr lang="sr-Latn-RS" sz="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90485" y="4622691"/>
            <a:ext cx="5349450" cy="1357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75054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92808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sr-Cyrl-RS" dirty="0" smtClean="0"/>
              <a:t>Значи, могу се поделити у највише 4 групе и то у свакој по 3 дечака и 4 девојчице. </a:t>
            </a:r>
          </a:p>
        </p:txBody>
      </p:sp>
    </p:spTree>
    <p:extLst>
      <p:ext uri="{BB962C8B-B14F-4D97-AF65-F5344CB8AC3E}">
        <p14:creationId xmlns:p14="http://schemas.microsoft.com/office/powerpoint/2010/main" val="8266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63" y="542285"/>
            <a:ext cx="10571290" cy="1654859"/>
          </a:xfrm>
        </p:spPr>
        <p:txBody>
          <a:bodyPr/>
          <a:lstStyle/>
          <a:p>
            <a:pPr marL="68580" lvl="0" indent="0">
              <a:buNone/>
            </a:pPr>
            <a:r>
              <a:rPr lang="sr-Cyrl-RS" b="1" dirty="0" smtClean="0"/>
              <a:t>2.Задатак </a:t>
            </a:r>
          </a:p>
          <a:p>
            <a:pPr marL="68580" lvl="0" indent="0">
              <a:buNone/>
            </a:pPr>
            <a:r>
              <a:rPr lang="sr-Cyrl-RS" dirty="0" smtClean="0"/>
              <a:t>Два брода полазе из исте луке на своја путовања, један сваких 25 дана,други сваких 35 дана.Ако крену на пут истовремено, после колико дана ће из полазне луке поново кренути истовремено?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309046" y="2197144"/>
            <a:ext cx="7232165" cy="2683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75054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92808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sr-Cyrl-RS" b="1" dirty="0" smtClean="0"/>
              <a:t>Решење:</a:t>
            </a:r>
            <a:r>
              <a:rPr lang="sr-Latn-RS" b="1" dirty="0" smtClean="0"/>
              <a:t> </a:t>
            </a:r>
            <a:r>
              <a:rPr lang="sr-Cyrl-RS" dirty="0" smtClean="0"/>
              <a:t>Размислите</a:t>
            </a:r>
            <a:r>
              <a:rPr lang="sr-Latn-RS" dirty="0" smtClean="0"/>
              <a:t>,</a:t>
            </a:r>
            <a:endParaRPr lang="sr-Cyrl-RS" dirty="0" smtClean="0"/>
          </a:p>
          <a:p>
            <a:pPr marL="68580" indent="0">
              <a:buFont typeface="Wingdings 2" pitchFamily="18" charset="2"/>
              <a:buNone/>
            </a:pPr>
            <a:r>
              <a:rPr lang="sr-Cyrl-RS" dirty="0" smtClean="0"/>
              <a:t>Први брод у луци после 25, па 50, па 75, итд. дана што су </a:t>
            </a:r>
            <a:r>
              <a:rPr lang="sr-Cyrl-RS" b="1" dirty="0" smtClean="0"/>
              <a:t>садржаоци</a:t>
            </a:r>
            <a:r>
              <a:rPr lang="sr-Cyrl-RS" dirty="0" smtClean="0"/>
              <a:t> броја 25.</a:t>
            </a:r>
          </a:p>
          <a:p>
            <a:pPr marL="68580" indent="0">
              <a:buFont typeface="Wingdings 2" pitchFamily="18" charset="2"/>
              <a:buNone/>
            </a:pPr>
            <a:r>
              <a:rPr lang="sr-Cyrl-RS" dirty="0" smtClean="0"/>
              <a:t>Други брод у луци после 35, па 70, па 105, итд. дана што су </a:t>
            </a:r>
            <a:r>
              <a:rPr lang="sr-Cyrl-RS" b="1" dirty="0" smtClean="0"/>
              <a:t>садржаоци</a:t>
            </a:r>
            <a:r>
              <a:rPr lang="sr-Cyrl-RS" dirty="0" smtClean="0"/>
              <a:t> броја 35.</a:t>
            </a:r>
          </a:p>
          <a:p>
            <a:pPr marL="68580" indent="0">
              <a:buFont typeface="Wingdings 2" pitchFamily="18" charset="2"/>
              <a:buNone/>
            </a:pPr>
            <a:r>
              <a:rPr lang="sr-Cyrl-RS" dirty="0" smtClean="0"/>
              <a:t>Дакле, да би први пут поново били у луци </a:t>
            </a:r>
            <a:r>
              <a:rPr lang="sr-Cyrl-RS" dirty="0" smtClean="0"/>
              <a:t>истовремено</a:t>
            </a:r>
            <a:r>
              <a:rPr lang="sr-Latn-RS" smtClean="0"/>
              <a:t>,</a:t>
            </a:r>
            <a:r>
              <a:rPr lang="sr-Cyrl-RS" smtClean="0"/>
              <a:t> </a:t>
            </a:r>
            <a:r>
              <a:rPr lang="sr-Cyrl-RS" dirty="0" smtClean="0"/>
              <a:t>њихови садржаоци се морају „поклопити“ што је заправо НЗС бројева 25 И 35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50362"/>
              </p:ext>
            </p:extLst>
          </p:nvPr>
        </p:nvGraphicFramePr>
        <p:xfrm>
          <a:off x="864973" y="4630385"/>
          <a:ext cx="1445740" cy="1524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66620"/>
                <a:gridCol w="479120"/>
              </a:tblGrid>
              <a:tr h="714115"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25, 35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5,   7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1,   7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</a:t>
                      </a:r>
                    </a:p>
                    <a:p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2000" b="1" i="0" u="none" strike="noStrike" kern="1200" cap="none" spc="0" normalizeH="0" baseline="0" noProof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1</a:t>
                      </a:r>
                    </a:p>
                    <a:p>
                      <a:endParaRPr lang="sr-Latn-RS" sz="8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2617778" y="4880919"/>
            <a:ext cx="8577443" cy="1357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75054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92808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sr-Cyrl-RS" dirty="0" smtClean="0">
                <a:solidFill>
                  <a:srgbClr val="C00000"/>
                </a:solidFill>
              </a:rPr>
              <a:t>Значи, бродови ће из полазне луке поново кренути истовремено после  5·5·7= 175 дана.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9" y="2197144"/>
            <a:ext cx="3730092" cy="229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2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14" y="345991"/>
            <a:ext cx="10636078" cy="4374292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sr-Cyrl-R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Задаци за самостални рад:</a:t>
            </a:r>
          </a:p>
          <a:p>
            <a:pPr marL="525780" lvl="0" indent="-457200">
              <a:buAutoNum type="arabicPeriod"/>
            </a:pPr>
            <a:r>
              <a:rPr lang="sr-Cyrl-RS" dirty="0" smtClean="0"/>
              <a:t>Три канапа дужине 42 </a:t>
            </a:r>
            <a:r>
              <a:rPr lang="sr-Cyrl-R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𝑚</a:t>
            </a:r>
            <a:r>
              <a:rPr lang="sr-Cyrl-RS" dirty="0" smtClean="0"/>
              <a:t>, 70 </a:t>
            </a:r>
            <a:r>
              <a:rPr lang="sr-Cyrl-R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𝑚</a:t>
            </a:r>
            <a:r>
              <a:rPr lang="sr-Cyrl-RS" dirty="0" smtClean="0"/>
              <a:t> и 98 </a:t>
            </a:r>
            <a:r>
              <a:rPr lang="sr-Cyrl-R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𝑚 </a:t>
            </a:r>
            <a:r>
              <a:rPr lang="sr-Cyrl-RS" dirty="0" smtClean="0"/>
              <a:t>треба исећи на што веће делове једнаких дужина.Колика ће бити дужина сваког дела и колико таквих делова ће се добити из сваког канапа ?</a:t>
            </a:r>
          </a:p>
          <a:p>
            <a:pPr marL="525780" lvl="0" indent="-457200">
              <a:buAutoNum type="arabicPeriod"/>
            </a:pPr>
            <a:r>
              <a:rPr lang="sr-Cyrl-RS" dirty="0"/>
              <a:t> </a:t>
            </a:r>
            <a:r>
              <a:rPr lang="sr-Cyrl-RS" dirty="0" smtClean="0"/>
              <a:t>Деда Милан је одлучио да своју велику њиву дужине 260 </a:t>
            </a:r>
            <a:r>
              <a:rPr lang="sr-Cyrl-R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𝑚</a:t>
            </a:r>
            <a:r>
              <a:rPr lang="sr-Cyrl-RS" dirty="0" smtClean="0"/>
              <a:t> и ширине 80 </a:t>
            </a:r>
            <a:r>
              <a:rPr lang="sr-Cyrl-R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𝑚</a:t>
            </a:r>
            <a:r>
              <a:rPr lang="sr-Cyrl-RS" dirty="0" smtClean="0"/>
              <a:t> издели на мање једнаке њиве облика квадрата целобројних дужина. Која је највећа могућа дужина једне тако добијене њиве, и колико ће бити таквих њива?</a:t>
            </a:r>
          </a:p>
          <a:p>
            <a:pPr marL="525780" lvl="0" indent="-457200">
              <a:buAutoNum type="arabicPeriod"/>
            </a:pPr>
            <a:r>
              <a:rPr lang="sr-Cyrl-RS" dirty="0" smtClean="0"/>
              <a:t>Сваки тридесети  купац добија бесплатан сок, сваки двадесети чоколадицу, а сваки четрнаести сладолед. Који купац по реду ће добити сва три производа бесплатно?</a:t>
            </a:r>
          </a:p>
          <a:p>
            <a:pPr marL="525780" lvl="0" indent="-457200">
              <a:buAutoNum type="arabicPeriod"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5153" y="4720283"/>
            <a:ext cx="10257139" cy="1699054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75054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92808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sr-Cyrl-R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Упутство: </a:t>
            </a:r>
            <a:r>
              <a:rPr lang="sr-Cyrl-RS" dirty="0" smtClean="0"/>
              <a:t>Размислите да ли се нека „целина“ дели, или се након одређеног времена „понавља“. Од тога зависи да ли у задатку треба тражити НЗД или НЗС.        </a:t>
            </a:r>
            <a:r>
              <a:rPr lang="sr-Cyrl-RS" sz="3200" dirty="0" smtClean="0">
                <a:solidFill>
                  <a:srgbClr val="FF0000"/>
                </a:solidFill>
                <a:latin typeface="Mistral" panose="03090702030407020403" pitchFamily="66" charset="0"/>
              </a:rPr>
              <a:t>Срећан рад! </a:t>
            </a:r>
            <a:endParaRPr lang="sr-Cyrl-RS" sz="3200" b="1" dirty="0" smtClean="0">
              <a:solidFill>
                <a:srgbClr val="FF000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4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ct overview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duct overview presentation.potx" id="{B28DC015-93EB-44B4-96D3-A8389FA731F7}" vid="{002F0659-0D88-4125-B907-A96737D600EC}"/>
    </a:ext>
  </a:extLst>
</a:theme>
</file>

<file path=ppt/theme/theme2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product overview presentation</Template>
  <TotalTime>218</TotalTime>
  <Words>638</Words>
  <Application>Microsoft Office PowerPoint</Application>
  <PresentationFormat>Widescreen</PresentationFormat>
  <Paragraphs>94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Cambria Math</vt:lpstr>
      <vt:lpstr>Century Gothic</vt:lpstr>
      <vt:lpstr>Mistral</vt:lpstr>
      <vt:lpstr>Wingdings 2</vt:lpstr>
      <vt:lpstr>Product overview presentation</vt:lpstr>
      <vt:lpstr>НЗД И НЗС И ЊИХОВЕ ПРИМЕНЕ </vt:lpstr>
      <vt:lpstr>Поновимо</vt:lpstr>
      <vt:lpstr>Поновимо</vt:lpstr>
      <vt:lpstr>Поновимо</vt:lpstr>
      <vt:lpstr>А сада, примене НЗД И НЗС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НЗД И НЗС И ЊИХОВЕ ПРИМЕНЕ</dc:title>
  <dc:creator>neda</dc:creator>
  <cp:lastModifiedBy>neda</cp:lastModifiedBy>
  <cp:revision>21</cp:revision>
  <dcterms:created xsi:type="dcterms:W3CDTF">2020-10-09T19:20:34Z</dcterms:created>
  <dcterms:modified xsi:type="dcterms:W3CDTF">2020-10-13T19:38:46Z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