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784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pos="719" userDrawn="1">
          <p15:clr>
            <a:srgbClr val="A4A3A4"/>
          </p15:clr>
        </p15:guide>
        <p15:guide id="12" pos="5257" userDrawn="1">
          <p15:clr>
            <a:srgbClr val="A4A3A4"/>
          </p15:clr>
        </p15:guide>
        <p15:guide id="13" pos="5041" userDrawn="1">
          <p15:clr>
            <a:srgbClr val="A4A3A4"/>
          </p15:clr>
        </p15:guide>
        <p15:guide id="14" pos="4608" userDrawn="1">
          <p15:clr>
            <a:srgbClr val="A4A3A4"/>
          </p15:clr>
        </p15:guide>
        <p15:guide id="15" pos="2988" userDrawn="1">
          <p15:clr>
            <a:srgbClr val="A4A3A4"/>
          </p15:clr>
        </p15:guide>
        <p15:guide id="16" pos="395" userDrawn="1">
          <p15:clr>
            <a:srgbClr val="A4A3A4"/>
          </p15:clr>
        </p15:guide>
        <p15:guide id="17" pos="53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C0E"/>
    <a:srgbClr val="FDD3BB"/>
    <a:srgbClr val="B92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>
      <p:cViewPr varScale="1">
        <p:scale>
          <a:sx n="71" d="100"/>
          <a:sy n="71" d="100"/>
        </p:scale>
        <p:origin x="1296" y="6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2880"/>
        <p:guide pos="719"/>
        <p:guide pos="5257"/>
        <p:guide pos="5041"/>
        <p:guide pos="4608"/>
        <p:guide pos="2988"/>
        <p:guide pos="395"/>
        <p:guide pos="53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11/30/2020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11/30/2020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720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373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arallelogram 7"/>
          <p:cNvSpPr/>
          <p:nvPr userDrawn="1"/>
        </p:nvSpPr>
        <p:spPr>
          <a:xfrm>
            <a:off x="631929" y="606207"/>
            <a:ext cx="7865066" cy="5573039"/>
          </a:xfrm>
          <a:custGeom>
            <a:avLst/>
            <a:gdLst>
              <a:gd name="connsiteX0" fmla="*/ 0 w 10896600"/>
              <a:gd name="connsiteY0" fmla="*/ 5410200 h 5410200"/>
              <a:gd name="connsiteX1" fmla="*/ 1352550 w 10896600"/>
              <a:gd name="connsiteY1" fmla="*/ 0 h 5410200"/>
              <a:gd name="connsiteX2" fmla="*/ 10896600 w 10896600"/>
              <a:gd name="connsiteY2" fmla="*/ 0 h 5410200"/>
              <a:gd name="connsiteX3" fmla="*/ 9544050 w 10896600"/>
              <a:gd name="connsiteY3" fmla="*/ 5410200 h 5410200"/>
              <a:gd name="connsiteX4" fmla="*/ 0 w 10896600"/>
              <a:gd name="connsiteY4" fmla="*/ 5410200 h 5410200"/>
              <a:gd name="connsiteX0" fmla="*/ 0 w 10733762"/>
              <a:gd name="connsiteY0" fmla="*/ 5234835 h 5410200"/>
              <a:gd name="connsiteX1" fmla="*/ 1189712 w 10733762"/>
              <a:gd name="connsiteY1" fmla="*/ 0 h 5410200"/>
              <a:gd name="connsiteX2" fmla="*/ 10733762 w 10733762"/>
              <a:gd name="connsiteY2" fmla="*/ 0 h 5410200"/>
              <a:gd name="connsiteX3" fmla="*/ 9381212 w 10733762"/>
              <a:gd name="connsiteY3" fmla="*/ 5410200 h 5410200"/>
              <a:gd name="connsiteX4" fmla="*/ 0 w 10733762"/>
              <a:gd name="connsiteY4" fmla="*/ 5234835 h 5410200"/>
              <a:gd name="connsiteX0" fmla="*/ 0 w 10771340"/>
              <a:gd name="connsiteY0" fmla="*/ 5360096 h 5410200"/>
              <a:gd name="connsiteX1" fmla="*/ 1227290 w 10771340"/>
              <a:gd name="connsiteY1" fmla="*/ 0 h 5410200"/>
              <a:gd name="connsiteX2" fmla="*/ 10771340 w 10771340"/>
              <a:gd name="connsiteY2" fmla="*/ 0 h 5410200"/>
              <a:gd name="connsiteX3" fmla="*/ 9418790 w 10771340"/>
              <a:gd name="connsiteY3" fmla="*/ 5410200 h 5410200"/>
              <a:gd name="connsiteX4" fmla="*/ 0 w 10771340"/>
              <a:gd name="connsiteY4" fmla="*/ 5360096 h 5410200"/>
              <a:gd name="connsiteX0" fmla="*/ 0 w 10771340"/>
              <a:gd name="connsiteY0" fmla="*/ 5360096 h 5360096"/>
              <a:gd name="connsiteX1" fmla="*/ 1227290 w 10771340"/>
              <a:gd name="connsiteY1" fmla="*/ 0 h 5360096"/>
              <a:gd name="connsiteX2" fmla="*/ 10771340 w 10771340"/>
              <a:gd name="connsiteY2" fmla="*/ 0 h 5360096"/>
              <a:gd name="connsiteX3" fmla="*/ 9819623 w 10771340"/>
              <a:gd name="connsiteY3" fmla="*/ 5335043 h 5360096"/>
              <a:gd name="connsiteX4" fmla="*/ 0 w 10771340"/>
              <a:gd name="connsiteY4" fmla="*/ 5360096 h 5360096"/>
              <a:gd name="connsiteX0" fmla="*/ 0 w 10345455"/>
              <a:gd name="connsiteY0" fmla="*/ 5573039 h 5573039"/>
              <a:gd name="connsiteX1" fmla="*/ 1227290 w 10345455"/>
              <a:gd name="connsiteY1" fmla="*/ 212943 h 5573039"/>
              <a:gd name="connsiteX2" fmla="*/ 10345455 w 10345455"/>
              <a:gd name="connsiteY2" fmla="*/ 0 h 5573039"/>
              <a:gd name="connsiteX3" fmla="*/ 9819623 w 10345455"/>
              <a:gd name="connsiteY3" fmla="*/ 5547986 h 5573039"/>
              <a:gd name="connsiteX4" fmla="*/ 0 w 10345455"/>
              <a:gd name="connsiteY4" fmla="*/ 5573039 h 5573039"/>
              <a:gd name="connsiteX0" fmla="*/ 100469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00469 w 10445924"/>
              <a:gd name="connsiteY4" fmla="*/ 5573039 h 5573039"/>
              <a:gd name="connsiteX0" fmla="*/ 376042 w 10445924"/>
              <a:gd name="connsiteY0" fmla="*/ 5435252 h 5547986"/>
              <a:gd name="connsiteX1" fmla="*/ 0 w 10445924"/>
              <a:gd name="connsiteY1" fmla="*/ 250521 h 5547986"/>
              <a:gd name="connsiteX2" fmla="*/ 10445924 w 10445924"/>
              <a:gd name="connsiteY2" fmla="*/ 0 h 5547986"/>
              <a:gd name="connsiteX3" fmla="*/ 9920092 w 10445924"/>
              <a:gd name="connsiteY3" fmla="*/ 5547986 h 5547986"/>
              <a:gd name="connsiteX4" fmla="*/ 376042 w 10445924"/>
              <a:gd name="connsiteY4" fmla="*/ 5435252 h 5547986"/>
              <a:gd name="connsiteX0" fmla="*/ 112995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12995 w 10445924"/>
              <a:gd name="connsiteY4" fmla="*/ 5573039 h 557303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67036 h 5592089"/>
              <a:gd name="connsiteX4" fmla="*/ 112995 w 10464974"/>
              <a:gd name="connsiteY4" fmla="*/ 5592089 h 559208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47986 h 5592089"/>
              <a:gd name="connsiteX4" fmla="*/ 112995 w 10464974"/>
              <a:gd name="connsiteY4" fmla="*/ 5592089 h 5592089"/>
              <a:gd name="connsiteX0" fmla="*/ 112995 w 10464974"/>
              <a:gd name="connsiteY0" fmla="*/ 5573039 h 5573039"/>
              <a:gd name="connsiteX1" fmla="*/ 0 w 10464974"/>
              <a:gd name="connsiteY1" fmla="*/ 269571 h 5573039"/>
              <a:gd name="connsiteX2" fmla="*/ 10464974 w 10464974"/>
              <a:gd name="connsiteY2" fmla="*/ 0 h 5573039"/>
              <a:gd name="connsiteX3" fmla="*/ 9920092 w 10464974"/>
              <a:gd name="connsiteY3" fmla="*/ 5547986 h 5573039"/>
              <a:gd name="connsiteX4" fmla="*/ 112995 w 10464974"/>
              <a:gd name="connsiteY4" fmla="*/ 5573039 h 5573039"/>
              <a:gd name="connsiteX0" fmla="*/ 132045 w 10484024"/>
              <a:gd name="connsiteY0" fmla="*/ 5573039 h 5573039"/>
              <a:gd name="connsiteX1" fmla="*/ 0 w 10484024"/>
              <a:gd name="connsiteY1" fmla="*/ 269571 h 5573039"/>
              <a:gd name="connsiteX2" fmla="*/ 10484024 w 10484024"/>
              <a:gd name="connsiteY2" fmla="*/ 0 h 5573039"/>
              <a:gd name="connsiteX3" fmla="*/ 9939142 w 10484024"/>
              <a:gd name="connsiteY3" fmla="*/ 5547986 h 5573039"/>
              <a:gd name="connsiteX4" fmla="*/ 132045 w 10484024"/>
              <a:gd name="connsiteY4" fmla="*/ 5573039 h 557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024" h="5573039">
                <a:moveTo>
                  <a:pt x="132045" y="5573039"/>
                </a:moveTo>
                <a:lnTo>
                  <a:pt x="0" y="269571"/>
                </a:lnTo>
                <a:lnTo>
                  <a:pt x="10484024" y="0"/>
                </a:lnTo>
                <a:lnTo>
                  <a:pt x="9939142" y="5547986"/>
                </a:lnTo>
                <a:lnTo>
                  <a:pt x="132045" y="5573039"/>
                </a:lnTo>
                <a:close/>
              </a:path>
            </a:pathLst>
          </a:custGeom>
          <a:solidFill>
            <a:schemeClr val="bg2">
              <a:lumMod val="25000"/>
              <a:alpha val="73000"/>
            </a:schemeClr>
          </a:solidFill>
          <a:ln cap="rnd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142107" y="914400"/>
            <a:ext cx="6859786" cy="35052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142107" y="4495800"/>
            <a:ext cx="6173808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523C-9959-402B-95D6-CA0D441CADB6}" type="datetime1">
              <a:rPr lang="en-US" smtClean="0"/>
              <a:t>11/30/2020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F16C-9DC2-473C-94CE-835F01BB61A4}" type="datetime1">
              <a:rPr lang="en-US" smtClean="0"/>
              <a:t>11/30/2020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4" y="533400"/>
            <a:ext cx="1028968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6" y="533400"/>
            <a:ext cx="6059479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F676-1145-4423-B910-430B4FF0149C}" type="datetime1">
              <a:rPr lang="en-US" smtClean="0"/>
              <a:t>11/30/2020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6C65-13B2-4EC3-8067-020AD548FD68}" type="datetime1">
              <a:rPr lang="en-US" smtClean="0"/>
              <a:t>11/30/2020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2514601"/>
            <a:ext cx="6859786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990600"/>
            <a:ext cx="617380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8759" y="6327649"/>
            <a:ext cx="5148187" cy="273049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8441" y="6327649"/>
            <a:ext cx="990302" cy="273049"/>
          </a:xfrm>
        </p:spPr>
        <p:txBody>
          <a:bodyPr/>
          <a:lstStyle/>
          <a:p>
            <a:fld id="{BAFE65A5-D3B0-4893-A4C3-A98349E3C4B3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1739" y="6327649"/>
            <a:ext cx="743144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720277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48477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34" y="1828800"/>
            <a:ext cx="3487059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0CDD-DC21-4AEF-A322-B38055B09EA4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50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117" y="2667000"/>
            <a:ext cx="3484771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7122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7122" y="2667000"/>
            <a:ext cx="3484771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492F-AF28-4C07-936A-8F70742E56CB}" type="datetime1">
              <a:rPr lang="en-US" smtClean="0"/>
              <a:t>11/30/2020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6BC0-90E5-48E8-B16B-6D753DF1139C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4822-1CB0-44F7-862B-4C406FF1838F}" type="datetime1">
              <a:rPr lang="en-US" smtClean="0"/>
              <a:t>11/30/2020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5866" y="838200"/>
            <a:ext cx="4630357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7C79-3238-4844-9A54-13103CB8CE9E}" type="datetime1">
              <a:rPr lang="en-US" smtClean="0"/>
              <a:t>11/30/2020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3600197" y="836610"/>
            <a:ext cx="4401697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38759" y="6324601"/>
            <a:ext cx="5148187" cy="273049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6458441" y="6324601"/>
            <a:ext cx="990302" cy="273049"/>
          </a:xfrm>
        </p:spPr>
        <p:txBody>
          <a:bodyPr/>
          <a:lstStyle/>
          <a:p>
            <a:fld id="{258A94B1-992A-450D-AA2E-579C0CECBE25}" type="datetime1">
              <a:rPr lang="en-US" smtClean="0"/>
              <a:t>11/30/2020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01739" y="6324601"/>
            <a:ext cx="743144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8759" y="6324601"/>
            <a:ext cx="51481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8441" y="6324601"/>
            <a:ext cx="99030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807348B-63B4-4C44-9EC8-191FB5EC4528}" type="datetime1">
              <a:rPr lang="en-US" smtClean="0"/>
              <a:t>11/30/2020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1739" y="6324601"/>
            <a:ext cx="7431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03" userDrawn="1">
          <p15:clr>
            <a:srgbClr val="F26B43"/>
          </p15:clr>
        </p15:guide>
        <p15:guide id="3" pos="50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204864"/>
            <a:ext cx="9144000" cy="1134616"/>
          </a:xfrm>
        </p:spPr>
        <p:txBody>
          <a:bodyPr/>
          <a:lstStyle/>
          <a:p>
            <a:pPr algn="ctr"/>
            <a:r>
              <a:rPr lang="sr-Cyrl-RS" sz="6000" dirty="0"/>
              <a:t>Вектор и транслација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1302668"/>
            <a:ext cx="3419871" cy="562744"/>
          </a:xfrm>
        </p:spPr>
        <p:txBody>
          <a:bodyPr/>
          <a:lstStyle/>
          <a:p>
            <a:r>
              <a:rPr lang="sr-Cyrl-RS" dirty="0" smtClean="0"/>
              <a:t>Математика </a:t>
            </a:r>
            <a:r>
              <a:rPr lang="sr-Latn-RS" dirty="0" smtClean="0"/>
              <a:t>V </a:t>
            </a:r>
            <a:r>
              <a:rPr lang="sr-Cyrl-RS" dirty="0" smtClean="0"/>
              <a:t>разред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white">
          <a:xfrm>
            <a:off x="4427984" y="4581128"/>
            <a:ext cx="3419871" cy="56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Cyrl-RS" dirty="0"/>
              <a:t>Недељка Тохољ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10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55576" y="879258"/>
            <a:ext cx="7776864" cy="2952328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400" b="1" i="1" u="sng" dirty="0" smtClean="0"/>
              <a:t>Задатак 2</a:t>
            </a:r>
            <a:r>
              <a:rPr lang="sr-Cyrl-RS" sz="2400" dirty="0" smtClean="0"/>
              <a:t> </a:t>
            </a:r>
            <a:endParaRPr lang="sr-Cyrl-RS" sz="2400" dirty="0"/>
          </a:p>
          <a:p>
            <a:pPr marL="0" indent="0">
              <a:buNone/>
            </a:pPr>
            <a:r>
              <a:rPr lang="sr-Cyrl-RS" sz="2400" dirty="0" smtClean="0"/>
              <a:t>Дат је квадрат  </a:t>
            </a:r>
            <a:r>
              <a:rPr lang="sr-Latn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ABCD</a:t>
            </a:r>
            <a:r>
              <a:rPr lang="sr-Cyrl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sr-Cyrl-RS" sz="2400" dirty="0" smtClean="0"/>
              <a:t>Одреди његову слику тј квадрат  </a:t>
            </a:r>
            <a:r>
              <a:rPr lang="sr-Latn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A'B'C'D'</a:t>
            </a:r>
            <a:r>
              <a:rPr lang="sr-Cyrl-RS" sz="2400" dirty="0" smtClean="0"/>
              <a:t>  који настаје транслацијом тако да се :</a:t>
            </a:r>
          </a:p>
          <a:p>
            <a:pPr marL="0" indent="0">
              <a:buNone/>
            </a:pPr>
            <a:r>
              <a:rPr lang="sr-Cyrl-RS" sz="2400" dirty="0" smtClean="0">
                <a:solidFill>
                  <a:prstClr val="black"/>
                </a:solidFill>
              </a:rPr>
              <a:t>а) тачка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sr-Cyrl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400" dirty="0" smtClean="0">
                <a:solidFill>
                  <a:prstClr val="black"/>
                </a:solidFill>
              </a:rPr>
              <a:t>пресликава у тачку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sr-Cyrl-RS" sz="2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sr-Cyrl-RS" sz="2400" dirty="0" smtClean="0">
                <a:solidFill>
                  <a:prstClr val="black"/>
                </a:solidFill>
              </a:rPr>
              <a:t>б)  тачка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sr-Cyrl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400" dirty="0" smtClean="0">
                <a:solidFill>
                  <a:prstClr val="black"/>
                </a:solidFill>
              </a:rPr>
              <a:t>пресликава у средиште странице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BC</a:t>
            </a:r>
            <a:r>
              <a:rPr lang="sr-Cyrl-RS" sz="2400" dirty="0" smtClean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r>
              <a:rPr lang="sr-Cyrl-RS" sz="2400" dirty="0" smtClean="0">
                <a:solidFill>
                  <a:prstClr val="black"/>
                </a:solidFill>
              </a:rPr>
              <a:t>в) тачка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sr-Cyrl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400" dirty="0" smtClean="0">
                <a:solidFill>
                  <a:prstClr val="black"/>
                </a:solidFill>
              </a:rPr>
              <a:t>пресликава у пресек дијагонала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</a:t>
            </a:r>
            <a:r>
              <a:rPr lang="sr-Cyrl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400" dirty="0" smtClean="0">
                <a:solidFill>
                  <a:prstClr val="black"/>
                </a:solidFill>
              </a:rPr>
              <a:t>и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BD</a:t>
            </a:r>
            <a:r>
              <a:rPr lang="sr-Cyrl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sr-Cyrl-RS" sz="24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99592" y="4077072"/>
            <a:ext cx="7776864" cy="1540532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400" b="1" i="1" u="sng" dirty="0" smtClean="0"/>
              <a:t>Решење :</a:t>
            </a:r>
            <a:endParaRPr lang="sr-Cyrl-RS" sz="2400" dirty="0"/>
          </a:p>
          <a:p>
            <a:pPr marL="0" indent="0">
              <a:buNone/>
            </a:pPr>
            <a:r>
              <a:rPr lang="sr-Cyrl-RS" sz="2400" dirty="0" smtClean="0">
                <a:solidFill>
                  <a:prstClr val="black"/>
                </a:solidFill>
              </a:rPr>
              <a:t>а) урадићемо на следећем слајду </a:t>
            </a:r>
          </a:p>
          <a:p>
            <a:pPr marL="0" indent="0">
              <a:buNone/>
            </a:pPr>
            <a:r>
              <a:rPr lang="sr-Cyrl-RS" sz="2400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б) и в) урадите за домаћи</a:t>
            </a:r>
            <a:r>
              <a:rPr lang="sr-Cyrl-RS" sz="2400" dirty="0" smtClean="0">
                <a:solidFill>
                  <a:prstClr val="black"/>
                </a:solidFill>
              </a:rPr>
              <a:t>.</a:t>
            </a:r>
            <a:endParaRPr lang="sr-Cyrl-RS" sz="2400" dirty="0" smtClean="0"/>
          </a:p>
        </p:txBody>
      </p:sp>
    </p:spTree>
    <p:extLst>
      <p:ext uri="{BB962C8B-B14F-4D97-AF65-F5344CB8AC3E}">
        <p14:creationId xmlns:p14="http://schemas.microsoft.com/office/powerpoint/2010/main" val="213685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11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83568" y="836712"/>
            <a:ext cx="1872208" cy="1008112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400" b="1" i="1" u="sng" dirty="0" smtClean="0"/>
              <a:t>Решење :</a:t>
            </a:r>
            <a:endParaRPr lang="sr-Cyrl-RS" sz="2400" dirty="0"/>
          </a:p>
          <a:p>
            <a:pPr marL="0" indent="0">
              <a:buNone/>
            </a:pPr>
            <a:r>
              <a:rPr lang="sr-Cyrl-RS" sz="2400" dirty="0" smtClean="0">
                <a:solidFill>
                  <a:prstClr val="black"/>
                </a:solidFill>
              </a:rPr>
              <a:t>а)</a:t>
            </a:r>
            <a:endParaRPr lang="sr-Cyrl-R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35696" y="3212976"/>
            <a:ext cx="1127203" cy="11521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1619672" y="419582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sr-Latn-R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26895" y="416938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sr-Latn-R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62899" y="3019890"/>
                <a:ext cx="7090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sr-Latn-R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sr-Latn-R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sr-Latn-R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sr-Latn-R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899" y="3019890"/>
                <a:ext cx="709001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4310" t="-8929" b="-1785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83668" y="297228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sr-Latn-RS" sz="1600" dirty="0"/>
          </a:p>
        </p:txBody>
      </p:sp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1817694" y="3189167"/>
            <a:ext cx="1145205" cy="11759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858544" y="1436563"/>
            <a:ext cx="1691498" cy="17584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62899" y="1604254"/>
            <a:ext cx="1609101" cy="15968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26895" y="2613237"/>
            <a:ext cx="1798123" cy="177541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ubtitle 2"/>
          <p:cNvSpPr txBox="1">
            <a:spLocks/>
          </p:cNvSpPr>
          <p:nvPr/>
        </p:nvSpPr>
        <p:spPr>
          <a:xfrm>
            <a:off x="3963555" y="3565511"/>
            <a:ext cx="4420955" cy="635594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1800" dirty="0" smtClean="0"/>
              <a:t>1) Најпре нацртамо праве кроз </a:t>
            </a:r>
            <a:r>
              <a:rPr lang="sr-Latn-R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sr-Cyrl-R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sr-Latn-R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sr-Cyrl-R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1800" dirty="0" smtClean="0"/>
              <a:t>и </a:t>
            </a:r>
            <a:r>
              <a:rPr lang="sr-Latn-RS" sz="1800" dirty="0" smtClean="0"/>
              <a:t>D</a:t>
            </a:r>
            <a:r>
              <a:rPr lang="sr-Cyrl-RS" sz="1800" dirty="0" smtClean="0"/>
              <a:t> паралелне вектору транслације </a:t>
            </a:r>
            <a:r>
              <a:rPr lang="sr-Cyrl-R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𝒶 </a:t>
            </a:r>
            <a:r>
              <a:rPr lang="sr-Cyrl-RS" sz="1800" dirty="0" smtClean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493727" y="3871843"/>
            <a:ext cx="216024" cy="19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Subtitle 2"/>
          <p:cNvSpPr txBox="1">
            <a:spLocks/>
          </p:cNvSpPr>
          <p:nvPr/>
        </p:nvSpPr>
        <p:spPr>
          <a:xfrm>
            <a:off x="899592" y="4639455"/>
            <a:ext cx="6979976" cy="432048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400" dirty="0" smtClean="0"/>
              <a:t>2) Затим уз помоћ шестара пренесемо дужину вектора почев од темена тј. тачака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sr-Cyrl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sr-Cyrl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400" dirty="0">
                <a:solidFill>
                  <a:prstClr val="black"/>
                </a:solidFill>
              </a:rPr>
              <a:t>и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sr-Cyrl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sr-Cyrl-RS" sz="2400" dirty="0" smtClean="0"/>
              <a:t> 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969827" y="3217293"/>
            <a:ext cx="1116123" cy="110266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997210" y="2052410"/>
            <a:ext cx="1088046" cy="114263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852005" y="2042604"/>
            <a:ext cx="1128896" cy="117468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06663" y="305782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B'</a:t>
            </a:r>
            <a:endParaRPr lang="sr-Latn-R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042195" y="190072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C'</a:t>
            </a:r>
            <a:endParaRPr lang="sr-Latn-R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636786" y="19354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D'</a:t>
            </a:r>
            <a:endParaRPr lang="sr-Latn-RS" sz="1600" dirty="0"/>
          </a:p>
        </p:txBody>
      </p:sp>
      <p:sp>
        <p:nvSpPr>
          <p:cNvPr id="42" name="Rectangle 41"/>
          <p:cNvSpPr/>
          <p:nvPr/>
        </p:nvSpPr>
        <p:spPr>
          <a:xfrm>
            <a:off x="2954288" y="2083231"/>
            <a:ext cx="1127203" cy="1138645"/>
          </a:xfrm>
          <a:prstGeom prst="rect">
            <a:avLst/>
          </a:prstGeom>
          <a:noFill/>
          <a:ln w="28575">
            <a:solidFill>
              <a:srgbClr val="0E6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933555" y="5343416"/>
            <a:ext cx="6979976" cy="432048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400" dirty="0" smtClean="0"/>
              <a:t>3) На крају, спојимо тачке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A’</a:t>
            </a:r>
            <a:r>
              <a:rPr lang="sr-Cyrl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B’</a:t>
            </a:r>
            <a:r>
              <a:rPr lang="sr-Cyrl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,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sr-Latn-R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'</a:t>
            </a:r>
            <a:r>
              <a:rPr lang="sr-Cyrl-RS" sz="2400" dirty="0"/>
              <a:t> </a:t>
            </a:r>
            <a:r>
              <a:rPr lang="sr-Cyrl-RS" sz="2400" dirty="0" smtClean="0">
                <a:solidFill>
                  <a:prstClr val="black"/>
                </a:solidFill>
              </a:rPr>
              <a:t>и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D'</a:t>
            </a:r>
            <a:r>
              <a:rPr lang="sr-Cyrl-RS" sz="2400" dirty="0" smtClean="0">
                <a:solidFill>
                  <a:prstClr val="black"/>
                </a:solidFill>
              </a:rPr>
              <a:t> </a:t>
            </a:r>
            <a:r>
              <a:rPr lang="sr-Cyrl-RS" sz="2400" dirty="0" smtClean="0"/>
              <a:t>у квадрат 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A'B'C’D'</a:t>
            </a:r>
            <a:r>
              <a:rPr lang="sr-Cyrl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sr-Cyrl-RS" sz="2400" dirty="0" smtClean="0"/>
              <a:t>  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2113208" y="358013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𝒶</a:t>
            </a:r>
            <a:endParaRPr lang="sr-Latn-RS" sz="1600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139717" y="3633391"/>
            <a:ext cx="216024" cy="19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2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30" grpId="0"/>
      <p:bldP spid="36" grpId="0"/>
      <p:bldP spid="37" grpId="0"/>
      <p:bldP spid="38" grpId="0"/>
      <p:bldP spid="42" grpId="0" animBg="1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Smile latex baloni • Baloni Balon 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895609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00133" y="5085184"/>
            <a:ext cx="6343733" cy="1134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Хвала на пажњи!</a:t>
            </a:r>
            <a:endParaRPr lang="en-US" sz="6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7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742510" y="821940"/>
            <a:ext cx="7488832" cy="1152128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800" dirty="0" smtClean="0"/>
              <a:t>Шта је вектор?</a:t>
            </a:r>
          </a:p>
          <a:p>
            <a:r>
              <a:rPr lang="sr-Cyrl-RS" sz="2800" dirty="0" smtClean="0"/>
              <a:t>Вектор је усмерена или орјентисана дуж </a:t>
            </a: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36413" y="1989675"/>
            <a:ext cx="7194357" cy="576064"/>
          </a:xfrm>
          <a:prstGeom prst="rect">
            <a:avLst/>
          </a:prstGeom>
          <a:ln>
            <a:noFill/>
          </a:ln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800" dirty="0" smtClean="0"/>
              <a:t>Сваки вектор има: </a:t>
            </a:r>
          </a:p>
          <a:p>
            <a:pPr marL="514350" indent="-514350">
              <a:buAutoNum type="arabicParenR"/>
            </a:pPr>
            <a:r>
              <a:rPr lang="sr-Cyrl-RS" sz="2800" dirty="0" smtClean="0">
                <a:solidFill>
                  <a:srgbClr val="C00000"/>
                </a:solidFill>
              </a:rPr>
              <a:t>дужину</a:t>
            </a:r>
            <a:r>
              <a:rPr lang="sr-Cyrl-RS" sz="2800" dirty="0" smtClean="0"/>
              <a:t> – одговара дужини саме дужи</a:t>
            </a:r>
          </a:p>
          <a:p>
            <a:pPr marL="514350" indent="-514350">
              <a:buAutoNum type="arabicParenR"/>
            </a:pPr>
            <a:r>
              <a:rPr lang="sr-Cyrl-R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правац</a:t>
            </a:r>
            <a:r>
              <a:rPr lang="sr-Cyrl-RS" sz="2800" dirty="0" smtClean="0"/>
              <a:t>- одређен је правом којој припада дуж</a:t>
            </a:r>
          </a:p>
          <a:p>
            <a:pPr marL="514350" indent="-514350">
              <a:buAutoNum type="arabicParenR"/>
            </a:pPr>
            <a:r>
              <a:rPr lang="sr-Cyrl-RS" sz="2800" dirty="0"/>
              <a:t> </a:t>
            </a:r>
            <a:r>
              <a:rPr lang="sr-Cyrl-RS" sz="28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смер</a:t>
            </a:r>
            <a:r>
              <a:rPr lang="sr-Cyrl-RS" sz="2800" dirty="0" smtClean="0"/>
              <a:t> – одређен је стрелицом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47664" y="4941168"/>
            <a:ext cx="2088232" cy="64807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9632" y="5404574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A•</a:t>
            </a:r>
            <a:endParaRPr lang="sr-Latn-RS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4756502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•B</a:t>
            </a:r>
            <a:endParaRPr lang="sr-Latn-R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03848" y="5132458"/>
            <a:ext cx="4726922" cy="562744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800" dirty="0" smtClean="0"/>
              <a:t>Ознака за овај вектор је </a:t>
            </a:r>
            <a:r>
              <a:rPr lang="sr-Latn-R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308304" y="5132458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27584" y="4749878"/>
            <a:ext cx="3456384" cy="105486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 rot="15147054">
            <a:off x="2320595" y="3950858"/>
            <a:ext cx="388585" cy="2144126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Curved Up Arrow 20"/>
          <p:cNvSpPr/>
          <p:nvPr/>
        </p:nvSpPr>
        <p:spPr>
          <a:xfrm rot="5400000">
            <a:off x="440899" y="3402612"/>
            <a:ext cx="2354693" cy="1437307"/>
          </a:xfrm>
          <a:prstGeom prst="curvedUpArrow">
            <a:avLst>
              <a:gd name="adj1" fmla="val 0"/>
              <a:gd name="adj2" fmla="val 25076"/>
              <a:gd name="adj3" fmla="val 2414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931344" y="3584524"/>
            <a:ext cx="504055" cy="2189382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608" y="1588150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A•</a:t>
            </a:r>
            <a:endParaRPr lang="sr-Latn-R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51920" y="1049850"/>
            <a:ext cx="3419871" cy="562744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dirty="0" smtClean="0"/>
              <a:t>Ознака за вектор је 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00192" y="104985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827584" y="2169590"/>
            <a:ext cx="7380820" cy="562744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400" dirty="0" smtClean="0"/>
              <a:t>Дакле, прави се разлика и у означавању у односу на дуж </a:t>
            </a:r>
            <a:r>
              <a:rPr lang="sr-Latn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endParaRPr lang="sr-Cyrl-RS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sr-Cyrl-RS" sz="2400" dirty="0" smtClean="0"/>
              <a:t> </a:t>
            </a:r>
            <a:r>
              <a:rPr lang="sr-Cyrl-RS" sz="2400" dirty="0" smtClean="0">
                <a:solidFill>
                  <a:prstClr val="black"/>
                </a:solidFill>
              </a:rPr>
              <a:t>Код дужи су обе тачке крајње, а вектор има почетну и крајњу тачку.</a:t>
            </a:r>
          </a:p>
          <a:p>
            <a:r>
              <a:rPr lang="sr-Cyrl-RS" sz="2400" dirty="0" smtClean="0">
                <a:solidFill>
                  <a:prstClr val="black"/>
                </a:solidFill>
              </a:rPr>
              <a:t>Дужи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r>
              <a:rPr lang="sr-Cyrl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400" dirty="0" smtClean="0">
                <a:solidFill>
                  <a:prstClr val="black"/>
                </a:solidFill>
              </a:rPr>
              <a:t>и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</a:t>
            </a:r>
            <a:r>
              <a:rPr lang="sr-Cyrl-RS" sz="2400" dirty="0" smtClean="0">
                <a:solidFill>
                  <a:prstClr val="black"/>
                </a:solidFill>
              </a:rPr>
              <a:t> су једнаке, али вектори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r>
              <a:rPr lang="sr-Cyrl-RS" sz="2400" dirty="0" smtClean="0">
                <a:solidFill>
                  <a:prstClr val="black"/>
                </a:solidFill>
              </a:rPr>
              <a:t>  и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</a:t>
            </a:r>
            <a:r>
              <a:rPr lang="sr-Cyrl-RS" sz="2400" dirty="0" smtClean="0">
                <a:solidFill>
                  <a:prstClr val="black"/>
                </a:solidFill>
              </a:rPr>
              <a:t> нису.</a:t>
            </a:r>
            <a:endParaRPr lang="en-US" sz="2400" dirty="0"/>
          </a:p>
        </p:txBody>
      </p:sp>
      <p:sp>
        <p:nvSpPr>
          <p:cNvPr id="13" name="Right Arrow 12"/>
          <p:cNvSpPr/>
          <p:nvPr/>
        </p:nvSpPr>
        <p:spPr>
          <a:xfrm rot="20908735">
            <a:off x="1279502" y="1505530"/>
            <a:ext cx="1944216" cy="165241"/>
          </a:xfrm>
          <a:prstGeom prst="rightArrow">
            <a:avLst>
              <a:gd name="adj1" fmla="val 56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3071623" y="1193321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•B</a:t>
            </a:r>
            <a:endParaRPr lang="sr-Latn-R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588224" y="3980493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80312" y="3980493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 rot="9687820">
            <a:off x="2531563" y="5001170"/>
            <a:ext cx="1944216" cy="165241"/>
          </a:xfrm>
          <a:prstGeom prst="rightArrow">
            <a:avLst>
              <a:gd name="adj1" fmla="val 56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2293920" y="5214898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A•</a:t>
            </a:r>
            <a:endParaRPr lang="sr-Latn-RS" dirty="0"/>
          </a:p>
        </p:txBody>
      </p:sp>
      <p:sp>
        <p:nvSpPr>
          <p:cNvPr id="21" name="TextBox 20"/>
          <p:cNvSpPr txBox="1"/>
          <p:nvPr/>
        </p:nvSpPr>
        <p:spPr>
          <a:xfrm>
            <a:off x="4281374" y="4583351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•B</a:t>
            </a:r>
            <a:endParaRPr lang="sr-Latn-RS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838509" y="5118192"/>
            <a:ext cx="4067943" cy="562744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dirty="0" smtClean="0"/>
              <a:t>Овај вектор означавамо као 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BA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236296" y="5137101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7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608" y="1588150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A•</a:t>
            </a:r>
            <a:endParaRPr lang="sr-Latn-R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1204" y="2569069"/>
            <a:ext cx="7380820" cy="562744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400" dirty="0" smtClean="0">
                <a:solidFill>
                  <a:prstClr val="black"/>
                </a:solidFill>
              </a:rPr>
              <a:t>Вектори имају исти правац, ако припадају истој или паралелним правама.</a:t>
            </a:r>
          </a:p>
          <a:p>
            <a:r>
              <a:rPr lang="sr-Cyrl-RS" sz="2400" dirty="0" smtClean="0">
                <a:solidFill>
                  <a:prstClr val="black"/>
                </a:solidFill>
              </a:rPr>
              <a:t>Два вектора су једнака ако имају једнаке дужине, једнаке правце и једнаке смерове. </a:t>
            </a:r>
          </a:p>
          <a:p>
            <a:r>
              <a:rPr lang="sr-Cyrl-RS" sz="2400" dirty="0" smtClean="0">
                <a:solidFill>
                  <a:prstClr val="black"/>
                </a:solidFill>
              </a:rPr>
              <a:t>Дакле, </a:t>
            </a:r>
            <a:r>
              <a:rPr lang="sr-Cyrl-RS" sz="2400" dirty="0" smtClean="0">
                <a:solidFill>
                  <a:prstClr val="black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ова два вектора су једнака</a:t>
            </a:r>
            <a:r>
              <a:rPr lang="sr-Cyrl-RS" sz="2400" dirty="0" smtClean="0">
                <a:solidFill>
                  <a:prstClr val="black"/>
                </a:solidFill>
              </a:rPr>
              <a:t>, тј.</a:t>
            </a:r>
          </a:p>
        </p:txBody>
      </p:sp>
      <p:sp>
        <p:nvSpPr>
          <p:cNvPr id="13" name="Right Arrow 12"/>
          <p:cNvSpPr/>
          <p:nvPr/>
        </p:nvSpPr>
        <p:spPr>
          <a:xfrm rot="20908735">
            <a:off x="1279502" y="1505530"/>
            <a:ext cx="1944216" cy="165241"/>
          </a:xfrm>
          <a:prstGeom prst="rightArrow">
            <a:avLst>
              <a:gd name="adj1" fmla="val 56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3071623" y="1193321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•B</a:t>
            </a:r>
            <a:endParaRPr lang="sr-Latn-R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71623" y="4950979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08800" y="4950979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71750" y="2025908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M•</a:t>
            </a:r>
            <a:endParaRPr lang="sr-Latn-RS" dirty="0"/>
          </a:p>
        </p:txBody>
      </p:sp>
      <p:sp>
        <p:nvSpPr>
          <p:cNvPr id="21" name="TextBox 20"/>
          <p:cNvSpPr txBox="1"/>
          <p:nvPr/>
        </p:nvSpPr>
        <p:spPr>
          <a:xfrm>
            <a:off x="4574897" y="1605874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•N</a:t>
            </a:r>
            <a:endParaRPr lang="sr-Latn-R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32293" y="1126958"/>
            <a:ext cx="3819321" cy="7936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860817" y="1560597"/>
            <a:ext cx="3791303" cy="8828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 rot="20828240">
            <a:off x="2789785" y="1921725"/>
            <a:ext cx="1944216" cy="165241"/>
          </a:xfrm>
          <a:prstGeom prst="rightArrow">
            <a:avLst>
              <a:gd name="adj1" fmla="val 56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5481980" y="1721521"/>
            <a:ext cx="227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𝒶∥𝒷</a:t>
            </a:r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  │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AB│=</a:t>
            </a:r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│𝑀𝑁│</a:t>
            </a:r>
            <a:endParaRPr lang="sr-Latn-RS" dirty="0"/>
          </a:p>
        </p:txBody>
      </p:sp>
      <p:sp>
        <p:nvSpPr>
          <p:cNvPr id="26" name="TextBox 25"/>
          <p:cNvSpPr txBox="1"/>
          <p:nvPr/>
        </p:nvSpPr>
        <p:spPr>
          <a:xfrm>
            <a:off x="3988820" y="898981"/>
            <a:ext cx="36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𝒶</a:t>
            </a:r>
            <a:endParaRPr lang="sr-Latn-RS" dirty="0"/>
          </a:p>
        </p:txBody>
      </p:sp>
      <p:sp>
        <p:nvSpPr>
          <p:cNvPr id="27" name="TextBox 26"/>
          <p:cNvSpPr txBox="1"/>
          <p:nvPr/>
        </p:nvSpPr>
        <p:spPr>
          <a:xfrm>
            <a:off x="5135997" y="1366283"/>
            <a:ext cx="34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𝒷</a:t>
            </a:r>
            <a:endParaRPr lang="sr-Latn-RS" dirty="0"/>
          </a:p>
        </p:txBody>
      </p:sp>
      <p:sp>
        <p:nvSpPr>
          <p:cNvPr id="28" name="TextBox 27"/>
          <p:cNvSpPr txBox="1"/>
          <p:nvPr/>
        </p:nvSpPr>
        <p:spPr>
          <a:xfrm>
            <a:off x="2975806" y="4941168"/>
            <a:ext cx="138039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Latn-RS" sz="2400" b="1" dirty="0" smtClean="0">
                <a:ln/>
                <a:solidFill>
                  <a:schemeClr val="accent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AB=</a:t>
            </a:r>
            <a:r>
              <a:rPr lang="sr-Cyrl-RS" sz="2400" b="1" dirty="0" smtClean="0">
                <a:ln/>
                <a:solidFill>
                  <a:schemeClr val="accent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𝑀𝑁</a:t>
            </a:r>
            <a:endParaRPr lang="sr-Latn-RS" sz="2400" b="1" dirty="0">
              <a:ln/>
              <a:solidFill>
                <a:schemeClr val="accent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Školska torba – šta je važno pri izboru?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2376264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Školska torba – šta je važno pri izboru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2276872"/>
            <a:ext cx="2376264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91680" y="3789040"/>
            <a:ext cx="4032448" cy="1440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79812" y="1703639"/>
            <a:ext cx="3991635" cy="14026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84095" y="1734852"/>
            <a:ext cx="4032448" cy="14885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92534" y="2515816"/>
            <a:ext cx="4032448" cy="14885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81753" y="3091544"/>
            <a:ext cx="4032448" cy="14885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/>
          <p:cNvSpPr txBox="1">
            <a:spLocks/>
          </p:cNvSpPr>
          <p:nvPr/>
        </p:nvSpPr>
        <p:spPr>
          <a:xfrm>
            <a:off x="564074" y="764772"/>
            <a:ext cx="2757527" cy="562744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28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Транслација </a:t>
            </a:r>
            <a:endParaRPr lang="en-US" sz="28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347864" y="922675"/>
            <a:ext cx="5256584" cy="264668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400" dirty="0" smtClean="0"/>
              <a:t>Замислите да ову торбу треба померити на место које показује стрелица. Како би то урадили?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Školska torba – šta je važno pri izboru?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2376264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Školska torba – šta je važno pri izboru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2276872"/>
            <a:ext cx="2376264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91680" y="3789040"/>
            <a:ext cx="4032448" cy="1440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79812" y="1703639"/>
            <a:ext cx="3991635" cy="14026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84095" y="1734852"/>
            <a:ext cx="4032448" cy="14885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92534" y="2515816"/>
            <a:ext cx="4032448" cy="14885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81753" y="3091544"/>
            <a:ext cx="4032448" cy="14885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/>
          <p:cNvSpPr txBox="1">
            <a:spLocks/>
          </p:cNvSpPr>
          <p:nvPr/>
        </p:nvSpPr>
        <p:spPr>
          <a:xfrm>
            <a:off x="523075" y="750413"/>
            <a:ext cx="2757527" cy="562744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28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Транслација </a:t>
            </a:r>
            <a:endParaRPr lang="en-US" sz="28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134245" y="812388"/>
            <a:ext cx="5364596" cy="758131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400" dirty="0" smtClean="0"/>
              <a:t>И, шта смо урадили? Преведимо то на „језик“ математике.</a:t>
            </a:r>
            <a:endParaRPr lang="en-US" sz="24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33743" y="5281485"/>
            <a:ext cx="7050625" cy="758131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400" dirty="0" smtClean="0"/>
              <a:t>Торба нам је „објекат“ и ми смо тачке које чине објекат (јер се сваки објекат састоји од тачака), „померили“ за једнаке векторе.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793194" y="824433"/>
            <a:ext cx="7667237" cy="432048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400" dirty="0" smtClean="0"/>
              <a:t>Урадимо то сад са, нпр. неком дужи. Дату дуж </a:t>
            </a:r>
            <a:r>
              <a:rPr lang="sr-Latn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</a:t>
            </a:r>
            <a:endParaRPr lang="sr-Cyrl-RS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sr-Cyrl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400" dirty="0" smtClean="0"/>
              <a:t> „померимо“ за дати вектор </a:t>
            </a:r>
            <a:r>
              <a:rPr lang="sr-Cyrl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𝐺</a:t>
            </a:r>
            <a:r>
              <a:rPr lang="sr-Latn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sr-Cyrl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19672" y="2927975"/>
            <a:ext cx="2160240" cy="64504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619672" y="1858915"/>
            <a:ext cx="1480029" cy="4789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05318" y="2449070"/>
            <a:ext cx="1480029" cy="4789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779912" y="3094112"/>
            <a:ext cx="1480029" cy="4789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61447" y="2457726"/>
            <a:ext cx="2160240" cy="64504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33346" y="27813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P°</a:t>
            </a:r>
            <a:endParaRPr lang="sr-Latn-RS" dirty="0"/>
          </a:p>
        </p:txBody>
      </p:sp>
      <p:sp>
        <p:nvSpPr>
          <p:cNvPr id="17" name="TextBox 16"/>
          <p:cNvSpPr txBox="1"/>
          <p:nvPr/>
        </p:nvSpPr>
        <p:spPr>
          <a:xfrm>
            <a:off x="3477562" y="34644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R°</a:t>
            </a:r>
            <a:endParaRPr lang="sr-Latn-RS" dirty="0"/>
          </a:p>
        </p:txBody>
      </p:sp>
      <p:sp>
        <p:nvSpPr>
          <p:cNvPr id="18" name="TextBox 17"/>
          <p:cNvSpPr txBox="1"/>
          <p:nvPr/>
        </p:nvSpPr>
        <p:spPr>
          <a:xfrm>
            <a:off x="1367644" y="2199033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𝐺°</a:t>
            </a:r>
            <a:endParaRPr lang="sr-Latn-RS" dirty="0"/>
          </a:p>
        </p:txBody>
      </p:sp>
      <p:sp>
        <p:nvSpPr>
          <p:cNvPr id="19" name="TextBox 18"/>
          <p:cNvSpPr txBox="1"/>
          <p:nvPr/>
        </p:nvSpPr>
        <p:spPr>
          <a:xfrm>
            <a:off x="2962672" y="1726730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°H</a:t>
            </a:r>
            <a:endParaRPr lang="sr-Latn-R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51879" y="1403494"/>
            <a:ext cx="339616" cy="10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26668" y="23140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°P'</a:t>
            </a:r>
            <a:endParaRPr lang="sr-Latn-RS" dirty="0"/>
          </a:p>
        </p:txBody>
      </p:sp>
      <p:sp>
        <p:nvSpPr>
          <p:cNvPr id="26" name="TextBox 25"/>
          <p:cNvSpPr txBox="1"/>
          <p:nvPr/>
        </p:nvSpPr>
        <p:spPr>
          <a:xfrm>
            <a:off x="5104438" y="2960043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°R'</a:t>
            </a:r>
            <a:endParaRPr lang="sr-Latn-RS" dirty="0"/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793194" y="4375489"/>
            <a:ext cx="7667237" cy="432048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400" dirty="0" smtClean="0"/>
              <a:t>Довољно је да „померимо“ крајње тачке дужи. Ако померамо за дати вектор, онда то значи да вектори (на цртежу црвеном бојом, морају бити на паралелним правама, имати исту дужину и исти смер </a:t>
            </a:r>
            <a:r>
              <a:rPr lang="sr-Cyrl-RS" sz="2400" dirty="0" smtClean="0">
                <a:solidFill>
                  <a:srgbClr val="C00000"/>
                </a:solidFill>
              </a:rPr>
              <a:t>( види слајд 4 - једнакост вектора)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631494" y="853043"/>
            <a:ext cx="7776864" cy="432048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400" dirty="0" smtClean="0"/>
              <a:t>То  „померање“ је заправо пресликавање које се зове транслација. 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19672" y="2927975"/>
            <a:ext cx="2160240" cy="64504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619672" y="1858915"/>
            <a:ext cx="1480029" cy="4789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05318" y="2449070"/>
            <a:ext cx="1480029" cy="4789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779912" y="3094112"/>
            <a:ext cx="1480029" cy="4789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61447" y="2457726"/>
            <a:ext cx="2160240" cy="64504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33346" y="27813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P°</a:t>
            </a:r>
            <a:endParaRPr lang="sr-Latn-RS" dirty="0"/>
          </a:p>
        </p:txBody>
      </p:sp>
      <p:sp>
        <p:nvSpPr>
          <p:cNvPr id="17" name="TextBox 16"/>
          <p:cNvSpPr txBox="1"/>
          <p:nvPr/>
        </p:nvSpPr>
        <p:spPr>
          <a:xfrm>
            <a:off x="3477562" y="34644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R°</a:t>
            </a:r>
            <a:endParaRPr lang="sr-Latn-RS" dirty="0"/>
          </a:p>
        </p:txBody>
      </p:sp>
      <p:sp>
        <p:nvSpPr>
          <p:cNvPr id="18" name="TextBox 17"/>
          <p:cNvSpPr txBox="1"/>
          <p:nvPr/>
        </p:nvSpPr>
        <p:spPr>
          <a:xfrm>
            <a:off x="1367644" y="2199033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𝐺°</a:t>
            </a:r>
            <a:endParaRPr lang="sr-Latn-RS" dirty="0"/>
          </a:p>
        </p:txBody>
      </p:sp>
      <p:sp>
        <p:nvSpPr>
          <p:cNvPr id="19" name="TextBox 18"/>
          <p:cNvSpPr txBox="1"/>
          <p:nvPr/>
        </p:nvSpPr>
        <p:spPr>
          <a:xfrm>
            <a:off x="2962672" y="1726730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°H</a:t>
            </a:r>
            <a:endParaRPr lang="sr-Latn-RS" dirty="0"/>
          </a:p>
        </p:txBody>
      </p:sp>
      <p:sp>
        <p:nvSpPr>
          <p:cNvPr id="25" name="TextBox 24"/>
          <p:cNvSpPr txBox="1"/>
          <p:nvPr/>
        </p:nvSpPr>
        <p:spPr>
          <a:xfrm>
            <a:off x="2926668" y="23140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°P'</a:t>
            </a:r>
            <a:endParaRPr lang="sr-Latn-RS" dirty="0"/>
          </a:p>
        </p:txBody>
      </p:sp>
      <p:sp>
        <p:nvSpPr>
          <p:cNvPr id="26" name="TextBox 25"/>
          <p:cNvSpPr txBox="1"/>
          <p:nvPr/>
        </p:nvSpPr>
        <p:spPr>
          <a:xfrm>
            <a:off x="5104438" y="2960043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°R'</a:t>
            </a:r>
            <a:endParaRPr lang="sr-Latn-RS" dirty="0"/>
          </a:p>
        </p:txBody>
      </p:sp>
      <p:sp useBgFill="1">
        <p:nvSpPr>
          <p:cNvPr id="20" name="Subtitle 2"/>
          <p:cNvSpPr txBox="1">
            <a:spLocks/>
          </p:cNvSpPr>
          <p:nvPr/>
        </p:nvSpPr>
        <p:spPr>
          <a:xfrm>
            <a:off x="821481" y="3748412"/>
            <a:ext cx="7396890" cy="2472351"/>
          </a:xfrm>
          <a:prstGeom prst="horizontalScroll">
            <a:avLst>
              <a:gd name="adj" fmla="val 17385"/>
            </a:avLst>
          </a:prstGeom>
          <a:ln w="28575">
            <a:solidFill>
              <a:srgbClr val="0070C0"/>
            </a:solidFill>
          </a:ln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2800" dirty="0" smtClean="0"/>
              <a:t>Дакле, </a:t>
            </a:r>
            <a:r>
              <a:rPr lang="sr-Cyrl-R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транслација</a:t>
            </a:r>
            <a:r>
              <a:rPr lang="sr-Cyrl-RS" sz="2800" dirty="0" smtClean="0"/>
              <a:t> је пресликавање неког геометријског објекта у други за дати вектор транслације.</a:t>
            </a:r>
            <a:endParaRPr lang="sr-Latn-RS" sz="2800" dirty="0" smtClean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4932040" y="1392192"/>
            <a:ext cx="3476318" cy="432048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400" dirty="0" smtClean="0"/>
              <a:t>Дуж </a:t>
            </a:r>
            <a:r>
              <a:rPr lang="sr-Latn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P'R’</a:t>
            </a:r>
            <a:r>
              <a:rPr lang="sr-Cyrl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400" dirty="0" smtClean="0"/>
              <a:t>је слика дужи </a:t>
            </a:r>
            <a:r>
              <a:rPr lang="sr-Latn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</a:t>
            </a:r>
            <a:r>
              <a:rPr lang="sr-Cyrl-RS" sz="2400" dirty="0" smtClean="0"/>
              <a:t> при транслацији за дати вектор  </a:t>
            </a:r>
            <a:r>
              <a:rPr lang="sr-Cyrl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𝐺</a:t>
            </a:r>
            <a:r>
              <a:rPr lang="sr-Latn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sr-Cyrl-RS" sz="2400" dirty="0" smtClean="0"/>
              <a:t>. 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948264" y="205404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9</a:t>
            </a:fld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83568" y="764704"/>
            <a:ext cx="7776864" cy="758131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400" b="1" i="1" u="sng" dirty="0" smtClean="0"/>
              <a:t>Задатак1</a:t>
            </a:r>
            <a:r>
              <a:rPr lang="sr-Cyrl-RS" sz="2400" dirty="0" smtClean="0"/>
              <a:t> </a:t>
            </a:r>
            <a:endParaRPr lang="sr-Cyrl-RS" sz="2400" dirty="0"/>
          </a:p>
          <a:p>
            <a:pPr marL="0" indent="0">
              <a:buNone/>
            </a:pPr>
            <a:r>
              <a:rPr lang="sr-Cyrl-RS" sz="2400" dirty="0" smtClean="0"/>
              <a:t>Датом троуглу </a:t>
            </a:r>
            <a:r>
              <a:rPr lang="sr-Latn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ABC</a:t>
            </a:r>
            <a:r>
              <a:rPr lang="sr-Cyrl-RS" sz="2400" dirty="0" smtClean="0"/>
              <a:t>  одреди троугао </a:t>
            </a:r>
            <a:r>
              <a:rPr lang="sr-Latn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A'B'C'</a:t>
            </a:r>
            <a:r>
              <a:rPr lang="sr-Cyrl-RS" sz="2400" dirty="0" smtClean="0"/>
              <a:t>  који настаје транслацијом за дати вектор транслације  </a:t>
            </a:r>
            <a:r>
              <a:rPr lang="sr-Cyrl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𝒶.</a:t>
            </a:r>
            <a:endParaRPr lang="sr-Cyrl-RS" sz="2400" dirty="0" smtClean="0"/>
          </a:p>
        </p:txBody>
      </p:sp>
      <p:sp>
        <p:nvSpPr>
          <p:cNvPr id="4" name="Isosceles Triangle 3"/>
          <p:cNvSpPr/>
          <p:nvPr/>
        </p:nvSpPr>
        <p:spPr>
          <a:xfrm rot="689365">
            <a:off x="1146766" y="2379059"/>
            <a:ext cx="1872208" cy="1224136"/>
          </a:xfrm>
          <a:prstGeom prst="triangle">
            <a:avLst>
              <a:gd name="adj" fmla="val 801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27784" y="2174486"/>
            <a:ext cx="1894252" cy="5989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93844" y="2548169"/>
            <a:ext cx="1728192" cy="57606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58239" y="2532027"/>
            <a:ext cx="3922980" cy="13056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58239" y="3731534"/>
            <a:ext cx="3469945" cy="10779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43608" y="3432579"/>
            <a:ext cx="4317376" cy="13626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/>
          <p:cNvSpPr txBox="1">
            <a:spLocks/>
          </p:cNvSpPr>
          <p:nvPr/>
        </p:nvSpPr>
        <p:spPr>
          <a:xfrm>
            <a:off x="4544943" y="2041934"/>
            <a:ext cx="4258180" cy="432048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400" dirty="0" smtClean="0"/>
              <a:t>1) Најпре нацртамо праве кроз </a:t>
            </a:r>
            <a:r>
              <a:rPr lang="sr-Latn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sr-Cyrl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sr-Latn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sr-Cyrl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400" dirty="0" smtClean="0"/>
              <a:t>и </a:t>
            </a:r>
            <a:r>
              <a:rPr lang="sr-Latn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sr-Cyrl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400" dirty="0" smtClean="0"/>
              <a:t>паралелне вектору транслације </a:t>
            </a:r>
            <a:r>
              <a:rPr lang="sr-Cyrl-R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𝒶 </a:t>
            </a:r>
            <a:r>
              <a:rPr lang="sr-Cyrl-RS" sz="2400" dirty="0" smtClean="0"/>
              <a:t>.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875375" y="4472056"/>
            <a:ext cx="6979976" cy="432048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400" dirty="0" smtClean="0"/>
              <a:t>2) Затим уз помоћ шестара пренесемо дужину вектора почев од темена тј. тачака </a:t>
            </a:r>
            <a:r>
              <a:rPr lang="sr-Latn-R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sr-Cyrl-R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sr-Latn-R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sr-Cyrl-R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400" dirty="0">
                <a:solidFill>
                  <a:prstClr val="black"/>
                </a:solidFill>
              </a:rPr>
              <a:t>и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sr-Cyrl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sr-Cyrl-RS" sz="2400" dirty="0" smtClean="0"/>
              <a:t>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793844" y="3724762"/>
            <a:ext cx="1894252" cy="5989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79213" y="3418324"/>
            <a:ext cx="1894252" cy="5989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884368" y="1723172"/>
            <a:ext cx="216024" cy="19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01058" y="21900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</a:t>
            </a:r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𝒶</a:t>
            </a:r>
            <a:endParaRPr lang="sr-Latn-R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545074" y="2262302"/>
            <a:ext cx="216024" cy="19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579477" y="2773478"/>
            <a:ext cx="216024" cy="19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4682" y="32777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A°</a:t>
            </a:r>
            <a:endParaRPr lang="sr-Latn-RS" dirty="0"/>
          </a:p>
        </p:txBody>
      </p:sp>
      <p:sp>
        <p:nvSpPr>
          <p:cNvPr id="39" name="TextBox 38"/>
          <p:cNvSpPr txBox="1"/>
          <p:nvPr/>
        </p:nvSpPr>
        <p:spPr>
          <a:xfrm>
            <a:off x="2588973" y="36163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B°</a:t>
            </a:r>
            <a:endParaRPr lang="sr-Latn-RS" dirty="0"/>
          </a:p>
        </p:txBody>
      </p:sp>
      <p:sp>
        <p:nvSpPr>
          <p:cNvPr id="41" name="TextBox 40"/>
          <p:cNvSpPr txBox="1"/>
          <p:nvPr/>
        </p:nvSpPr>
        <p:spPr>
          <a:xfrm>
            <a:off x="2490054" y="236316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C°</a:t>
            </a:r>
            <a:endParaRPr lang="sr-Latn-RS" dirty="0"/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933555" y="5343416"/>
            <a:ext cx="6979976" cy="432048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400" dirty="0" smtClean="0"/>
              <a:t>3) На крају, спојимо тачке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A’</a:t>
            </a:r>
            <a:r>
              <a:rPr lang="sr-Cyrl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B’</a:t>
            </a:r>
            <a:r>
              <a:rPr lang="sr-Cyrl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400" dirty="0">
                <a:solidFill>
                  <a:prstClr val="black"/>
                </a:solidFill>
              </a:rPr>
              <a:t>и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sr-Latn-R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'</a:t>
            </a:r>
            <a:r>
              <a:rPr lang="sr-Cyrl-RS" sz="2400" dirty="0" smtClean="0"/>
              <a:t>  у троугао </a:t>
            </a:r>
            <a:r>
              <a:rPr lang="sr-Latn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A'B'C’</a:t>
            </a:r>
            <a:r>
              <a:rPr lang="sr-Cyrl-RS" sz="2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sr-Cyrl-RS" sz="2400" dirty="0" smtClean="0"/>
              <a:t>  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2799172" y="38665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A'</a:t>
            </a:r>
            <a:endParaRPr lang="sr-Latn-RS" dirty="0"/>
          </a:p>
        </p:txBody>
      </p:sp>
      <p:sp>
        <p:nvSpPr>
          <p:cNvPr id="44" name="TextBox 43"/>
          <p:cNvSpPr txBox="1"/>
          <p:nvPr/>
        </p:nvSpPr>
        <p:spPr>
          <a:xfrm>
            <a:off x="4513803" y="419350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°B'</a:t>
            </a:r>
            <a:endParaRPr lang="sr-Latn-RS" dirty="0"/>
          </a:p>
        </p:txBody>
      </p:sp>
      <p:sp>
        <p:nvSpPr>
          <p:cNvPr id="45" name="TextBox 44"/>
          <p:cNvSpPr txBox="1"/>
          <p:nvPr/>
        </p:nvSpPr>
        <p:spPr>
          <a:xfrm>
            <a:off x="4372621" y="2968668"/>
            <a:ext cx="68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°C</a:t>
            </a:r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' </a:t>
            </a:r>
            <a:endParaRPr lang="sr-Latn-RS" dirty="0"/>
          </a:p>
        </p:txBody>
      </p:sp>
      <p:sp>
        <p:nvSpPr>
          <p:cNvPr id="46" name="Isosceles Triangle 45"/>
          <p:cNvSpPr/>
          <p:nvPr/>
        </p:nvSpPr>
        <p:spPr>
          <a:xfrm rot="689365">
            <a:off x="3048459" y="3000559"/>
            <a:ext cx="1754932" cy="1187606"/>
          </a:xfrm>
          <a:prstGeom prst="triangle">
            <a:avLst>
              <a:gd name="adj" fmla="val 76936"/>
            </a:avLst>
          </a:prstGeom>
          <a:solidFill>
            <a:srgbClr val="FDD3BB">
              <a:alpha val="20000"/>
            </a:srgbClr>
          </a:solidFill>
          <a:ln>
            <a:solidFill>
              <a:srgbClr val="B92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0868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42" grpId="0"/>
      <p:bldP spid="43" grpId="0"/>
      <p:bldP spid="44" grpId="0"/>
      <p:bldP spid="45" grpId="0"/>
      <p:bldP spid="46" grpId="0" animBg="1"/>
    </p:bldLst>
  </p:timing>
</p:sld>
</file>

<file path=ppt/theme/theme1.xml><?xml version="1.0" encoding="utf-8"?>
<a:theme xmlns:a="http://schemas.openxmlformats.org/drawingml/2006/main" name="Geometric design templat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ometric design slides.potx" id="{F67263A8-1AB1-4C27-90C5-8DFF5AB0A457}" vid="{97C8510C-5076-4DB0-83F7-452F3E0654AF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design presentation</Template>
  <TotalTime>222</TotalTime>
  <Words>628</Words>
  <Application>Microsoft Office PowerPoint</Application>
  <PresentationFormat>On-screen Show (4:3)</PresentationFormat>
  <Paragraphs>102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 Math</vt:lpstr>
      <vt:lpstr>Palatino Linotype</vt:lpstr>
      <vt:lpstr>Geometric design template</vt:lpstr>
      <vt:lpstr>Вектор и транслација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 и транслација</dc:title>
  <dc:creator>neda</dc:creator>
  <cp:lastModifiedBy>neda</cp:lastModifiedBy>
  <cp:revision>26</cp:revision>
  <dcterms:created xsi:type="dcterms:W3CDTF">2020-11-30T15:36:03Z</dcterms:created>
  <dcterms:modified xsi:type="dcterms:W3CDTF">2020-11-30T20:37:10Z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