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2" r:id="rId3"/>
    <p:sldId id="282" r:id="rId4"/>
    <p:sldId id="285" r:id="rId5"/>
    <p:sldId id="283" r:id="rId6"/>
    <p:sldId id="276" r:id="rId7"/>
    <p:sldId id="286" r:id="rId8"/>
    <p:sldId id="284" r:id="rId9"/>
    <p:sldId id="271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00"/>
    <a:srgbClr val="FF4F4F"/>
    <a:srgbClr val="FFF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Rectangle 13"/>
          <p:cNvSpPr/>
          <p:nvPr userDrawn="1"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matikantnedatoholj.weebl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7" y="205832"/>
            <a:ext cx="4940508" cy="64799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2353" y="6104965"/>
            <a:ext cx="3993776" cy="3496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101603" y="2415428"/>
            <a:ext cx="4498041" cy="14677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8800" dirty="0" smtClean="0"/>
              <a:t>ВАЉАК </a:t>
            </a:r>
            <a:endParaRPr lang="en-US" sz="8800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306672" y="565459"/>
            <a:ext cx="4087905" cy="10152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sz="5400" dirty="0" smtClean="0"/>
              <a:t>VIII </a:t>
            </a:r>
            <a:r>
              <a:rPr lang="sr-Cyrl-RS" sz="5400" dirty="0" smtClean="0"/>
              <a:t>разред </a:t>
            </a:r>
            <a:endParaRPr lang="en-US" sz="5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139495" y="4327937"/>
            <a:ext cx="6638363" cy="15349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r-Cyrl-RS" sz="3200" dirty="0" smtClean="0"/>
              <a:t>Недељка Тохољ</a:t>
            </a:r>
          </a:p>
          <a:p>
            <a:pPr algn="r"/>
            <a:r>
              <a:rPr lang="en-US" sz="3200" dirty="0">
                <a:hlinkClick r:id="rId4"/>
              </a:rPr>
              <a:t>http://matematikantnedatoholj.weebly.com</a:t>
            </a:r>
            <a:r>
              <a:rPr lang="en-US" sz="3200" dirty="0" smtClean="0">
                <a:hlinkClick r:id="rId4"/>
              </a:rPr>
              <a:t>/</a:t>
            </a:r>
            <a:r>
              <a:rPr lang="sr-Cyrl-R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90" y="221672"/>
            <a:ext cx="10488054" cy="1400530"/>
          </a:xfrm>
        </p:spPr>
        <p:txBody>
          <a:bodyPr/>
          <a:lstStyle/>
          <a:p>
            <a:pPr algn="ctr" eaLnBrk="1" hangingPunct="1"/>
            <a:r>
              <a:rPr lang="sr-Cyrl-CS" b="1" dirty="0" smtClean="0"/>
              <a:t>Настанак, појам, основни </a:t>
            </a:r>
            <a:br>
              <a:rPr lang="sr-Cyrl-CS" b="1" dirty="0" smtClean="0"/>
            </a:br>
            <a:r>
              <a:rPr lang="sr-Cyrl-CS" b="1" dirty="0" smtClean="0"/>
              <a:t>елементи ваљка </a:t>
            </a:r>
            <a:br>
              <a:rPr lang="sr-Cyrl-CS" b="1" dirty="0" smtClean="0"/>
            </a:br>
            <a:endParaRPr lang="en-US" b="1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490" y="1523180"/>
            <a:ext cx="11292426" cy="2618513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sr-Cyrl-CS" sz="3200" dirty="0" smtClean="0"/>
              <a:t>Замислите  да  имамо  круг  у једној равни и праву</a:t>
            </a:r>
          </a:p>
          <a:p>
            <a:pPr eaLnBrk="1" hangingPunct="1">
              <a:buFontTx/>
              <a:buNone/>
            </a:pPr>
            <a:r>
              <a:rPr lang="sr-Cyrl-CS" sz="3200" dirty="0" smtClean="0"/>
              <a:t>нормалну на раван која се креће дуж кружнице</a:t>
            </a:r>
          </a:p>
          <a:p>
            <a:pPr eaLnBrk="1" hangingPunct="1">
              <a:buFontTx/>
              <a:buNone/>
            </a:pPr>
            <a:r>
              <a:rPr lang="sr-Cyrl-CS" sz="3200" dirty="0" smtClean="0"/>
              <a:t>остајући нормална на раван. Та права описује</a:t>
            </a:r>
          </a:p>
          <a:p>
            <a:pPr eaLnBrk="1" hangingPunct="1">
              <a:buFontTx/>
              <a:buNone/>
            </a:pPr>
            <a:r>
              <a:rPr lang="sr-Cyrl-CS" sz="3200" dirty="0" smtClean="0"/>
              <a:t>једну површ:</a:t>
            </a:r>
            <a:endParaRPr lang="en-US" sz="3200" dirty="0" smtClean="0"/>
          </a:p>
        </p:txBody>
      </p:sp>
      <p:sp>
        <p:nvSpPr>
          <p:cNvPr id="2" name="Oval 1"/>
          <p:cNvSpPr/>
          <p:nvPr/>
        </p:nvSpPr>
        <p:spPr>
          <a:xfrm>
            <a:off x="1371600" y="5123329"/>
            <a:ext cx="1936376" cy="874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4141693"/>
            <a:ext cx="0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1406" y="4141693"/>
            <a:ext cx="26893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31891" y="4141693"/>
            <a:ext cx="31377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85999" y="4141693"/>
            <a:ext cx="40342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75962" y="4141693"/>
            <a:ext cx="22413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307976" y="3935505"/>
            <a:ext cx="22413" cy="2375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" idx="7"/>
          </p:cNvCxnSpPr>
          <p:nvPr/>
        </p:nvCxnSpPr>
        <p:spPr>
          <a:xfrm>
            <a:off x="2994214" y="3809999"/>
            <a:ext cx="30186" cy="14413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460812" y="3809999"/>
            <a:ext cx="22411" cy="13133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828800" y="3931022"/>
            <a:ext cx="22409" cy="13203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5"/>
          </p:cNvCxnSpPr>
          <p:nvPr/>
        </p:nvCxnSpPr>
        <p:spPr>
          <a:xfrm>
            <a:off x="3024400" y="5869385"/>
            <a:ext cx="3294" cy="606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443172" y="5987055"/>
            <a:ext cx="17735" cy="5406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04145" y="5910718"/>
            <a:ext cx="3294" cy="606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849" y="3286542"/>
            <a:ext cx="6393387" cy="3358815"/>
          </a:xfrm>
          <a:prstGeom prst="rect">
            <a:avLst/>
          </a:prstGeom>
        </p:spPr>
      </p:pic>
      <p:sp useBgFill="1">
        <p:nvSpPr>
          <p:cNvPr id="36" name="Rectangle 35"/>
          <p:cNvSpPr/>
          <p:nvPr/>
        </p:nvSpPr>
        <p:spPr>
          <a:xfrm>
            <a:off x="3978283" y="3286542"/>
            <a:ext cx="5107660" cy="33588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FF53"/>
                </a:solidFill>
              </a:rPr>
              <a:t>Површ која на тај начин настаје зове се </a:t>
            </a:r>
            <a:r>
              <a:rPr lang="sr-Cyrl-RS" sz="3200" u="sng" dirty="0" smtClean="0">
                <a:solidFill>
                  <a:srgbClr val="FFFF53"/>
                </a:solidFill>
              </a:rPr>
              <a:t>ЦИЛИНДРИЧНА</a:t>
            </a:r>
            <a:r>
              <a:rPr lang="sr-Cyrl-RS" sz="3200" dirty="0" smtClean="0">
                <a:solidFill>
                  <a:srgbClr val="FFFF53"/>
                </a:solidFill>
              </a:rPr>
              <a:t> површ</a:t>
            </a:r>
          </a:p>
          <a:p>
            <a:pPr algn="ctr"/>
            <a:endParaRPr lang="sr-Cyrl-RS" sz="3200" dirty="0"/>
          </a:p>
          <a:p>
            <a:pPr algn="ctr"/>
            <a:endParaRPr lang="sr-Cyrl-RS" sz="3200" dirty="0" smtClean="0"/>
          </a:p>
        </p:txBody>
      </p:sp>
      <p:sp>
        <p:nvSpPr>
          <p:cNvPr id="45" name="Curved Left Arrow 44"/>
          <p:cNvSpPr/>
          <p:nvPr/>
        </p:nvSpPr>
        <p:spPr>
          <a:xfrm rot="6104096">
            <a:off x="2298630" y="4193381"/>
            <a:ext cx="1099164" cy="2652596"/>
          </a:xfrm>
          <a:prstGeom prst="curvedLeftArrow">
            <a:avLst>
              <a:gd name="adj1" fmla="val 0"/>
              <a:gd name="adj2" fmla="val 14760"/>
              <a:gd name="adj3" fmla="val 1183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48" name="Curved Left Arrow 47"/>
          <p:cNvSpPr/>
          <p:nvPr/>
        </p:nvSpPr>
        <p:spPr>
          <a:xfrm rot="5702126" flipV="1">
            <a:off x="7317356" y="4229083"/>
            <a:ext cx="1031875" cy="3281283"/>
          </a:xfrm>
          <a:prstGeom prst="curvedLeftArrow">
            <a:avLst>
              <a:gd name="adj1" fmla="val 0"/>
              <a:gd name="adj2" fmla="val 14760"/>
              <a:gd name="adj3" fmla="val 1183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276930" y="4624234"/>
            <a:ext cx="1805089" cy="134857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460811" y="4530665"/>
            <a:ext cx="2751638" cy="151478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86301" y="5989182"/>
            <a:ext cx="2453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ИЗВОДНИЦА   </a:t>
            </a:r>
            <a:r>
              <a:rPr lang="sr-Cyrl-RS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𝒔</a:t>
            </a:r>
            <a:endParaRPr lang="sr-Latn-RS" sz="2400" b="1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  <p:bldP spid="2" grpId="0" animBg="1"/>
      <p:bldP spid="36" grpId="0" animBg="1"/>
      <p:bldP spid="45" grpId="0" animBg="1"/>
      <p:bldP spid="48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86756" y="365919"/>
            <a:ext cx="9923090" cy="1662113"/>
          </a:xfrm>
        </p:spPr>
        <p:txBody>
          <a:bodyPr/>
          <a:lstStyle/>
          <a:p>
            <a:pPr eaLnBrk="1" hangingPunct="1"/>
            <a:r>
              <a:rPr lang="sr-Cyrl-CS" sz="3200" dirty="0" smtClean="0">
                <a:latin typeface="+mn-lt"/>
              </a:rPr>
              <a:t>Ако цилиндричну површ пресечемо са две нормалне равни, добијамо геометријско тело које се зове ВАЉАК</a:t>
            </a:r>
            <a:endParaRPr lang="en-US" sz="3200" i="1" u="sng" dirty="0">
              <a:latin typeface="+mn-lt"/>
            </a:endParaRPr>
          </a:p>
        </p:txBody>
      </p:sp>
      <p:sp>
        <p:nvSpPr>
          <p:cNvPr id="14339" name="Oval 6"/>
          <p:cNvSpPr>
            <a:spLocks noChangeArrowheads="1"/>
          </p:cNvSpPr>
          <p:nvPr/>
        </p:nvSpPr>
        <p:spPr bwMode="auto">
          <a:xfrm>
            <a:off x="2855914" y="5876926"/>
            <a:ext cx="2592387" cy="720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sz="4400">
              <a:latin typeface="Symbol" panose="05050102010706020507" pitchFamily="18" charset="2"/>
            </a:endParaRPr>
          </a:p>
        </p:txBody>
      </p:sp>
      <p:sp>
        <p:nvSpPr>
          <p:cNvPr id="14340" name="Oval 7" descr="Dark downward diagonal"/>
          <p:cNvSpPr>
            <a:spLocks noChangeArrowheads="1"/>
          </p:cNvSpPr>
          <p:nvPr/>
        </p:nvSpPr>
        <p:spPr bwMode="auto">
          <a:xfrm>
            <a:off x="2782889" y="3284539"/>
            <a:ext cx="2592387" cy="720725"/>
          </a:xfrm>
          <a:prstGeom prst="ellipse">
            <a:avLst/>
          </a:prstGeom>
          <a:pattFill prst="dk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sz="4400">
              <a:latin typeface="Symbol" panose="05050102010706020507" pitchFamily="18" charset="2"/>
            </a:endParaRPr>
          </a:p>
        </p:txBody>
      </p:sp>
      <p:sp>
        <p:nvSpPr>
          <p:cNvPr id="14341" name="Line 9"/>
          <p:cNvSpPr>
            <a:spLocks noChangeShapeType="1"/>
          </p:cNvSpPr>
          <p:nvPr/>
        </p:nvSpPr>
        <p:spPr bwMode="auto">
          <a:xfrm>
            <a:off x="2782889" y="3644900"/>
            <a:ext cx="73025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4342" name="Line 10"/>
          <p:cNvSpPr>
            <a:spLocks noChangeShapeType="1"/>
          </p:cNvSpPr>
          <p:nvPr/>
        </p:nvSpPr>
        <p:spPr bwMode="auto">
          <a:xfrm>
            <a:off x="5375276" y="3644900"/>
            <a:ext cx="73025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4343" name="Oval 11" descr="Dark downward diagonal"/>
          <p:cNvSpPr>
            <a:spLocks noChangeArrowheads="1"/>
          </p:cNvSpPr>
          <p:nvPr/>
        </p:nvSpPr>
        <p:spPr bwMode="auto">
          <a:xfrm>
            <a:off x="2855914" y="5876926"/>
            <a:ext cx="2592387" cy="720725"/>
          </a:xfrm>
          <a:prstGeom prst="ellipse">
            <a:avLst/>
          </a:prstGeom>
          <a:pattFill prst="dk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sz="4400">
              <a:latin typeface="Symbol" panose="05050102010706020507" pitchFamily="18" charset="2"/>
            </a:endParaRPr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V="1">
            <a:off x="4440239" y="3068638"/>
            <a:ext cx="2160587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 flipV="1">
            <a:off x="5159375" y="3284538"/>
            <a:ext cx="1441450" cy="2952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6504687" y="2779712"/>
            <a:ext cx="2787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3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</a:rPr>
              <a:t>ОСНОВА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>
            <a:off x="4943475" y="5300664"/>
            <a:ext cx="2808288" cy="433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7804150" y="5259389"/>
            <a:ext cx="2482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3600" dirty="0">
                <a:latin typeface="+mn-lt"/>
              </a:rPr>
              <a:t>ОМОТАЧ</a:t>
            </a:r>
            <a:endParaRPr lang="en-US" sz="3600" dirty="0">
              <a:latin typeface="+mn-lt"/>
            </a:endParaRPr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4079875" y="3644901"/>
            <a:ext cx="71438" cy="2663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3380910" y="4339672"/>
            <a:ext cx="1979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b="1" dirty="0" smtClean="0">
                <a:latin typeface="+mj-lt"/>
              </a:rPr>
              <a:t>ВИСИНА   </a:t>
            </a:r>
            <a:r>
              <a:rPr lang="sr-Cyrl-CS" sz="2000" b="1" dirty="0" smtClean="0">
                <a:latin typeface="+mj-lt"/>
                <a:ea typeface="Cambria Math" panose="02040503050406030204" pitchFamily="18" charset="0"/>
              </a:rPr>
              <a:t>𝑯</a:t>
            </a:r>
            <a:endParaRPr lang="en-US" sz="2000" b="1" dirty="0">
              <a:latin typeface="+mj-lt"/>
            </a:endParaRPr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4079875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>
            <a:off x="4151313" y="6237288"/>
            <a:ext cx="0" cy="6207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32118" name="Text Box 22"/>
          <p:cNvSpPr txBox="1">
            <a:spLocks noChangeArrowheads="1"/>
          </p:cNvSpPr>
          <p:nvPr/>
        </p:nvSpPr>
        <p:spPr bwMode="auto">
          <a:xfrm>
            <a:off x="4121849" y="1931494"/>
            <a:ext cx="561382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dirty="0">
                <a:latin typeface="+mj-lt"/>
              </a:rPr>
              <a:t>О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dirty="0">
                <a:latin typeface="+mj-lt"/>
              </a:rPr>
              <a:t>С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dirty="0" smtClean="0">
                <a:latin typeface="+mj-lt"/>
              </a:rPr>
              <a:t>А  (права која садржи центре кругова)</a:t>
            </a:r>
            <a:endParaRPr lang="en-US" sz="2000" dirty="0">
              <a:latin typeface="+mj-lt"/>
            </a:endParaRPr>
          </a:p>
        </p:txBody>
      </p:sp>
      <p:cxnSp>
        <p:nvCxnSpPr>
          <p:cNvPr id="3" name="Straight Connector 2"/>
          <p:cNvCxnSpPr>
            <a:stCxn id="132114" idx="0"/>
            <a:endCxn id="14341" idx="0"/>
          </p:cNvCxnSpPr>
          <p:nvPr/>
        </p:nvCxnSpPr>
        <p:spPr>
          <a:xfrm flipH="1" flipV="1">
            <a:off x="2782889" y="3644900"/>
            <a:ext cx="129698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47096" y="3931349"/>
            <a:ext cx="20925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b="1" dirty="0" smtClean="0">
                <a:latin typeface="+mj-lt"/>
              </a:rPr>
              <a:t>ПОЛУПРЕЧНИК ОСНОВЕ  </a:t>
            </a:r>
            <a:r>
              <a:rPr lang="sr-Cyrl-CS" sz="2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𝒓</a:t>
            </a:r>
            <a:endParaRPr lang="en-US" sz="2000" b="1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3091185" y="6053466"/>
            <a:ext cx="1041079" cy="1963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16"/>
          <p:cNvSpPr>
            <a:spLocks noChangeShapeType="1"/>
          </p:cNvSpPr>
          <p:nvPr/>
        </p:nvSpPr>
        <p:spPr bwMode="auto">
          <a:xfrm flipH="1">
            <a:off x="2225999" y="3644901"/>
            <a:ext cx="1192404" cy="72072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H="1" flipV="1">
            <a:off x="2124634" y="4508500"/>
            <a:ext cx="1479177" cy="15786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>
            <a:off x="4079874" y="4639235"/>
            <a:ext cx="681363" cy="10054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5409826" y="4109575"/>
            <a:ext cx="2808288" cy="433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8192783" y="4176138"/>
            <a:ext cx="2198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CS" sz="2000" b="1" dirty="0" smtClean="0">
                <a:latin typeface="+mj-lt"/>
              </a:rPr>
              <a:t>ИЗВОДНИЦА </a:t>
            </a:r>
            <a:r>
              <a:rPr lang="sr-Cyrl-C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𝒔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694514"/>
      </p:ext>
    </p:extLst>
  </p:cSld>
  <p:clrMapOvr>
    <a:masterClrMapping/>
  </p:clrMapOvr>
  <p:transition spd="slow" advTm="60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8" grpId="0" animBg="1"/>
      <p:bldP spid="132110" grpId="0" animBg="1"/>
      <p:bldP spid="132111" grpId="0"/>
      <p:bldP spid="132112" grpId="0" animBg="1"/>
      <p:bldP spid="132113" grpId="0"/>
      <p:bldP spid="132114" grpId="0" animBg="1"/>
      <p:bldP spid="132115" grpId="0"/>
      <p:bldP spid="132116" grpId="0" animBg="1"/>
      <p:bldP spid="132117" grpId="0" animBg="1"/>
      <p:bldP spid="132118" grpId="0"/>
      <p:bldP spid="23" grpId="0"/>
      <p:bldP spid="27" grpId="0" animBg="1"/>
      <p:bldP spid="28" grpId="0" animBg="1"/>
      <p:bldP spid="29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460" y="484094"/>
            <a:ext cx="3323766" cy="4359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905" y="3939988"/>
            <a:ext cx="10771093" cy="2740164"/>
          </a:xfrm>
          <a:prstGeom prst="horizontalScroll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</a:rPr>
              <a:t>Ваљак је геометријско тело ограничено са два подударна круга у паралелним равнима и делом цилиндричне површи чије су изводнице нормалне на равни тих кругова.</a:t>
            </a:r>
            <a:endParaRPr lang="sr-Latn-R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71" y="1331258"/>
            <a:ext cx="8218675" cy="5109881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95871" y="333549"/>
            <a:ext cx="8218675" cy="140053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CS" i="1" u="sng" dirty="0" smtClean="0">
                <a:solidFill>
                  <a:schemeClr val="bg1"/>
                </a:solidFill>
              </a:rPr>
              <a:t>Осни пресек ваљка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је пресек ваљка и равни која садржи осу ваљка.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442447" y="1512605"/>
            <a:ext cx="5372099" cy="74039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CS" sz="3200" i="1" dirty="0" smtClean="0">
                <a:solidFill>
                  <a:schemeClr val="bg1"/>
                </a:solidFill>
              </a:rPr>
              <a:t>Површина </a:t>
            </a:r>
            <a:r>
              <a:rPr lang="sr-Cyrl-CS" sz="2800" i="1" dirty="0" smtClean="0">
                <a:solidFill>
                  <a:schemeClr val="bg1"/>
                </a:solidFill>
              </a:rPr>
              <a:t>осног пресека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57047" y="2031523"/>
            <a:ext cx="2857499" cy="70026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CS" sz="2800" i="1" dirty="0" smtClean="0">
                <a:solidFill>
                  <a:schemeClr val="bg1"/>
                </a:solidFill>
              </a:rPr>
              <a:t>ваљка је: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54102" y="2731788"/>
            <a:ext cx="1760443" cy="70026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𝑷=2𝒓·𝑯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2728" y="334080"/>
            <a:ext cx="11376213" cy="1400530"/>
          </a:xfrm>
        </p:spPr>
        <p:txBody>
          <a:bodyPr/>
          <a:lstStyle/>
          <a:p>
            <a:pPr eaLnBrk="1" hangingPunct="1"/>
            <a:r>
              <a:rPr lang="sr-Cyrl-CS" sz="3200" dirty="0" smtClean="0"/>
              <a:t>Шта   се  добија када  се правоугаоник ротира (обрће) око   једне своје осе симетрије(за 180°)?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70" y="1481803"/>
            <a:ext cx="9243700" cy="485624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866529" y="2622175"/>
            <a:ext cx="1828800" cy="1479177"/>
          </a:xfrm>
          <a:prstGeom prst="ellipse">
            <a:avLst/>
          </a:prstGeom>
          <a:solidFill>
            <a:schemeClr val="accent3">
              <a:lumMod val="7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urved Down Arrow 6"/>
          <p:cNvSpPr/>
          <p:nvPr/>
        </p:nvSpPr>
        <p:spPr>
          <a:xfrm>
            <a:off x="1324623" y="1959484"/>
            <a:ext cx="7427491" cy="1325381"/>
          </a:xfrm>
          <a:prstGeom prst="curvedDownArrow">
            <a:avLst>
              <a:gd name="adj1" fmla="val 0"/>
              <a:gd name="adj2" fmla="val 32080"/>
              <a:gd name="adj3" fmla="val 16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1063" y="3215854"/>
            <a:ext cx="203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добијамо круг, тј.основу</a:t>
            </a:r>
            <a:endParaRPr lang="sr-Latn-R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63574" y="4201710"/>
            <a:ext cx="148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добијамо</a:t>
            </a:r>
          </a:p>
          <a:p>
            <a:r>
              <a:rPr lang="sr-Cyrl-RS" b="1" dirty="0" smtClean="0"/>
              <a:t>омотач</a:t>
            </a:r>
            <a:endParaRPr lang="sr-Latn-R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803062" y="1338416"/>
            <a:ext cx="22683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/>
              <a:t>Добија се ваљак.</a:t>
            </a:r>
          </a:p>
          <a:p>
            <a:pPr algn="ctr"/>
            <a:r>
              <a:rPr lang="sr-Cyrl-RS" sz="4000" dirty="0" smtClean="0"/>
              <a:t>Ваљак је, дакле, ОБРТНО тело. </a:t>
            </a:r>
            <a:endParaRPr lang="sr-Latn-RS" sz="4000" dirty="0"/>
          </a:p>
        </p:txBody>
      </p:sp>
      <p:sp>
        <p:nvSpPr>
          <p:cNvPr id="3" name="Rectangle 2"/>
          <p:cNvSpPr/>
          <p:nvPr/>
        </p:nvSpPr>
        <p:spPr>
          <a:xfrm>
            <a:off x="881831" y="3182411"/>
            <a:ext cx="1767239" cy="1779554"/>
          </a:xfrm>
          <a:prstGeom prst="rect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88459" y="1784789"/>
            <a:ext cx="13447" cy="40879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rved Down Arrow 12"/>
          <p:cNvSpPr/>
          <p:nvPr/>
        </p:nvSpPr>
        <p:spPr>
          <a:xfrm flipV="1">
            <a:off x="881831" y="4507792"/>
            <a:ext cx="7572741" cy="1450322"/>
          </a:xfrm>
          <a:prstGeom prst="curvedDownArrow">
            <a:avLst>
              <a:gd name="adj1" fmla="val 0"/>
              <a:gd name="adj2" fmla="val 32080"/>
              <a:gd name="adj3" fmla="val 16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8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  <p:bldP spid="4" grpId="0" animBg="1"/>
      <p:bldP spid="7" grpId="0" animBg="1"/>
      <p:bldP spid="8" grpId="0"/>
      <p:bldP spid="18" grpId="0"/>
      <p:bldP spid="19" grpId="0"/>
      <p:bldP spid="3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860" y="629157"/>
            <a:ext cx="88212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u="sng" dirty="0" smtClean="0">
                <a:solidFill>
                  <a:srgbClr val="FFFF00"/>
                </a:solidFill>
              </a:rPr>
              <a:t>Следи један КВИЗИЋ</a:t>
            </a:r>
          </a:p>
          <a:p>
            <a:endParaRPr lang="sr-Cyrl-RS" sz="3200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200" dirty="0" smtClean="0">
                <a:solidFill>
                  <a:srgbClr val="FFFF00"/>
                </a:solidFill>
              </a:rPr>
              <a:t>Решења пошаљи у </a:t>
            </a:r>
          </a:p>
          <a:p>
            <a:pPr algn="ctr"/>
            <a:r>
              <a:rPr lang="sr-Cyrl-RS" sz="3200" dirty="0" smtClean="0">
                <a:solidFill>
                  <a:srgbClr val="FFFF00"/>
                </a:solidFill>
              </a:rPr>
              <a:t>гугл учионицу (за сваки тачан одговор, послат на време, добијаш 1 бод из активности, који се додају досадашњим које си скупио)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766" y="3630704"/>
            <a:ext cx="6390435" cy="263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3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153" y="441164"/>
            <a:ext cx="1163170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u="sng" dirty="0" smtClean="0">
                <a:solidFill>
                  <a:srgbClr val="FFFF00"/>
                </a:solidFill>
              </a:rPr>
              <a:t>КВИЗИЋ</a:t>
            </a:r>
            <a:r>
              <a:rPr lang="sr-Cyrl-RS" sz="2800" dirty="0" smtClean="0">
                <a:solidFill>
                  <a:srgbClr val="FFFF00"/>
                </a:solidFill>
              </a:rPr>
              <a:t>   </a:t>
            </a:r>
            <a:r>
              <a:rPr lang="sr-Latn-RS" sz="2800" dirty="0" smtClean="0">
                <a:solidFill>
                  <a:srgbClr val="FFFF00"/>
                </a:solidFill>
              </a:rPr>
              <a:t>( </a:t>
            </a:r>
            <a:r>
              <a:rPr lang="sr-Cyrl-RS" sz="2800" dirty="0" smtClean="0">
                <a:solidFill>
                  <a:srgbClr val="FFFF00"/>
                </a:solidFill>
              </a:rPr>
              <a:t>питања)</a:t>
            </a:r>
            <a:endParaRPr lang="sr-Latn-RS" sz="2800" dirty="0" smtClean="0">
              <a:solidFill>
                <a:srgbClr val="FFFF00"/>
              </a:solidFill>
            </a:endParaRPr>
          </a:p>
          <a:p>
            <a:r>
              <a:rPr lang="sr-Cyrl-RS" sz="2800" b="1" dirty="0" smtClean="0"/>
              <a:t>1. </a:t>
            </a:r>
            <a:r>
              <a:rPr lang="sr-Cyrl-RS" sz="2800" dirty="0" smtClean="0"/>
              <a:t>Шта је ваљак? Наброј све основне елементе ваљка.</a:t>
            </a:r>
          </a:p>
          <a:p>
            <a:r>
              <a:rPr lang="sr-Cyrl-RS" sz="2800" b="1" dirty="0"/>
              <a:t>2</a:t>
            </a:r>
            <a:r>
              <a:rPr lang="sr-Cyrl-RS" sz="2800" b="1" dirty="0" smtClean="0"/>
              <a:t>. </a:t>
            </a:r>
            <a:r>
              <a:rPr lang="sr-Cyrl-RS" sz="2800" dirty="0" smtClean="0"/>
              <a:t>Шта је осни пресек ваљка? Може ли осни пресек ваљка бити квадрат?</a:t>
            </a:r>
          </a:p>
          <a:p>
            <a:r>
              <a:rPr lang="sr-Cyrl-RS" sz="2800" b="1" dirty="0"/>
              <a:t>3</a:t>
            </a:r>
            <a:r>
              <a:rPr lang="sr-Cyrl-RS" sz="2800" b="1" dirty="0" smtClean="0"/>
              <a:t>. </a:t>
            </a:r>
            <a:r>
              <a:rPr lang="sr-Cyrl-RS" sz="2800" dirty="0" smtClean="0"/>
              <a:t>Правоугаоник са страницама  </a:t>
            </a:r>
            <a:r>
              <a:rPr lang="sr-Cyrl-R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𝒶=4𝑐𝑚 </a:t>
            </a:r>
            <a:r>
              <a:rPr lang="sr-Cyrl-RS" sz="2800" dirty="0" smtClean="0">
                <a:latin typeface="+mj-lt"/>
                <a:ea typeface="Cambria Math" panose="02040503050406030204" pitchFamily="18" charset="0"/>
              </a:rPr>
              <a:t> и </a:t>
            </a:r>
            <a:r>
              <a:rPr lang="sr-Cyrl-R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𝑏=6𝑐𝑚 </a:t>
            </a:r>
            <a:r>
              <a:rPr lang="sr-Cyrl-RS" sz="2800" dirty="0" smtClean="0">
                <a:ea typeface="Cambria Math" panose="02040503050406030204" pitchFamily="18" charset="0"/>
              </a:rPr>
              <a:t>ротира</a:t>
            </a:r>
            <a:r>
              <a:rPr lang="sr-Cyrl-R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800" dirty="0" smtClean="0">
                <a:ea typeface="Cambria Math" panose="02040503050406030204" pitchFamily="18" charset="0"/>
              </a:rPr>
              <a:t>око једне своје осе симетрије. Одреди висину и полупречник основе ваљка који тако добијамо. Колико решења има задатак?</a:t>
            </a:r>
          </a:p>
          <a:p>
            <a:pPr lvl="0"/>
            <a:r>
              <a:rPr lang="sr-Cyrl-RS" sz="2800" b="1" dirty="0" smtClean="0">
                <a:ea typeface="Cambria Math" panose="02040503050406030204" pitchFamily="18" charset="0"/>
              </a:rPr>
              <a:t>4. </a:t>
            </a:r>
            <a:r>
              <a:rPr lang="sr-Cyrl-RS" sz="2800" dirty="0">
                <a:solidFill>
                  <a:prstClr val="white"/>
                </a:solidFill>
              </a:rPr>
              <a:t>Правоугаоник са страницама  </a:t>
            </a:r>
            <a:r>
              <a:rPr lang="sr-Cyrl-RS" sz="28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𝒶</a:t>
            </a:r>
            <a:r>
              <a:rPr lang="sr-Cyrl-RS" sz="28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=8𝑐𝑚 </a:t>
            </a:r>
            <a:r>
              <a:rPr lang="sr-Cyrl-RS" sz="2800" dirty="0" smtClean="0">
                <a:solidFill>
                  <a:prstClr val="white"/>
                </a:solidFill>
                <a:ea typeface="Cambria Math" panose="02040503050406030204" pitchFamily="18" charset="0"/>
              </a:rPr>
              <a:t> </a:t>
            </a:r>
            <a:r>
              <a:rPr lang="sr-Cyrl-RS" sz="2800" dirty="0">
                <a:solidFill>
                  <a:prstClr val="white"/>
                </a:solidFill>
                <a:ea typeface="Cambria Math" panose="02040503050406030204" pitchFamily="18" charset="0"/>
              </a:rPr>
              <a:t>и </a:t>
            </a:r>
            <a:r>
              <a:rPr lang="sr-Cyrl-RS" sz="28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𝑏</a:t>
            </a:r>
            <a:r>
              <a:rPr lang="sr-Cyrl-RS" sz="28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=6𝑐𝑚 </a:t>
            </a:r>
            <a:r>
              <a:rPr lang="sr-Cyrl-RS" sz="2800" dirty="0">
                <a:solidFill>
                  <a:prstClr val="white"/>
                </a:solidFill>
                <a:ea typeface="Cambria Math" panose="02040503050406030204" pitchFamily="18" charset="0"/>
              </a:rPr>
              <a:t>ротира</a:t>
            </a:r>
            <a:r>
              <a:rPr lang="sr-Cyrl-RS" sz="28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800" dirty="0">
                <a:solidFill>
                  <a:prstClr val="white"/>
                </a:solidFill>
                <a:ea typeface="Cambria Math" panose="02040503050406030204" pitchFamily="18" charset="0"/>
              </a:rPr>
              <a:t>око </a:t>
            </a:r>
            <a:r>
              <a:rPr lang="sr-Cyrl-RS" sz="2800" dirty="0" smtClean="0">
                <a:solidFill>
                  <a:prstClr val="white"/>
                </a:solidFill>
                <a:ea typeface="Cambria Math" panose="02040503050406030204" pitchFamily="18" charset="0"/>
              </a:rPr>
              <a:t>дуже странице. </a:t>
            </a:r>
            <a:r>
              <a:rPr lang="sr-Cyrl-RS" sz="2800" dirty="0">
                <a:solidFill>
                  <a:prstClr val="white"/>
                </a:solidFill>
                <a:ea typeface="Cambria Math" panose="02040503050406030204" pitchFamily="18" charset="0"/>
              </a:rPr>
              <a:t>Одреди висину и полупречник основе ваљка који тако добијамо. Колико решења има задатак</a:t>
            </a:r>
            <a:r>
              <a:rPr lang="sr-Cyrl-RS" sz="2800" dirty="0" smtClean="0">
                <a:solidFill>
                  <a:prstClr val="white"/>
                </a:solidFill>
                <a:ea typeface="Cambria Math" panose="02040503050406030204" pitchFamily="18" charset="0"/>
              </a:rPr>
              <a:t>?</a:t>
            </a:r>
            <a:endParaRPr lang="sr-Cyrl-RS" sz="2800" b="1" dirty="0" smtClean="0">
              <a:ea typeface="Cambria Math" panose="02040503050406030204" pitchFamily="18" charset="0"/>
            </a:endParaRPr>
          </a:p>
          <a:p>
            <a:r>
              <a:rPr lang="sr-Cyrl-RS" sz="2800" b="1" dirty="0">
                <a:ea typeface="Cambria Math" panose="02040503050406030204" pitchFamily="18" charset="0"/>
              </a:rPr>
              <a:t>5</a:t>
            </a:r>
            <a:r>
              <a:rPr lang="sr-Cyrl-RS" sz="2800" b="1" dirty="0" smtClean="0">
                <a:ea typeface="Cambria Math" panose="02040503050406030204" pitchFamily="18" charset="0"/>
              </a:rPr>
              <a:t>. </a:t>
            </a:r>
            <a:r>
              <a:rPr lang="sr-Cyrl-RS" sz="2800" dirty="0" smtClean="0">
                <a:ea typeface="Cambria Math" panose="02040503050406030204" pitchFamily="18" charset="0"/>
              </a:rPr>
              <a:t>Израчунај површину осног пресека ваљка чији је полупречник основе 7</a:t>
            </a:r>
            <a:r>
              <a:rPr lang="sr-Cyrl-R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𝑐𝑚</a:t>
            </a:r>
            <a:r>
              <a:rPr lang="sr-Cyrl-RS" sz="2800" dirty="0" smtClean="0">
                <a:ea typeface="Cambria Math" panose="02040503050406030204" pitchFamily="18" charset="0"/>
              </a:rPr>
              <a:t>, а висина  му је 9</a:t>
            </a:r>
            <a:r>
              <a:rPr lang="sr-Cyrl-R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𝑐𝑚.</a:t>
            </a:r>
            <a:r>
              <a:rPr lang="sr-Cyrl-RS" sz="2800" dirty="0" smtClean="0">
                <a:ea typeface="Cambria Math" panose="02040503050406030204" pitchFamily="18" charset="0"/>
              </a:rPr>
              <a:t> </a:t>
            </a:r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72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Надам се да вам је ова лекција јасна!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40" y="1987719"/>
            <a:ext cx="4724960" cy="4535961"/>
          </a:xfrm>
        </p:spPr>
      </p:pic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trategy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plan presentation (Ion green design, widescreen).potx" id="{866C028E-10C7-4672-8238-17D4366C073A}" vid="{2A820B7E-5093-43C8-ABD0-FF5B957D5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(Ion green design, widescreen)</Template>
  <TotalTime>167</TotalTime>
  <Words>339</Words>
  <Application>Microsoft Office PowerPoint</Application>
  <PresentationFormat>Widescreen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Symbol</vt:lpstr>
      <vt:lpstr>Wingdings 3</vt:lpstr>
      <vt:lpstr>Business Strategy</vt:lpstr>
      <vt:lpstr>PowerPoint Presentation</vt:lpstr>
      <vt:lpstr>Настанак, појам, основни  елементи ваљка  </vt:lpstr>
      <vt:lpstr>Ако цилиндричну површ пресечемо са две нормалне равни, добијамо геометријско тело које се зове ВАЉАК</vt:lpstr>
      <vt:lpstr>PowerPoint Presentation</vt:lpstr>
      <vt:lpstr>PowerPoint Presentation</vt:lpstr>
      <vt:lpstr>Шта   се  добија када  се правоугаоник ротира (обрће) око   једне своје осе симетрије(за 180°)?</vt:lpstr>
      <vt:lpstr>PowerPoint Presentation</vt:lpstr>
      <vt:lpstr>PowerPoint Presentation</vt:lpstr>
      <vt:lpstr>Надам се да вам је ова лекција јасна!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neda</dc:creator>
  <cp:lastModifiedBy>neda</cp:lastModifiedBy>
  <cp:revision>24</cp:revision>
  <cp:lastPrinted>2012-08-15T21:38:02Z</cp:lastPrinted>
  <dcterms:created xsi:type="dcterms:W3CDTF">2020-03-28T16:12:43Z</dcterms:created>
  <dcterms:modified xsi:type="dcterms:W3CDTF">2020-03-29T13:01:40Z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