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9" r:id="rId2"/>
    <p:sldId id="284" r:id="rId3"/>
    <p:sldId id="285" r:id="rId4"/>
    <p:sldId id="273" r:id="rId5"/>
    <p:sldId id="286" r:id="rId6"/>
    <p:sldId id="28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1C"/>
    <a:srgbClr val="005696"/>
    <a:srgbClr val="931D8D"/>
    <a:srgbClr val="A40000"/>
    <a:srgbClr val="FFDDFF"/>
    <a:srgbClr val="30641E"/>
    <a:srgbClr val="007A37"/>
    <a:srgbClr val="FF6D6D"/>
    <a:srgbClr val="FFCCCC"/>
    <a:srgbClr val="397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40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3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714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459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90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614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210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089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24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1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71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1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75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55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1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7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4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8BEEC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rgbClr val="ECDEF6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8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matematikantnedatoholj.weebly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0" y="416855"/>
            <a:ext cx="1980561" cy="953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35" y="239446"/>
            <a:ext cx="2652513" cy="2262549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765527" y="680029"/>
            <a:ext cx="1788001" cy="6320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3200" b="1" dirty="0" smtClean="0">
                <a:solidFill>
                  <a:srgbClr val="003A1A"/>
                </a:solidFill>
              </a:rPr>
              <a:t>V </a:t>
            </a:r>
            <a:r>
              <a:rPr lang="sr-Cyrl-RS" sz="3200" b="1" dirty="0" smtClean="0">
                <a:solidFill>
                  <a:srgbClr val="003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разред</a:t>
            </a:r>
            <a:r>
              <a:rPr lang="sr-Cyrl-RS" sz="3200" b="1" dirty="0" smtClean="0">
                <a:solidFill>
                  <a:srgbClr val="003A1A"/>
                </a:solidFill>
              </a:rPr>
              <a:t> </a:t>
            </a:r>
            <a:endParaRPr lang="sr-Latn-RS" sz="3200" b="1" dirty="0">
              <a:solidFill>
                <a:srgbClr val="003A1A"/>
              </a:solidFill>
            </a:endParaRPr>
          </a:p>
        </p:txBody>
      </p:sp>
      <p:sp>
        <p:nvSpPr>
          <p:cNvPr id="9" name="Heart 8"/>
          <p:cNvSpPr/>
          <p:nvPr/>
        </p:nvSpPr>
        <p:spPr>
          <a:xfrm rot="373875">
            <a:off x="3495782" y="924536"/>
            <a:ext cx="586974" cy="374605"/>
          </a:xfrm>
          <a:prstGeom prst="heart">
            <a:avLst/>
          </a:prstGeom>
          <a:solidFill>
            <a:srgbClr val="FFCCCC"/>
          </a:solidFill>
          <a:ln>
            <a:noFill/>
          </a:ln>
          <a:effectLst/>
          <a:scene3d>
            <a:camera prst="isometricOffAxis1Righ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Heart 9"/>
          <p:cNvSpPr/>
          <p:nvPr/>
        </p:nvSpPr>
        <p:spPr>
          <a:xfrm rot="373875">
            <a:off x="4130594" y="493470"/>
            <a:ext cx="586974" cy="374605"/>
          </a:xfrm>
          <a:prstGeom prst="heart">
            <a:avLst/>
          </a:prstGeom>
          <a:solidFill>
            <a:srgbClr val="FFCCCC"/>
          </a:solidFill>
          <a:ln>
            <a:noFill/>
          </a:ln>
          <a:effectLst/>
          <a:scene3d>
            <a:camera prst="isometricOffAxis1Righ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Heart 10"/>
          <p:cNvSpPr/>
          <p:nvPr/>
        </p:nvSpPr>
        <p:spPr>
          <a:xfrm rot="373875">
            <a:off x="4837228" y="808735"/>
            <a:ext cx="586974" cy="374605"/>
          </a:xfrm>
          <a:prstGeom prst="heart">
            <a:avLst/>
          </a:prstGeom>
          <a:solidFill>
            <a:srgbClr val="FFCCCC"/>
          </a:solidFill>
          <a:ln>
            <a:noFill/>
          </a:ln>
          <a:effectLst/>
          <a:scene3d>
            <a:camera prst="isometricOffAxis1Righ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94190" y="3759216"/>
            <a:ext cx="6871447" cy="145228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7200" b="1" dirty="0" smtClean="0">
                <a:solidFill>
                  <a:srgbClr val="C00000"/>
                </a:solidFill>
              </a:rPr>
              <a:t>РАЗЛОМЦИ</a:t>
            </a:r>
            <a:r>
              <a:rPr lang="sr-Cyrl-RS" sz="8000" b="1" dirty="0" smtClean="0">
                <a:solidFill>
                  <a:srgbClr val="C00000"/>
                </a:solidFill>
              </a:rPr>
              <a:t> </a:t>
            </a:r>
            <a:r>
              <a:rPr lang="sr-Cyrl-RS" b="1" dirty="0" smtClean="0">
                <a:solidFill>
                  <a:srgbClr val="C00000"/>
                </a:solidFill>
              </a:rPr>
              <a:t/>
            </a:r>
            <a:br>
              <a:rPr lang="sr-Cyrl-RS" b="1" dirty="0" smtClean="0">
                <a:solidFill>
                  <a:srgbClr val="C00000"/>
                </a:solidFill>
              </a:rPr>
            </a:br>
            <a:r>
              <a:rPr lang="sr-Cyrl-RS" b="1" dirty="0" smtClean="0">
                <a:solidFill>
                  <a:srgbClr val="003A1A"/>
                </a:solidFill>
              </a:rPr>
              <a:t>Сабирање и одузимање разломака различитих именилаца</a:t>
            </a:r>
            <a:endParaRPr lang="sr-Latn-RS" sz="4400" b="1" dirty="0">
              <a:solidFill>
                <a:srgbClr val="003A1A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179459" y="5737404"/>
            <a:ext cx="4526680" cy="632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400" b="1" dirty="0" smtClean="0">
                <a:solidFill>
                  <a:srgbClr val="003A1A"/>
                </a:solidFill>
              </a:rPr>
              <a:t>Припремила : Недељка  Тохољ </a:t>
            </a:r>
            <a:endParaRPr lang="sr-Latn-RS" sz="2400" b="1" dirty="0">
              <a:solidFill>
                <a:srgbClr val="003A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0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3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ounded Rectangle 1"/>
          <p:cNvSpPr/>
          <p:nvPr/>
        </p:nvSpPr>
        <p:spPr>
          <a:xfrm>
            <a:off x="1011730" y="552685"/>
            <a:ext cx="3143412" cy="6844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Cyrl-RS" sz="2800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Подсетимо се!</a:t>
            </a:r>
          </a:p>
          <a:p>
            <a:pPr algn="ctr"/>
            <a:endParaRPr lang="sr-Latn-R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1730" y="1627093"/>
            <a:ext cx="70430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 smtClean="0"/>
              <a:t>Кад смо учили упоређивање разломака, рекли смо да их можемо упоређивати ако имају једнаке бројиоце, или једнаке имениоце.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rgbClr val="A40000"/>
                </a:solidFill>
              </a:rPr>
              <a:t>Разломке сабирамо и одузимамо искључиво ако имају једнаке имениоце.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rgbClr val="005696"/>
                </a:solidFill>
              </a:rPr>
              <a:t>Дакле,  разломке различитих именилаца проширивањем доведемо на исте имениоце, а затим их сабирамо или одузимамо по правилима које смо научили у претходној лекцији.</a:t>
            </a:r>
            <a:endParaRPr lang="sr-Latn-RS" sz="2400" b="1" dirty="0">
              <a:solidFill>
                <a:srgbClr val="0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815404" y="1332379"/>
                <a:ext cx="7293173" cy="7187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Cyrl-RS" sz="3200" b="1" i="1" dirty="0" smtClean="0">
                        <a:ln w="22225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FF6D6D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sr-Latn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3200" b="1" i="1" dirty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3200" b="1" i="1" dirty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sr-Latn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sr-Latn-RS" sz="3200" b="1" i="1" dirty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sr-Latn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sr-Cyrl-RS" sz="3200" b="1" i="1" dirty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r-Cyrl-RS" sz="3200" b="1" i="1" dirty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sr-Cyrl-RS" sz="3200" b="1" i="1" dirty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A37"/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3200" b="1" i="1" dirty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  <m:r>
                      <a:rPr lang="sr-Cyrl-RS" sz="3200" b="1" i="1" dirty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r-Cyrl-RS" sz="3200" b="1" i="1" dirty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A37"/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3200" b="1" i="1" dirty="0" smtClean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rgbClr val="931D8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rgbClr val="931D8D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rgbClr val="931D8D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sr-Cyrl-RS" sz="3200" b="1" dirty="0" smtClean="0">
                    <a:ln w="22225">
                      <a:solidFill>
                        <a:srgbClr val="C00000"/>
                      </a:solidFill>
                      <a:prstDash val="solid"/>
                    </a:ln>
                    <a:noFill/>
                  </a:rPr>
                  <a:t> </a:t>
                </a:r>
                <a:r>
                  <a:rPr lang="sr-Cyrl-RS" sz="3200" b="1" dirty="0" smtClean="0">
                    <a:ln w="22225">
                      <a:solidFill>
                        <a:srgbClr val="931D8D"/>
                      </a:solidFill>
                      <a:prstDash val="solid"/>
                    </a:ln>
                    <a:solidFill>
                      <a:srgbClr val="931D8D"/>
                    </a:solidFill>
                  </a:rPr>
                  <a:t>=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3200" b="1" i="1" dirty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rgbClr val="931D8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rgbClr val="931D8D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rgbClr val="931D8D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endParaRPr lang="sr-Latn-RS" sz="3200" b="1" dirty="0">
                  <a:ln w="22225">
                    <a:solidFill>
                      <a:srgbClr val="C00000"/>
                    </a:solidFill>
                    <a:prstDash val="solid"/>
                  </a:ln>
                  <a:noFill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04" y="1332379"/>
                <a:ext cx="7293173" cy="718787"/>
              </a:xfrm>
              <a:prstGeom prst="rect">
                <a:avLst/>
              </a:prstGeom>
              <a:blipFill rotWithShape="0">
                <a:blip r:embed="rId2"/>
                <a:stretch>
                  <a:fillRect b="-1709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3" name="Rounded Rectangle 2"/>
          <p:cNvSpPr/>
          <p:nvPr/>
        </p:nvSpPr>
        <p:spPr>
          <a:xfrm>
            <a:off x="1025177" y="422757"/>
            <a:ext cx="4501564" cy="6844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Cyrl-RS" sz="2800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Дакле, овако сабирамо:</a:t>
            </a:r>
          </a:p>
          <a:p>
            <a:pPr algn="ctr"/>
            <a:endParaRPr lang="sr-Latn-RS" sz="2800"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876680" y="2414815"/>
                <a:ext cx="7952079" cy="7186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Cyrl-RS" sz="3200" b="1" i="1" dirty="0" smtClean="0">
                        <a:ln w="22225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FF6D6D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3200" b="1" i="1" dirty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sr-Latn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sr-Latn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sr-Cyrl-RS" sz="3200" b="1" i="1" dirty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r-Cyrl-RS" sz="3200" b="1" i="1" dirty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A37"/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sr-Cyrl-RS" sz="3200" b="1" i="1" dirty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r-Cyrl-RS" sz="3200" b="1" i="1" dirty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A37"/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3200" b="1" i="1" dirty="0" smtClean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rgbClr val="931D8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rgbClr val="931D8D"/>
                            </a:solidFill>
                            <a:latin typeface="Cambria Math" panose="02040503050406030204" pitchFamily="18" charset="0"/>
                          </a:rPr>
                          <m:t>𝟒𝟕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rgbClr val="931D8D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sr-Cyrl-RS" sz="3200" b="1" dirty="0" smtClean="0">
                    <a:ln w="22225">
                      <a:solidFill>
                        <a:srgbClr val="C00000"/>
                      </a:solidFill>
                      <a:prstDash val="solid"/>
                    </a:ln>
                    <a:noFill/>
                  </a:rPr>
                  <a:t> </a:t>
                </a:r>
                <a:r>
                  <a:rPr lang="sr-Cyrl-RS" sz="3200" b="1" dirty="0" smtClean="0">
                    <a:ln w="22225">
                      <a:solidFill>
                        <a:srgbClr val="931D8D"/>
                      </a:solidFill>
                      <a:prstDash val="solid"/>
                    </a:ln>
                    <a:solidFill>
                      <a:srgbClr val="931D8D"/>
                    </a:solidFill>
                  </a:rPr>
                  <a:t>=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3200" b="1" i="1" dirty="0" smtClean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endParaRPr lang="sr-Latn-RS" sz="3200" b="1" dirty="0">
                  <a:ln w="22225">
                    <a:solidFill>
                      <a:srgbClr val="C00000"/>
                    </a:solidFill>
                    <a:prstDash val="solid"/>
                  </a:ln>
                  <a:noFill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80" y="2414815"/>
                <a:ext cx="7952079" cy="718658"/>
              </a:xfrm>
              <a:prstGeom prst="rect">
                <a:avLst/>
              </a:prstGeom>
              <a:blipFill rotWithShape="0">
                <a:blip r:embed="rId3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73998" y="1444332"/>
            <a:ext cx="605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</a:t>
            </a:r>
            <a:r>
              <a:rPr lang="sr-Cyrl-RS" sz="3200" b="1" dirty="0" smtClean="0">
                <a:ln w="22225">
                  <a:solidFill>
                    <a:srgbClr val="003E1C"/>
                  </a:solidFill>
                  <a:prstDash val="solid"/>
                </a:ln>
                <a:noFill/>
              </a:rPr>
              <a:t>1)</a:t>
            </a:r>
            <a:endParaRPr lang="sr-Latn-RS" sz="3200" b="1" dirty="0">
              <a:ln w="22225">
                <a:solidFill>
                  <a:srgbClr val="003E1C"/>
                </a:solidFill>
                <a:prstDash val="solid"/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969" y="2433451"/>
            <a:ext cx="605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</a:t>
            </a:r>
            <a:r>
              <a:rPr lang="sr-Cyrl-RS" sz="3200" b="1" dirty="0" smtClean="0">
                <a:ln w="22225">
                  <a:solidFill>
                    <a:srgbClr val="003E1C"/>
                  </a:solidFill>
                  <a:prstDash val="solid"/>
                </a:ln>
                <a:noFill/>
              </a:rPr>
              <a:t>2)</a:t>
            </a:r>
            <a:endParaRPr lang="sr-Latn-RS" sz="3200" b="1" dirty="0">
              <a:ln w="22225">
                <a:solidFill>
                  <a:srgbClr val="003E1C"/>
                </a:solidFill>
                <a:prstDash val="solid"/>
              </a:ln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563" y="3557518"/>
            <a:ext cx="605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</a:t>
            </a:r>
            <a:r>
              <a:rPr lang="sr-Cyrl-RS" sz="3200" b="1" dirty="0" smtClean="0">
                <a:ln w="22225">
                  <a:solidFill>
                    <a:srgbClr val="003E1C"/>
                  </a:solidFill>
                  <a:prstDash val="solid"/>
                </a:ln>
                <a:noFill/>
              </a:rPr>
              <a:t>3)</a:t>
            </a:r>
            <a:endParaRPr lang="sr-Latn-RS" sz="3200" b="1" dirty="0">
              <a:ln w="22225">
                <a:solidFill>
                  <a:srgbClr val="003E1C"/>
                </a:solidFill>
                <a:prstDash val="solid"/>
              </a:ln>
              <a:noFill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15404" y="3512943"/>
                <a:ext cx="7575561" cy="7186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Cyrl-RS" sz="3200" b="1" i="1" dirty="0" smtClean="0">
                        <a:ln w="22225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FF6D6D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sr-Cyrl-RS" sz="3200" b="1" i="1" dirty="0" smtClean="0">
                        <a:ln w="22225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FF6D6D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sr-Cyrl-RS" sz="3200" b="1" i="1" dirty="0" smtClean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RS" sz="3200" b="1" i="1" dirty="0" smtClean="0">
                        <a:ln w="22225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FF6D6D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sr-Cyrl-RS" sz="3200" b="1" i="1" dirty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r-Latn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sr-Latn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sr-Cyrl-RS" sz="3200" b="1" i="1" dirty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sr-Cyrl-RS" sz="3200" b="1" i="1" dirty="0" smtClean="0">
                        <a:ln w="22225">
                          <a:solidFill>
                            <a:srgbClr val="007A37"/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sr-Cyrl-RS" sz="3200" b="1" i="1" dirty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A37"/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RS" sz="3200" b="1" i="1" dirty="0">
                        <a:ln w="22225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FF6D6D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sr-Cyrl-RS" sz="3200" b="1" i="1" dirty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sr-Cyrl-RS" sz="3200" b="1" i="1" dirty="0">
                        <a:ln w="22225">
                          <a:solidFill>
                            <a:srgbClr val="007A37"/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sr-Cyrl-RS" sz="3200" b="1" i="1" dirty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sr-Cyrl-RS" sz="3200" b="1" dirty="0" smtClean="0">
                    <a:ln w="22225">
                      <a:solidFill>
                        <a:srgbClr val="C00000"/>
                      </a:solidFill>
                      <a:prstDash val="solid"/>
                    </a:ln>
                    <a:noFill/>
                  </a:rPr>
                  <a:t> </a:t>
                </a:r>
                <a:r>
                  <a:rPr lang="sr-Cyrl-RS" sz="3200" b="1" dirty="0" smtClean="0">
                    <a:ln w="22225">
                      <a:solidFill>
                        <a:srgbClr val="931D8D"/>
                      </a:solidFill>
                      <a:prstDash val="solid"/>
                    </a:ln>
                    <a:solidFill>
                      <a:srgbClr val="931D8D"/>
                    </a:solidFill>
                  </a:rPr>
                  <a:t>=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3200" b="1" i="1" dirty="0" smtClean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sr-Latn-RS" sz="3200" b="1" dirty="0">
                  <a:ln w="22225">
                    <a:solidFill>
                      <a:srgbClr val="C00000"/>
                    </a:solidFill>
                    <a:prstDash val="solid"/>
                  </a:ln>
                  <a:noFill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04" y="3512943"/>
                <a:ext cx="7575561" cy="718658"/>
              </a:xfrm>
              <a:prstGeom prst="rect">
                <a:avLst/>
              </a:prstGeom>
              <a:blipFill rotWithShape="0">
                <a:blip r:embed="rId4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1664040" y="4231601"/>
            <a:ext cx="5058016" cy="68444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Cyrl-RS" sz="2800" b="1" dirty="0" smtClean="0">
              <a:solidFill>
                <a:srgbClr val="C00000"/>
              </a:solidFill>
              <a:latin typeface="+mj-lt"/>
            </a:endParaRPr>
          </a:p>
          <a:p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или, претворимо у неправи:</a:t>
            </a:r>
          </a:p>
          <a:p>
            <a:pPr algn="ctr"/>
            <a:endParaRPr lang="sr-Latn-RS" sz="2800"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93527" y="4952046"/>
                <a:ext cx="7631207" cy="7186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Cyrl-RS" sz="3200" b="1" i="1" dirty="0" smtClean="0">
                        <a:ln w="22225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FF6D6D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sr-Cyrl-RS" sz="3200" b="1" i="1" dirty="0" smtClean="0">
                        <a:ln w="22225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FF6D6D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sr-Cyrl-RS" sz="3200" b="1" i="1" dirty="0" smtClean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3200" b="1" i="1" dirty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sr-Latn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sr-Latn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sr-Cyrl-RS" sz="3200" b="1" i="1" dirty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r-Cyrl-RS" sz="3200" b="1" i="1" dirty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A37"/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sr-Cyrl-RS" sz="3200" b="1" i="1" dirty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r-Cyrl-RS" sz="3200" b="1" i="1" dirty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𝟔𝟓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sr-Cyrl-RS" sz="3200" b="1" dirty="0" smtClean="0">
                    <a:ln w="22225">
                      <a:solidFill>
                        <a:srgbClr val="C00000"/>
                      </a:solidFill>
                      <a:prstDash val="solid"/>
                    </a:ln>
                    <a:noFill/>
                  </a:rPr>
                  <a:t> </a:t>
                </a:r>
                <a:r>
                  <a:rPr lang="sr-Cyrl-RS" sz="3200" b="1" dirty="0" smtClean="0">
                    <a:ln w="22225">
                      <a:solidFill>
                        <a:srgbClr val="931D8D"/>
                      </a:solidFill>
                      <a:prstDash val="solid"/>
                    </a:ln>
                    <a:solidFill>
                      <a:srgbClr val="931D8D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3200" b="1" i="1" dirty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sr-Cyrl-RS" sz="3200" b="1" i="1" dirty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sr-Cyrl-RS" sz="3200" b="1" i="1" dirty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sr-Cyrl-RS" sz="3200" b="1" dirty="0">
                    <a:ln w="22225">
                      <a:solidFill>
                        <a:srgbClr val="931D8D"/>
                      </a:solidFill>
                      <a:prstDash val="solid"/>
                    </a:ln>
                    <a:solidFill>
                      <a:srgbClr val="931D8D"/>
                    </a:solidFill>
                  </a:rPr>
                  <a:t> = </a:t>
                </a:r>
                <a:r>
                  <a:rPr lang="sr-Cyrl-RS" sz="3200" b="1" dirty="0" smtClean="0">
                    <a:ln w="22225">
                      <a:solidFill>
                        <a:srgbClr val="931D8D"/>
                      </a:solidFill>
                      <a:prstDash val="solid"/>
                    </a:ln>
                    <a:solidFill>
                      <a:srgbClr val="931D8D"/>
                    </a:solidFill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3200" b="1" i="1" dirty="0" smtClean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sr-Latn-RS" sz="3200" b="1" dirty="0">
                  <a:ln w="22225">
                    <a:solidFill>
                      <a:srgbClr val="C00000"/>
                    </a:solidFill>
                    <a:prstDash val="solid"/>
                  </a:ln>
                  <a:noFill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27" y="4952046"/>
                <a:ext cx="7631207" cy="718658"/>
              </a:xfrm>
              <a:prstGeom prst="rect">
                <a:avLst/>
              </a:prstGeom>
              <a:blipFill rotWithShape="0">
                <a:blip r:embed="rId5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0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43" y="781286"/>
            <a:ext cx="2371354" cy="2278157"/>
          </a:xfrm>
          <a:prstGeom prst="rect">
            <a:avLst/>
          </a:prstGeom>
        </p:spPr>
      </p:pic>
      <p:sp useBgFill="1">
        <p:nvSpPr>
          <p:cNvPr id="9" name="Rounded Rectangular Callout 8"/>
          <p:cNvSpPr/>
          <p:nvPr/>
        </p:nvSpPr>
        <p:spPr>
          <a:xfrm>
            <a:off x="5793974" y="1641898"/>
            <a:ext cx="3103071" cy="3525363"/>
          </a:xfrm>
          <a:prstGeom prst="wedgeRoundRectCallout">
            <a:avLst>
              <a:gd name="adj1" fmla="val -74050"/>
              <a:gd name="adj2" fmla="val -4530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Ово је јасно. Значи проширимо разломке да имају једнаке имениоце, а затим сабирамо!</a:t>
            </a:r>
            <a:endParaRPr lang="sr-Latn-RS" sz="2800" b="1" dirty="0">
              <a:solidFill>
                <a:srgbClr val="C00000"/>
              </a:solidFill>
              <a:latin typeface="+mj-lt"/>
            </a:endParaRPr>
          </a:p>
        </p:txBody>
      </p:sp>
      <p:sp useBgFill="1">
        <p:nvSpPr>
          <p:cNvPr id="6" name="Rounded Rectangular Callout 5"/>
          <p:cNvSpPr/>
          <p:nvPr/>
        </p:nvSpPr>
        <p:spPr>
          <a:xfrm>
            <a:off x="487315" y="2070847"/>
            <a:ext cx="3160059" cy="2508115"/>
          </a:xfrm>
          <a:prstGeom prst="wedgeRoundRectCallout">
            <a:avLst>
              <a:gd name="adj1" fmla="val 57784"/>
              <a:gd name="adj2" fmla="val -6912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Вероватно и одузимамо тако што их доведемо на једнаке имениоце!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43" y="4155141"/>
            <a:ext cx="2540531" cy="133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7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025177" y="1188329"/>
                <a:ext cx="5671458" cy="7187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Cyrl-RS" sz="3200" b="1" i="1" dirty="0" smtClean="0">
                        <a:ln w="22225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FF6D6D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sr-Latn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3200" b="1" i="1" dirty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3200" b="1" i="1" dirty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sr-Latn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sr-Latn-RS" sz="3200" b="1" i="1" dirty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sr-Latn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r-Cyrl-RS" sz="3200" b="1" i="1" dirty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sr-Cyrl-RS" sz="3200" b="1" i="1" dirty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A37"/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3200" b="1" i="1" dirty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r-Cyrl-RS" sz="3200" b="1" i="1" dirty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A37"/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3200" b="1" i="1" dirty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rgbClr val="931D8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rgbClr val="931D8D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rgbClr val="931D8D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sr-Cyrl-RS" sz="3200" b="1" dirty="0" smtClean="0">
                    <a:ln w="22225">
                      <a:solidFill>
                        <a:srgbClr val="C00000"/>
                      </a:solidFill>
                      <a:prstDash val="solid"/>
                    </a:ln>
                    <a:noFill/>
                  </a:rPr>
                  <a:t> </a:t>
                </a:r>
                <a:endParaRPr lang="sr-Latn-RS" sz="3200" b="1" dirty="0">
                  <a:ln w="22225">
                    <a:solidFill>
                      <a:srgbClr val="C00000"/>
                    </a:solidFill>
                    <a:prstDash val="solid"/>
                  </a:ln>
                  <a:noFill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177" y="1188329"/>
                <a:ext cx="5671458" cy="718787"/>
              </a:xfrm>
              <a:prstGeom prst="rect">
                <a:avLst/>
              </a:prstGeom>
              <a:blipFill rotWithShape="0">
                <a:blip r:embed="rId2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3" name="Rounded Rectangle 2"/>
          <p:cNvSpPr/>
          <p:nvPr/>
        </p:nvSpPr>
        <p:spPr>
          <a:xfrm>
            <a:off x="1025177" y="422757"/>
            <a:ext cx="4501564" cy="6844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Cyrl-RS" sz="2800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Слично и одузимамо:</a:t>
            </a:r>
          </a:p>
          <a:p>
            <a:pPr algn="ctr"/>
            <a:endParaRPr lang="sr-Latn-RS" sz="2800"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025177" y="2013948"/>
                <a:ext cx="6750424" cy="7186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Cyrl-RS" sz="3200" b="1" i="1" dirty="0" smtClean="0">
                        <a:ln w="22225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FF6D6D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3200" b="1" i="1" dirty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sr-Latn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sr-Latn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r-Cyrl-RS" sz="3200" b="1" i="1" dirty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A37"/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r-Cyrl-RS" sz="3200" b="1" i="1" dirty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A37"/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3200" b="1" i="1" dirty="0" smtClean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rgbClr val="931D8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rgbClr val="931D8D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rgbClr val="931D8D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sr-Cyrl-RS" sz="3200" b="1" dirty="0" smtClean="0">
                    <a:ln w="22225">
                      <a:solidFill>
                        <a:srgbClr val="C00000"/>
                      </a:solidFill>
                      <a:prstDash val="solid"/>
                    </a:ln>
                    <a:noFill/>
                  </a:rPr>
                  <a:t>  </a:t>
                </a:r>
                <a:endParaRPr lang="sr-Latn-RS" sz="3200" b="1" dirty="0">
                  <a:ln w="22225">
                    <a:solidFill>
                      <a:srgbClr val="C00000"/>
                    </a:solidFill>
                    <a:prstDash val="solid"/>
                  </a:ln>
                  <a:noFill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177" y="2013948"/>
                <a:ext cx="6750424" cy="718658"/>
              </a:xfrm>
              <a:prstGeom prst="rect">
                <a:avLst/>
              </a:prstGeom>
              <a:blipFill rotWithShape="0">
                <a:blip r:embed="rId3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73996" y="1253325"/>
            <a:ext cx="605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</a:t>
            </a:r>
            <a:r>
              <a:rPr lang="sr-Cyrl-RS" sz="3200" b="1" dirty="0" smtClean="0">
                <a:ln w="22225">
                  <a:solidFill>
                    <a:srgbClr val="003E1C"/>
                  </a:solidFill>
                  <a:prstDash val="solid"/>
                </a:ln>
                <a:noFill/>
              </a:rPr>
              <a:t>1)</a:t>
            </a:r>
            <a:endParaRPr lang="sr-Latn-RS" sz="3200" b="1" dirty="0">
              <a:ln w="22225">
                <a:solidFill>
                  <a:srgbClr val="003E1C"/>
                </a:solidFill>
                <a:prstDash val="solid"/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996" y="2071072"/>
            <a:ext cx="605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</a:t>
            </a:r>
            <a:r>
              <a:rPr lang="sr-Cyrl-RS" sz="3200" b="1" dirty="0" smtClean="0">
                <a:ln w="22225">
                  <a:solidFill>
                    <a:srgbClr val="003E1C"/>
                  </a:solidFill>
                  <a:prstDash val="solid"/>
                </a:ln>
                <a:noFill/>
              </a:rPr>
              <a:t>2)</a:t>
            </a:r>
            <a:endParaRPr lang="sr-Latn-RS" sz="3200" b="1" dirty="0">
              <a:ln w="22225">
                <a:solidFill>
                  <a:srgbClr val="003E1C"/>
                </a:solidFill>
                <a:prstDash val="solid"/>
              </a:ln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993" y="3019564"/>
            <a:ext cx="605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</a:t>
            </a:r>
            <a:r>
              <a:rPr lang="sr-Cyrl-RS" sz="3200" b="1" dirty="0" smtClean="0">
                <a:ln w="22225">
                  <a:solidFill>
                    <a:srgbClr val="003E1C"/>
                  </a:solidFill>
                  <a:prstDash val="solid"/>
                </a:ln>
                <a:noFill/>
              </a:rPr>
              <a:t>3)</a:t>
            </a:r>
            <a:endParaRPr lang="sr-Latn-RS" sz="3200" b="1" dirty="0">
              <a:ln w="22225">
                <a:solidFill>
                  <a:srgbClr val="003E1C"/>
                </a:solidFill>
                <a:prstDash val="solid"/>
              </a:ln>
              <a:noFill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79111" y="2980273"/>
                <a:ext cx="6610901" cy="14373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Cyrl-RS" sz="3200" b="1" i="1" dirty="0" smtClean="0">
                        <a:ln w="22225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FF6D6D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sr-Cyrl-RS" sz="3200" b="1" i="1" dirty="0" smtClean="0">
                        <a:ln w="22225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FF6D6D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sr-Cyrl-RS" sz="3200" b="1" i="1" dirty="0" smtClean="0">
                        <a:ln w="22225">
                          <a:solidFill>
                            <a:srgbClr val="007A37"/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RS" sz="3200" b="1" i="1" dirty="0" smtClean="0">
                        <a:ln w="22225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FF6D6D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sr-Cyrl-RS" sz="3200" b="1" i="1" dirty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sr-Latn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sr-Latn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sr-Cyrl-RS" sz="3200" b="1" i="1" dirty="0" smtClean="0">
                        <a:ln w="22225">
                          <a:solidFill>
                            <a:srgbClr val="007A37"/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sr-Cyrl-RS" sz="3200" b="1" i="1" dirty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A37"/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RS" sz="3200" b="1" i="1" dirty="0" smtClean="0">
                        <a:ln w="22225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FF6D6D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sr-Cyrl-RS" sz="3200" b="1" i="1" dirty="0" smtClean="0">
                        <a:ln w="22225">
                          <a:solidFill>
                            <a:srgbClr val="007A37"/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sr-Cyrl-RS" sz="3200" b="1" i="1" dirty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sr-Cyrl-RS" sz="3200" b="1" dirty="0" smtClean="0">
                    <a:ln w="22225">
                      <a:solidFill>
                        <a:srgbClr val="C00000"/>
                      </a:solidFill>
                      <a:prstDash val="solid"/>
                    </a:ln>
                    <a:noFill/>
                  </a:rPr>
                  <a:t> </a:t>
                </a:r>
              </a:p>
              <a:p>
                <a:r>
                  <a:rPr lang="sr-Cyrl-RS" sz="3200" b="1" dirty="0" smtClean="0">
                    <a:ln w="22225">
                      <a:solidFill>
                        <a:srgbClr val="931D8D"/>
                      </a:solidFill>
                      <a:prstDash val="solid"/>
                    </a:ln>
                    <a:solidFill>
                      <a:srgbClr val="931D8D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sr-Cyrl-RS" sz="3200" b="1" i="1" dirty="0" smtClean="0">
                        <a:ln w="22225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FF6D6D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sr-Cyrl-RS" sz="3200" b="1" i="1" dirty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r-Cyrl-RS" sz="3200" b="1" i="1" dirty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sr-Cyrl-RS" sz="3200" b="1" i="1" dirty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sr-Cyrl-RS" sz="3200" b="1" i="1" dirty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sr-Cyrl-RS" sz="3200" b="1" i="1" dirty="0">
                        <a:ln w="22225">
                          <a:solidFill>
                            <a:srgbClr val="007A37"/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sr-Cyrl-RS" sz="3200" b="1" i="1" dirty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sr-Cyrl-RS" sz="3200" b="1" i="1" dirty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sr-Cyrl-RS" sz="3200" b="1" i="0" dirty="0" smtClean="0">
                        <a:ln w="22225">
                          <a:solidFill>
                            <a:srgbClr val="007A37"/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r-Cyrl-RS" sz="3200" b="1" dirty="0" smtClean="0">
                    <a:ln w="22225">
                      <a:solidFill>
                        <a:srgbClr val="931D8D"/>
                      </a:solidFill>
                      <a:prstDash val="solid"/>
                    </a:ln>
                    <a:solidFill>
                      <a:srgbClr val="931D8D"/>
                    </a:solidFill>
                  </a:rPr>
                  <a:t>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3200" b="1" i="1" dirty="0" smtClean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sr-Cyrl-RS" sz="3200" b="1" dirty="0" smtClean="0">
                    <a:ln w="22225">
                      <a:solidFill>
                        <a:srgbClr val="C00000"/>
                      </a:solidFill>
                      <a:prstDash val="solid"/>
                    </a:ln>
                    <a:noFill/>
                  </a:rPr>
                  <a:t>   </a:t>
                </a:r>
                <a:r>
                  <a:rPr lang="sr-Cyrl-RS" sz="3200" b="1" dirty="0">
                    <a:ln w="22225">
                      <a:solidFill>
                        <a:srgbClr val="C00000"/>
                      </a:solidFill>
                      <a:prstDash val="solid"/>
                    </a:ln>
                    <a:noFill/>
                  </a:rPr>
                  <a:t> </a:t>
                </a:r>
                <a:endParaRPr lang="sr-Cyrl-RS" sz="3200" b="1" dirty="0" smtClean="0">
                  <a:ln w="22225">
                    <a:solidFill>
                      <a:srgbClr val="C00000"/>
                    </a:solidFill>
                    <a:prstDash val="solid"/>
                  </a:ln>
                  <a:noFill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111" y="2980273"/>
                <a:ext cx="6610901" cy="1437317"/>
              </a:xfrm>
              <a:prstGeom prst="rect">
                <a:avLst/>
              </a:prstGeom>
              <a:blipFill rotWithShape="0">
                <a:blip r:embed="rId4"/>
                <a:stretch>
                  <a:fillRect b="-42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576551" y="4258915"/>
            <a:ext cx="5058016" cy="68444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Cyrl-RS" sz="2800" b="1" dirty="0" smtClean="0">
              <a:solidFill>
                <a:srgbClr val="C00000"/>
              </a:solidFill>
              <a:latin typeface="+mj-lt"/>
            </a:endParaRPr>
          </a:p>
          <a:p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или, претворимо у неправи: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879110" y="5131418"/>
                <a:ext cx="7501608" cy="7186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Cyrl-RS" sz="3200" b="1" i="1" dirty="0" smtClean="0">
                        <a:ln w="22225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FF6D6D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sr-Cyrl-RS" sz="3200" b="1" i="1" dirty="0" smtClean="0">
                        <a:ln w="22225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FF6D6D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sr-Cyrl-RS" sz="3200" b="1" i="1" dirty="0">
                        <a:ln w="22225">
                          <a:solidFill>
                            <a:srgbClr val="007A37"/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3200" b="1" i="1" dirty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sr-Latn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sr-Latn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A37"/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𝟔𝟒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FF6D6D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r-Cyrl-RS" sz="3200" b="1" i="1" dirty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007A37"/>
                              </a:solidFill>
                              <a:prstDash val="solid"/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sr-Cyrl-RS" sz="3200" b="1" dirty="0" smtClean="0">
                    <a:ln w="22225">
                      <a:solidFill>
                        <a:srgbClr val="C00000"/>
                      </a:solidFill>
                      <a:prstDash val="solid"/>
                    </a:ln>
                    <a:noFill/>
                  </a:rPr>
                  <a:t> </a:t>
                </a:r>
                <a:r>
                  <a:rPr lang="sr-Cyrl-RS" sz="3200" b="1" dirty="0" smtClean="0">
                    <a:ln w="22225">
                      <a:solidFill>
                        <a:srgbClr val="931D8D"/>
                      </a:solidFill>
                      <a:prstDash val="solid"/>
                    </a:ln>
                    <a:solidFill>
                      <a:srgbClr val="931D8D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3200" b="1" i="1" dirty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sr-Cyrl-RS" sz="3200" b="1" i="1" dirty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sr-Cyrl-RS" sz="3200" b="1" dirty="0">
                    <a:ln w="22225">
                      <a:solidFill>
                        <a:srgbClr val="931D8D"/>
                      </a:solidFill>
                      <a:prstDash val="solid"/>
                    </a:ln>
                    <a:solidFill>
                      <a:srgbClr val="931D8D"/>
                    </a:solidFill>
                  </a:rPr>
                  <a:t> = </a:t>
                </a:r>
                <a:r>
                  <a:rPr lang="sr-Cyrl-RS" sz="3200" b="1" dirty="0" smtClean="0">
                    <a:ln w="22225">
                      <a:solidFill>
                        <a:srgbClr val="931D8D"/>
                      </a:solidFill>
                      <a:prstDash val="solid"/>
                    </a:ln>
                    <a:solidFill>
                      <a:srgbClr val="931D8D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3200" b="1" i="1" dirty="0" smtClean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dirty="0" smtClean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sr-Cyrl-RS" sz="3200" b="1" i="1" dirty="0" smtClean="0">
                            <a:ln w="22225">
                              <a:solidFill>
                                <a:srgbClr val="931D8D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sr-Cyrl-RS" sz="3200" b="1" i="1" dirty="0" smtClean="0">
                        <a:ln w="22225">
                          <a:solidFill>
                            <a:srgbClr val="931D8D"/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sr-Latn-RS" sz="3200" b="1" dirty="0">
                  <a:ln w="22225">
                    <a:solidFill>
                      <a:srgbClr val="C00000"/>
                    </a:solidFill>
                    <a:prstDash val="solid"/>
                  </a:ln>
                  <a:noFill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110" y="5131418"/>
                <a:ext cx="7501608" cy="718658"/>
              </a:xfrm>
              <a:prstGeom prst="rect">
                <a:avLst/>
              </a:prstGeom>
              <a:blipFill rotWithShape="0">
                <a:blip r:embed="rId5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03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1844" y="752677"/>
            <a:ext cx="177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u="sng" dirty="0" smtClean="0">
                <a:solidFill>
                  <a:srgbClr val="003E1C"/>
                </a:solidFill>
              </a:rPr>
              <a:t>Домаћи: </a:t>
            </a:r>
            <a:endParaRPr lang="sr-Latn-RS" sz="2800" b="1" u="sng" dirty="0">
              <a:solidFill>
                <a:srgbClr val="003E1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4160" y="1275897"/>
                <a:ext cx="8074958" cy="2651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800" dirty="0" smtClean="0"/>
                  <a:t>Израчунај:</a:t>
                </a:r>
              </a:p>
              <a:p>
                <a:pPr marL="514350" lvl="0" indent="-514350">
                  <a:buFontTx/>
                  <a:buAutoNum type="arabicPeriod"/>
                </a:pPr>
                <a:r>
                  <a:rPr lang="sr-Cyrl-RS" sz="2800" dirty="0" smtClean="0"/>
                  <a:t>а) </a:t>
                </a:r>
                <a14:m>
                  <m:oMath xmlns:m="http://schemas.openxmlformats.org/officeDocument/2006/math">
                    <m:r>
                      <a:rPr lang="sr-Cyrl-RS" sz="28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r-Cyrl-R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r-Cyrl-R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sr-Cyrl-R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sr-Latn-R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r-Cyrl-R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r-Cyrl-RS" sz="2800" dirty="0" smtClean="0">
                    <a:solidFill>
                      <a:prstClr val="black"/>
                    </a:solidFill>
                  </a:rPr>
                  <a:t> ;   б</a:t>
                </a:r>
                <a:r>
                  <a:rPr lang="sr-Cyrl-RS" sz="2800" dirty="0">
                    <a:solidFill>
                      <a:prstClr val="black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sr-Cyrl-R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sr-Cyrl-R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sr-Latn-R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sr-Cyrl-R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;  </m:t>
                    </m:r>
                  </m:oMath>
                </a14:m>
                <a:r>
                  <a:rPr lang="sr-Cyrl-RS" sz="2800" dirty="0" smtClean="0">
                    <a:solidFill>
                      <a:prstClr val="black"/>
                    </a:solidFill>
                  </a:rPr>
                  <a:t>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sr-Cyrl-R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sr-Latn-R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sr-Cyrl-RS" sz="2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sr-Cyrl-R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;г)1</m:t>
                    </m:r>
                    <m:f>
                      <m:fPr>
                        <m:ctrlP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sr-Cyrl-R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+3</m:t>
                    </m:r>
                    <m:f>
                      <m:fPr>
                        <m:ctrlP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sr-Cyrl-RS" sz="2800" dirty="0">
                  <a:solidFill>
                    <a:prstClr val="black"/>
                  </a:solidFill>
                </a:endParaRPr>
              </a:p>
              <a:p>
                <a:pPr lvl="0"/>
                <a:endParaRPr lang="sr-Cyrl-RS" sz="2800" dirty="0">
                  <a:solidFill>
                    <a:prstClr val="black"/>
                  </a:solidFill>
                </a:endParaRPr>
              </a:p>
              <a:p>
                <a:r>
                  <a:rPr lang="sr-Cyrl-RS" sz="2800" dirty="0" smtClean="0"/>
                  <a:t>2 .  </a:t>
                </a:r>
                <a:r>
                  <a:rPr lang="sr-Cyrl-RS" sz="2800" dirty="0" smtClean="0">
                    <a:solidFill>
                      <a:prstClr val="black"/>
                    </a:solidFill>
                  </a:rPr>
                  <a:t>а</a:t>
                </a:r>
                <a:r>
                  <a:rPr lang="sr-Cyrl-RS" sz="2800" dirty="0">
                    <a:solidFill>
                      <a:prstClr val="black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sr-Cyrl-R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sr-Cyrl-R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sr-Latn-R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sr-Cyrl-RS" sz="2800" dirty="0">
                    <a:solidFill>
                      <a:prstClr val="black"/>
                    </a:solidFill>
                  </a:rPr>
                  <a:t> ;   б) </a:t>
                </a:r>
                <a14:m>
                  <m:oMath xmlns:m="http://schemas.openxmlformats.org/officeDocument/2006/math">
                    <m:r>
                      <a:rPr lang="sr-Cyrl-R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sr-Cyrl-R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sr-Latn-R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sr-Cyrl-R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;  </m:t>
                    </m:r>
                  </m:oMath>
                </a14:m>
                <a:r>
                  <a:rPr lang="sr-Cyrl-RS" sz="2800" dirty="0">
                    <a:solidFill>
                      <a:prstClr val="black"/>
                    </a:solidFill>
                  </a:rPr>
                  <a:t>в) </a:t>
                </a:r>
                <a:r>
                  <a:rPr lang="sr-Cyrl-RS" sz="2800" dirty="0" smtClean="0">
                    <a:solidFill>
                      <a:prstClr val="black"/>
                    </a:solidFill>
                  </a:rPr>
                  <a:t>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sr-Cyrl-R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sr-Cyrl-RS" sz="2800" dirty="0" smtClean="0">
                    <a:solidFill>
                      <a:prstClr val="black"/>
                    </a:solidFill>
                  </a:rPr>
                  <a:t>2</a:t>
                </a:r>
                <a:r>
                  <a:rPr lang="sr-Latn-R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sr-Cyrl-R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;г)</m:t>
                    </m:r>
                    <m:r>
                      <a:rPr lang="sr-Cyrl-R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sr-Cyrl-R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sr-Cyrl-RS" sz="2800" dirty="0" smtClean="0"/>
                  <a:t>    </a:t>
                </a:r>
              </a:p>
              <a:p>
                <a:r>
                  <a:rPr lang="sr-Cyrl-RS" sz="2800" dirty="0" smtClean="0"/>
                  <a:t>    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60" y="1275897"/>
                <a:ext cx="8074958" cy="2651175"/>
              </a:xfrm>
              <a:prstGeom prst="rect">
                <a:avLst/>
              </a:prstGeom>
              <a:blipFill rotWithShape="0">
                <a:blip r:embed="rId2"/>
                <a:stretch>
                  <a:fillRect l="-1509" t="-2299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344" y="3804219"/>
            <a:ext cx="1345006" cy="1292146"/>
          </a:xfrm>
          <a:prstGeom prst="rect">
            <a:avLst/>
          </a:prstGeom>
        </p:spPr>
      </p:pic>
      <p:sp useBgFill="1">
        <p:nvSpPr>
          <p:cNvPr id="8" name="Rounded Rectangular Callout 7"/>
          <p:cNvSpPr/>
          <p:nvPr/>
        </p:nvSpPr>
        <p:spPr>
          <a:xfrm>
            <a:off x="2413532" y="4901691"/>
            <a:ext cx="2467684" cy="954741"/>
          </a:xfrm>
          <a:prstGeom prst="wedgeRoundRectCallout">
            <a:avLst>
              <a:gd name="adj1" fmla="val 55604"/>
              <a:gd name="adj2" fmla="val -11278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Толико за данас!</a:t>
            </a:r>
          </a:p>
        </p:txBody>
      </p:sp>
    </p:spTree>
    <p:extLst>
      <p:ext uri="{BB962C8B-B14F-4D97-AF65-F5344CB8AC3E}">
        <p14:creationId xmlns:p14="http://schemas.microsoft.com/office/powerpoint/2010/main" val="13159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801</TotalTime>
  <Words>155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neda</dc:creator>
  <cp:lastModifiedBy>neda</cp:lastModifiedBy>
  <cp:revision>103</cp:revision>
  <dcterms:created xsi:type="dcterms:W3CDTF">2018-01-13T22:54:07Z</dcterms:created>
  <dcterms:modified xsi:type="dcterms:W3CDTF">2021-03-15T15:20:48Z</dcterms:modified>
</cp:coreProperties>
</file>