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9" r:id="rId2"/>
    <p:sldId id="273" r:id="rId3"/>
    <p:sldId id="277" r:id="rId4"/>
    <p:sldId id="278" r:id="rId5"/>
    <p:sldId id="279" r:id="rId6"/>
    <p:sldId id="280" r:id="rId7"/>
    <p:sldId id="281" r:id="rId8"/>
    <p:sldId id="282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FF"/>
    <a:srgbClr val="931D8D"/>
    <a:srgbClr val="003E1C"/>
    <a:srgbClr val="30641E"/>
    <a:srgbClr val="007A37"/>
    <a:srgbClr val="FF6D6D"/>
    <a:srgbClr val="FFCCCC"/>
    <a:srgbClr val="397624"/>
    <a:srgbClr val="FFB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40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3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14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59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90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614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210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089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24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1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71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1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7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55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1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7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4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8BEEC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rgbClr val="ECDEF6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8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matematikantnedatoholj.weebl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10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image" Target="../media/image8.jpg"/><Relationship Id="rId16" Type="http://schemas.openxmlformats.org/officeDocument/2006/relationships/image" Target="../media/image14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0" y="416855"/>
            <a:ext cx="1980561" cy="953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35" y="239446"/>
            <a:ext cx="2652513" cy="2262549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765527" y="680029"/>
            <a:ext cx="1788001" cy="632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3200" b="1" dirty="0" smtClean="0">
                <a:solidFill>
                  <a:srgbClr val="003A1A"/>
                </a:solidFill>
              </a:rPr>
              <a:t>V </a:t>
            </a:r>
            <a:r>
              <a:rPr lang="sr-Cyrl-RS" sz="3200" b="1" dirty="0" smtClean="0">
                <a:solidFill>
                  <a:srgbClr val="003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разред</a:t>
            </a:r>
            <a:r>
              <a:rPr lang="sr-Cyrl-RS" sz="3200" b="1" dirty="0" smtClean="0">
                <a:solidFill>
                  <a:srgbClr val="003A1A"/>
                </a:solidFill>
              </a:rPr>
              <a:t> </a:t>
            </a:r>
            <a:endParaRPr lang="sr-Latn-RS" sz="3200" b="1" dirty="0">
              <a:solidFill>
                <a:srgbClr val="003A1A"/>
              </a:solidFill>
            </a:endParaRPr>
          </a:p>
        </p:txBody>
      </p:sp>
      <p:sp>
        <p:nvSpPr>
          <p:cNvPr id="9" name="Heart 8"/>
          <p:cNvSpPr/>
          <p:nvPr/>
        </p:nvSpPr>
        <p:spPr>
          <a:xfrm rot="373875">
            <a:off x="3495782" y="924536"/>
            <a:ext cx="586974" cy="374605"/>
          </a:xfrm>
          <a:prstGeom prst="heart">
            <a:avLst/>
          </a:prstGeom>
          <a:solidFill>
            <a:srgbClr val="FFCCCC"/>
          </a:solidFill>
          <a:ln>
            <a:noFill/>
          </a:ln>
          <a:effectLst/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Heart 9"/>
          <p:cNvSpPr/>
          <p:nvPr/>
        </p:nvSpPr>
        <p:spPr>
          <a:xfrm rot="373875">
            <a:off x="4130594" y="493470"/>
            <a:ext cx="586974" cy="374605"/>
          </a:xfrm>
          <a:prstGeom prst="heart">
            <a:avLst/>
          </a:prstGeom>
          <a:solidFill>
            <a:srgbClr val="FFCCCC"/>
          </a:solidFill>
          <a:ln>
            <a:noFill/>
          </a:ln>
          <a:effectLst/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Heart 10"/>
          <p:cNvSpPr/>
          <p:nvPr/>
        </p:nvSpPr>
        <p:spPr>
          <a:xfrm rot="373875">
            <a:off x="4837228" y="808735"/>
            <a:ext cx="586974" cy="374605"/>
          </a:xfrm>
          <a:prstGeom prst="heart">
            <a:avLst/>
          </a:prstGeom>
          <a:solidFill>
            <a:srgbClr val="FFCCCC"/>
          </a:solidFill>
          <a:ln>
            <a:noFill/>
          </a:ln>
          <a:effectLst/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94190" y="3759216"/>
            <a:ext cx="6871447" cy="145228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7200" b="1" dirty="0" smtClean="0">
                <a:solidFill>
                  <a:srgbClr val="C00000"/>
                </a:solidFill>
              </a:rPr>
              <a:t>РАЗЛОМЦИ</a:t>
            </a:r>
            <a:r>
              <a:rPr lang="sr-Cyrl-RS" sz="8000" b="1" dirty="0" smtClean="0">
                <a:solidFill>
                  <a:srgbClr val="C00000"/>
                </a:solidFill>
              </a:rPr>
              <a:t> </a:t>
            </a:r>
            <a:r>
              <a:rPr lang="sr-Cyrl-RS" b="1" dirty="0" smtClean="0">
                <a:solidFill>
                  <a:srgbClr val="C00000"/>
                </a:solidFill>
              </a:rPr>
              <a:t/>
            </a:r>
            <a:br>
              <a:rPr lang="sr-Cyrl-RS" b="1" dirty="0" smtClean="0">
                <a:solidFill>
                  <a:srgbClr val="C00000"/>
                </a:solidFill>
              </a:rPr>
            </a:br>
            <a:r>
              <a:rPr lang="sr-Cyrl-RS" b="1" dirty="0" smtClean="0">
                <a:solidFill>
                  <a:srgbClr val="003A1A"/>
                </a:solidFill>
              </a:rPr>
              <a:t>Сабирање и одузимање разломака једнаких именилаца</a:t>
            </a:r>
            <a:endParaRPr lang="sr-Latn-RS" sz="4400" b="1" dirty="0">
              <a:solidFill>
                <a:srgbClr val="003A1A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179459" y="5737404"/>
            <a:ext cx="4526680" cy="632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400" b="1" dirty="0" smtClean="0">
                <a:solidFill>
                  <a:srgbClr val="003A1A"/>
                </a:solidFill>
              </a:rPr>
              <a:t>Припремила : Недељка  Тохољ </a:t>
            </a:r>
            <a:endParaRPr lang="sr-Latn-RS" sz="2400" b="1" dirty="0">
              <a:solidFill>
                <a:srgbClr val="003A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0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1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62" y="1007412"/>
            <a:ext cx="3199762" cy="3074007"/>
          </a:xfrm>
          <a:prstGeom prst="rect">
            <a:avLst/>
          </a:prstGeom>
        </p:spPr>
      </p:pic>
      <p:sp useBgFill="1">
        <p:nvSpPr>
          <p:cNvPr id="9" name="Rounded Rectangular Callout 8"/>
          <p:cNvSpPr/>
          <p:nvPr/>
        </p:nvSpPr>
        <p:spPr>
          <a:xfrm>
            <a:off x="5650964" y="1910838"/>
            <a:ext cx="3103071" cy="3525363"/>
          </a:xfrm>
          <a:prstGeom prst="wedgeRoundRectCallout">
            <a:avLst>
              <a:gd name="adj1" fmla="val -74050"/>
              <a:gd name="adj2" fmla="val -4530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Здраво петаци!</a:t>
            </a:r>
          </a:p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Данас ћемо научити да сабирамо и одузимамо разломке једнаких именилаца.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10" name="Rounded Rectangular Callout 9"/>
              <p:cNvSpPr/>
              <p:nvPr/>
            </p:nvSpPr>
            <p:spPr>
              <a:xfrm>
                <a:off x="461482" y="2018414"/>
                <a:ext cx="1741280" cy="2063005"/>
              </a:xfrm>
              <a:prstGeom prst="wedgeRoundRectCallout">
                <a:avLst>
                  <a:gd name="adj1" fmla="val 77216"/>
                  <a:gd name="adj2" fmla="val -40867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sr-Cyrl-RS" sz="2800" b="1" dirty="0" smtClean="0">
                    <a:solidFill>
                      <a:srgbClr val="C00000"/>
                    </a:solidFill>
                    <a:latin typeface="+mj-lt"/>
                  </a:rPr>
                  <a:t>Значи  </a:t>
                </a:r>
                <a14:m>
                  <m:oMath xmlns:m="http://schemas.openxmlformats.org/officeDocument/2006/math">
                    <m:r>
                      <a:rPr lang="sr-Cyrl-R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Cyrl-R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R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sr-Cyrl-R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Cyrl-R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sr-Cyrl-R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sr-Cyrl-R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sr-Cyrl-RS" sz="2800" b="1" dirty="0" smtClean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sr-Cyrl-R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sr-Cyrl-R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sr-Cyrl-R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sr-Cyrl-R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sr-Cyrl-RS" sz="2800" b="1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</a:p>
              <a:p>
                <a:endParaRPr lang="sr-Latn-RS" sz="28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 useBgFill="1">
            <p:nvSpPr>
              <p:cNvPr id="10" name="Rounded 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82" y="2018414"/>
                <a:ext cx="1741280" cy="2063005"/>
              </a:xfrm>
              <a:prstGeom prst="wedgeRoundRectCallout">
                <a:avLst>
                  <a:gd name="adj1" fmla="val 77216"/>
                  <a:gd name="adj2" fmla="val -40867"/>
                  <a:gd name="adj3" fmla="val 16667"/>
                </a:avLst>
              </a:prstGeom>
              <a:blipFill rotWithShape="0">
                <a:blip r:embed="rId3"/>
                <a:stretch>
                  <a:fillRect l="-1644" t="-557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97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94" y="1016615"/>
            <a:ext cx="859955" cy="703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1106" y="1016615"/>
                <a:ext cx="4600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3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sr-Latn-R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06" y="1016615"/>
                <a:ext cx="460062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98" y="905006"/>
            <a:ext cx="869812" cy="711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34" y="905006"/>
            <a:ext cx="868161" cy="709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07217" y="1062318"/>
                <a:ext cx="4600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R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217" y="1062318"/>
                <a:ext cx="460062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88" y="896927"/>
            <a:ext cx="878041" cy="718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45" y="852572"/>
            <a:ext cx="878041" cy="718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905006"/>
            <a:ext cx="856677" cy="700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30" y="2034386"/>
            <a:ext cx="1166894" cy="11295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00704" y="2348331"/>
                <a:ext cx="4600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3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sr-Latn-R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704" y="2348331"/>
                <a:ext cx="460062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29" y="2037068"/>
            <a:ext cx="1166894" cy="11295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467" y="2022712"/>
            <a:ext cx="1166894" cy="11295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890" y="2017471"/>
            <a:ext cx="1166894" cy="11295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03593" y="2368751"/>
                <a:ext cx="4600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R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593" y="2368751"/>
                <a:ext cx="460062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45" y="2049194"/>
            <a:ext cx="1166894" cy="11295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92" y="2039123"/>
            <a:ext cx="1166894" cy="11295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4212" y="3820146"/>
                <a:ext cx="17649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3200" b="1" i="1" smtClean="0">
                          <a:ln w="22225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r-Cyrl-RS" sz="32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Cyrl-RS" sz="3200" b="1" i="1" smtClean="0">
                          <a:ln w="22225">
                            <a:solidFill>
                              <a:srgbClr val="C00000"/>
                            </a:solidFill>
                            <a:prstDash val="solid"/>
                          </a:ln>
                          <a:noFill/>
                          <a:latin typeface="Cambria Math" panose="02040503050406030204" pitchFamily="18" charset="0"/>
                        </a:rPr>
                        <m:t>петина</m:t>
                      </m:r>
                    </m:oMath>
                  </m:oMathPara>
                </a14:m>
                <a:endParaRPr lang="sr-Latn-RS" sz="3200" b="1" dirty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12" y="3820146"/>
                <a:ext cx="1764907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07760" y="3789368"/>
                <a:ext cx="4600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3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sr-Latn-R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760" y="3789368"/>
                <a:ext cx="460062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49570" y="3812118"/>
                <a:ext cx="17649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3200" b="1" i="1" smtClean="0">
                          <a:ln w="22225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sr-Cyrl-RS" sz="32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Cyrl-RS" sz="3200" b="1" i="1" smtClean="0">
                          <a:ln w="22225">
                            <a:solidFill>
                              <a:srgbClr val="C00000"/>
                            </a:solidFill>
                            <a:prstDash val="solid"/>
                          </a:ln>
                          <a:noFill/>
                          <a:latin typeface="Cambria Math" panose="02040503050406030204" pitchFamily="18" charset="0"/>
                        </a:rPr>
                        <m:t>петине</m:t>
                      </m:r>
                    </m:oMath>
                  </m:oMathPara>
                </a14:m>
                <a:endParaRPr lang="sr-Latn-RS" sz="3200" b="1" dirty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570" y="3812118"/>
                <a:ext cx="1764907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46390" y="3857616"/>
                <a:ext cx="4600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R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90" y="3857616"/>
                <a:ext cx="460062" cy="5539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25124" y="3850923"/>
                <a:ext cx="17649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3200" b="1" i="1" smtClean="0">
                          <a:ln w="22225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sr-Cyrl-RS" sz="32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Cyrl-RS" sz="3200" b="1" i="1" smtClean="0">
                          <a:ln w="22225">
                            <a:solidFill>
                              <a:srgbClr val="C00000"/>
                            </a:solidFill>
                            <a:prstDash val="solid"/>
                          </a:ln>
                          <a:noFill/>
                          <a:latin typeface="Cambria Math" panose="02040503050406030204" pitchFamily="18" charset="0"/>
                        </a:rPr>
                        <m:t>петине</m:t>
                      </m:r>
                    </m:oMath>
                  </m:oMathPara>
                </a14:m>
                <a:endParaRPr lang="sr-Latn-RS" sz="3200" b="1" dirty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24" y="3850923"/>
                <a:ext cx="1764907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96215" y="4402856"/>
                <a:ext cx="9056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3200" b="1" i="1" smtClean="0">
                          <a:ln w="22225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или </m:t>
                      </m:r>
                    </m:oMath>
                  </m:oMathPara>
                </a14:m>
                <a:endParaRPr lang="sr-Latn-RS" sz="3200" b="1" dirty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215" y="4402856"/>
                <a:ext cx="905697" cy="4924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17543" y="5002352"/>
                <a:ext cx="2188909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sz="3600" b="1" i="1" dirty="0" smtClean="0">
                              <a:ln w="22225">
                                <a:solidFill>
                                  <a:srgbClr val="0070C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3600" b="1" i="1" dirty="0" smtClean="0">
                              <a:ln w="22225">
                                <a:solidFill>
                                  <a:srgbClr val="0070C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Cyrl-RS" sz="3600" b="1" i="1" dirty="0" smtClean="0">
                              <a:ln w="22225">
                                <a:solidFill>
                                  <a:srgbClr val="0070C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sr-Cyrl-RS" sz="3600" b="1" i="1" dirty="0" smtClean="0">
                          <a:ln w="22225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Cyrl-RS" sz="3600" b="1" i="1" dirty="0" smtClean="0">
                              <a:ln w="22225">
                                <a:solidFill>
                                  <a:srgbClr val="0070C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3600" b="1" i="1" dirty="0" smtClean="0">
                              <a:ln w="22225">
                                <a:solidFill>
                                  <a:srgbClr val="0070C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sr-Cyrl-RS" sz="3600" b="1" i="1" dirty="0" smtClean="0">
                              <a:ln w="22225">
                                <a:solidFill>
                                  <a:srgbClr val="0070C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sr-Cyrl-RS" sz="3600" b="1" i="1" dirty="0" smtClean="0">
                          <a:ln w="22225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RS" sz="3600" b="1" i="1" dirty="0" smtClean="0">
                              <a:ln w="22225">
                                <a:solidFill>
                                  <a:srgbClr val="0070C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3600" b="1" i="1" dirty="0" smtClean="0">
                              <a:ln w="22225">
                                <a:solidFill>
                                  <a:srgbClr val="0070C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sr-Cyrl-RS" sz="3600" b="1" i="1" dirty="0" smtClean="0">
                              <a:ln w="22225">
                                <a:solidFill>
                                  <a:srgbClr val="0070C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sr-Latn-RS" sz="3600" b="1" dirty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543" y="5002352"/>
                <a:ext cx="2188909" cy="1040734"/>
              </a:xfrm>
              <a:prstGeom prst="rect">
                <a:avLst/>
              </a:prstGeom>
              <a:blipFill rotWithShape="0">
                <a:blip r:embed="rId15"/>
                <a:stretch>
                  <a:fillRect b="-58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60552" y="1078170"/>
                <a:ext cx="3478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3200" b="1" i="1" smtClean="0">
                          <a:ln w="22225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sr-Latn-RS" sz="3200" b="1" dirty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52" y="1078170"/>
                <a:ext cx="347851" cy="49244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82335" y="1071325"/>
                <a:ext cx="3478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3200" b="1" i="1" smtClean="0">
                          <a:ln w="22225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sr-Latn-RS" sz="3200" b="1" dirty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335" y="1071325"/>
                <a:ext cx="347851" cy="4924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922733" y="1078169"/>
                <a:ext cx="3478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3200" b="1" i="1" smtClean="0">
                          <a:ln w="22225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sr-Latn-RS" sz="3200" b="1" dirty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733" y="1078169"/>
                <a:ext cx="347851" cy="49244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4045" y="2399528"/>
                <a:ext cx="3478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3200" b="1" i="1" smtClean="0">
                          <a:ln w="22225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sr-Latn-RS" sz="3200" b="1" dirty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5" y="2399528"/>
                <a:ext cx="347851" cy="49244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10312" y="2379108"/>
                <a:ext cx="3478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3200" b="1" i="1" smtClean="0">
                          <a:ln w="22225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sr-Latn-RS" sz="3200" b="1" dirty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312" y="2379108"/>
                <a:ext cx="347851" cy="492443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98856" y="2424221"/>
                <a:ext cx="3478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3200" b="1" i="1" smtClean="0">
                          <a:ln w="22225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sr-Latn-RS" sz="3200" b="1" dirty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856" y="2424221"/>
                <a:ext cx="347851" cy="492443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60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7" y="1062318"/>
            <a:ext cx="1320053" cy="1965731"/>
          </a:xfrm>
          <a:prstGeom prst="rect">
            <a:avLst/>
          </a:prstGeom>
        </p:spPr>
      </p:pic>
      <p:sp useBgFill="1">
        <p:nvSpPr>
          <p:cNvPr id="3" name="Rounded Rectangular Callout 2"/>
          <p:cNvSpPr/>
          <p:nvPr/>
        </p:nvSpPr>
        <p:spPr>
          <a:xfrm>
            <a:off x="2057400" y="753036"/>
            <a:ext cx="1502871" cy="873388"/>
          </a:xfrm>
          <a:prstGeom prst="wedgeRoundRectCallout">
            <a:avLst>
              <a:gd name="adj1" fmla="val -83892"/>
              <a:gd name="adj2" fmla="val 7068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А ово?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27306" y="2523226"/>
            <a:ext cx="19850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19827" y="1924049"/>
            <a:ext cx="0" cy="11983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027307" y="1924049"/>
            <a:ext cx="1985040" cy="1186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027305" y="1935706"/>
            <a:ext cx="1985043" cy="1175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ight Triangle 30"/>
          <p:cNvSpPr/>
          <p:nvPr/>
        </p:nvSpPr>
        <p:spPr>
          <a:xfrm>
            <a:off x="2027304" y="1941532"/>
            <a:ext cx="992522" cy="575865"/>
          </a:xfrm>
          <a:prstGeom prst="rtTriangle">
            <a:avLst/>
          </a:prstGeom>
          <a:solidFill>
            <a:srgbClr val="FFDD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2" name="Right Triangle 31"/>
          <p:cNvSpPr/>
          <p:nvPr/>
        </p:nvSpPr>
        <p:spPr>
          <a:xfrm>
            <a:off x="3019825" y="2529054"/>
            <a:ext cx="992522" cy="599672"/>
          </a:xfrm>
          <a:prstGeom prst="rtTriangle">
            <a:avLst/>
          </a:prstGeom>
          <a:solidFill>
            <a:srgbClr val="FFDD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3" name="Right Triangle 32"/>
          <p:cNvSpPr/>
          <p:nvPr/>
        </p:nvSpPr>
        <p:spPr>
          <a:xfrm flipV="1">
            <a:off x="2027304" y="2521377"/>
            <a:ext cx="992522" cy="610832"/>
          </a:xfrm>
          <a:prstGeom prst="rtTriangle">
            <a:avLst/>
          </a:prstGeom>
          <a:solidFill>
            <a:srgbClr val="FFDD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5" name="Right Triangle 34"/>
          <p:cNvSpPr/>
          <p:nvPr/>
        </p:nvSpPr>
        <p:spPr>
          <a:xfrm flipH="1">
            <a:off x="2027303" y="2533528"/>
            <a:ext cx="992522" cy="600034"/>
          </a:xfrm>
          <a:prstGeom prst="rtTriangle">
            <a:avLst/>
          </a:prstGeom>
          <a:solidFill>
            <a:srgbClr val="FFDD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6" name="Right Triangle 35"/>
          <p:cNvSpPr/>
          <p:nvPr/>
        </p:nvSpPr>
        <p:spPr>
          <a:xfrm rot="10800000" flipH="1">
            <a:off x="3019825" y="1925898"/>
            <a:ext cx="992521" cy="586167"/>
          </a:xfrm>
          <a:prstGeom prst="rtTriangle">
            <a:avLst/>
          </a:prstGeom>
          <a:solidFill>
            <a:srgbClr val="FFDD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57853" y="1924049"/>
                <a:ext cx="2188909" cy="1052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sz="3600" b="1" i="1" dirty="0" smtClean="0">
                              <a:ln w="22225">
                                <a:solidFill>
                                  <a:srgbClr val="002060"/>
                                </a:solidFill>
                                <a:prstDash val="solid"/>
                              </a:ln>
                              <a:solidFill>
                                <a:srgbClr val="FF6D6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3600" b="1" i="1" dirty="0" smtClean="0">
                              <a:ln w="22225">
                                <a:solidFill>
                                  <a:srgbClr val="002060"/>
                                </a:solidFill>
                                <a:prstDash val="solid"/>
                              </a:ln>
                              <a:solidFill>
                                <a:srgbClr val="FF6D6D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sr-Latn-RS" sz="3600" b="1" i="1" dirty="0" smtClean="0">
                              <a:ln w="22225">
                                <a:solidFill>
                                  <a:srgbClr val="002060"/>
                                </a:solidFill>
                                <a:prstDash val="solid"/>
                              </a:ln>
                              <a:solidFill>
                                <a:srgbClr val="FF6D6D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sr-Cyrl-RS" sz="3600" b="1" i="1" dirty="0" smtClean="0">
                          <a:ln w="22225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Cyrl-RS" sz="3600" b="1" i="1" dirty="0" smtClean="0">
                              <a:ln w="22225">
                                <a:solidFill>
                                  <a:srgbClr val="007A37"/>
                                </a:solidFill>
                                <a:prstDash val="solid"/>
                              </a:ln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3600" b="1" i="1" dirty="0" smtClean="0">
                              <a:ln w="22225">
                                <a:solidFill>
                                  <a:srgbClr val="007A37"/>
                                </a:solidFill>
                                <a:prstDash val="solid"/>
                              </a:ln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sr-Latn-RS" sz="3600" b="1" i="1" dirty="0" smtClean="0">
                              <a:ln w="22225">
                                <a:solidFill>
                                  <a:srgbClr val="007A37"/>
                                </a:solidFill>
                                <a:prstDash val="solid"/>
                              </a:ln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sr-Cyrl-RS" sz="3600" b="1" i="1" dirty="0" smtClean="0">
                          <a:ln w="22225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RS" sz="3600" b="1" i="1" dirty="0" smtClean="0">
                              <a:ln w="22225">
                                <a:solidFill>
                                  <a:srgbClr val="931D8D"/>
                                </a:solidFill>
                                <a:prstDash val="solid"/>
                              </a:ln>
                              <a:solidFill>
                                <a:srgbClr val="931D8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3600" b="1" i="1" dirty="0" smtClean="0">
                              <a:ln w="22225">
                                <a:solidFill>
                                  <a:srgbClr val="931D8D"/>
                                </a:solidFill>
                                <a:prstDash val="solid"/>
                              </a:ln>
                              <a:solidFill>
                                <a:srgbClr val="931D8D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sr-Latn-RS" sz="3600" b="1" i="1" dirty="0" smtClean="0">
                              <a:ln w="22225">
                                <a:solidFill>
                                  <a:srgbClr val="931D8D"/>
                                </a:solidFill>
                                <a:prstDash val="solid"/>
                              </a:ln>
                              <a:solidFill>
                                <a:srgbClr val="931D8D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sr-Latn-RS" sz="3600" b="1" dirty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853" y="1924049"/>
                <a:ext cx="2188909" cy="1052019"/>
              </a:xfrm>
              <a:prstGeom prst="rect">
                <a:avLst/>
              </a:prstGeom>
              <a:blipFill rotWithShape="0">
                <a:blip r:embed="rId3"/>
                <a:stretch>
                  <a:fillRect b="-58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ight Triangle 37"/>
          <p:cNvSpPr/>
          <p:nvPr/>
        </p:nvSpPr>
        <p:spPr>
          <a:xfrm rot="10800000">
            <a:off x="2013217" y="1925899"/>
            <a:ext cx="1006610" cy="586167"/>
          </a:xfrm>
          <a:prstGeom prst="rtTriangle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9" name="Right Triangle 38"/>
          <p:cNvSpPr/>
          <p:nvPr/>
        </p:nvSpPr>
        <p:spPr>
          <a:xfrm rot="10800000">
            <a:off x="3005738" y="2526429"/>
            <a:ext cx="1006610" cy="586167"/>
          </a:xfrm>
          <a:prstGeom prst="rtTriangle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0" name="Right Triangle 39"/>
          <p:cNvSpPr/>
          <p:nvPr/>
        </p:nvSpPr>
        <p:spPr>
          <a:xfrm rot="10800000" flipV="1">
            <a:off x="3005736" y="1922199"/>
            <a:ext cx="1006610" cy="605005"/>
          </a:xfrm>
          <a:prstGeom prst="rtTriangl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3" name="Oval 42"/>
          <p:cNvSpPr/>
          <p:nvPr/>
        </p:nvSpPr>
        <p:spPr>
          <a:xfrm>
            <a:off x="4226502" y="1866208"/>
            <a:ext cx="564205" cy="5350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4" name="Oval 43"/>
          <p:cNvSpPr/>
          <p:nvPr/>
        </p:nvSpPr>
        <p:spPr>
          <a:xfrm>
            <a:off x="5036212" y="1866206"/>
            <a:ext cx="564205" cy="5350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5" name="Oval 44"/>
          <p:cNvSpPr/>
          <p:nvPr/>
        </p:nvSpPr>
        <p:spPr>
          <a:xfrm>
            <a:off x="5882557" y="1866206"/>
            <a:ext cx="564205" cy="5350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7" name="TextBox 46"/>
          <p:cNvSpPr txBox="1"/>
          <p:nvPr/>
        </p:nvSpPr>
        <p:spPr>
          <a:xfrm>
            <a:off x="4616520" y="1062318"/>
            <a:ext cx="527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>
                <a:ln w="6600">
                  <a:solidFill>
                    <a:srgbClr val="FF0000"/>
                  </a:solidFill>
                  <a:prstDash val="solid"/>
                </a:ln>
                <a:noFill/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  <a:endParaRPr lang="sr-Latn-RS" sz="3600" b="1" dirty="0">
              <a:ln w="6600">
                <a:solidFill>
                  <a:srgbClr val="FF0000"/>
                </a:solidFill>
                <a:prstDash val="solid"/>
              </a:ln>
              <a:noFill/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9" name="Circular Arrow 48"/>
          <p:cNvSpPr/>
          <p:nvPr/>
        </p:nvSpPr>
        <p:spPr>
          <a:xfrm>
            <a:off x="4483249" y="1441387"/>
            <a:ext cx="849151" cy="864067"/>
          </a:xfrm>
          <a:prstGeom prst="circularArrow">
            <a:avLst>
              <a:gd name="adj1" fmla="val 0"/>
              <a:gd name="adj2" fmla="val 1142319"/>
              <a:gd name="adj3" fmla="val 20408363"/>
              <a:gd name="adj4" fmla="val 10800000"/>
              <a:gd name="adj5" fmla="val 125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50" name="Curved Up Arrow 49"/>
          <p:cNvSpPr/>
          <p:nvPr/>
        </p:nvSpPr>
        <p:spPr>
          <a:xfrm>
            <a:off x="4536108" y="3038571"/>
            <a:ext cx="849151" cy="426007"/>
          </a:xfrm>
          <a:prstGeom prst="curvedUpArrow">
            <a:avLst>
              <a:gd name="adj1" fmla="val 0"/>
              <a:gd name="adj2" fmla="val 36033"/>
              <a:gd name="adj3" fmla="val 2500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51" name="Curved Up Arrow 50"/>
          <p:cNvSpPr/>
          <p:nvPr/>
        </p:nvSpPr>
        <p:spPr>
          <a:xfrm rot="21233368">
            <a:off x="5345466" y="3115752"/>
            <a:ext cx="933737" cy="355328"/>
          </a:xfrm>
          <a:prstGeom prst="curvedUpArrow">
            <a:avLst>
              <a:gd name="adj1" fmla="val 0"/>
              <a:gd name="adj2" fmla="val 28521"/>
              <a:gd name="adj3" fmla="val 23574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43808" y="3839649"/>
            <a:ext cx="7278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7A3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Дакле, разломке једнаких именилаца сабирамо тако да именилац препишемо, а бројиоце саберемо.  </a:t>
            </a:r>
            <a:endParaRPr lang="sr-Latn-RS" sz="32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007A37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6" name="Circular Arrow 25"/>
          <p:cNvSpPr/>
          <p:nvPr/>
        </p:nvSpPr>
        <p:spPr>
          <a:xfrm>
            <a:off x="5266827" y="1378884"/>
            <a:ext cx="849151" cy="864067"/>
          </a:xfrm>
          <a:prstGeom prst="circularArrow">
            <a:avLst>
              <a:gd name="adj1" fmla="val 0"/>
              <a:gd name="adj2" fmla="val 1142319"/>
              <a:gd name="adj3" fmla="val 20408363"/>
              <a:gd name="adj4" fmla="val 10800000"/>
              <a:gd name="adj5" fmla="val 125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6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60" y="1655001"/>
            <a:ext cx="1898911" cy="18242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67967" y="1304925"/>
                <a:ext cx="5136776" cy="3218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800" dirty="0" smtClean="0"/>
                  <a:t> </a:t>
                </a:r>
                <a:r>
                  <a:rPr lang="sr-Cyrl-RS" sz="2800" b="1" dirty="0" smtClean="0"/>
                  <a:t>Пример 1:</a:t>
                </a:r>
              </a:p>
              <a:p>
                <a:r>
                  <a:rPr lang="sr-Cyrl-RS" sz="2800" dirty="0" smtClean="0"/>
                  <a:t>а) </a:t>
                </a:r>
                <a14:m>
                  <m:oMath xmlns:m="http://schemas.openxmlformats.org/officeDocument/2006/math">
                    <m:r>
                      <a:rPr lang="sr-Cyrl-RS" sz="2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Cyrl-R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Cyrl-R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sr-Cyrl-R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Cyrl-R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Cyrl-R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sr-Cyrl-R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atin typeface="Cambria Math" panose="02040503050406030204" pitchFamily="18" charset="0"/>
                          </a:rPr>
                          <m:t>7+2</m:t>
                        </m:r>
                      </m:num>
                      <m:den>
                        <m:r>
                          <a:rPr lang="sr-Cyrl-R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sr-Cyrl-R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Cyrl-R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sr-Cyrl-R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sr-Cyrl-RS" sz="28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sr-Cyrl-RS" sz="2800" dirty="0" smtClean="0"/>
              </a:p>
              <a:p>
                <a:endParaRPr lang="sr-Cyrl-RS" sz="2800" dirty="0"/>
              </a:p>
              <a:p>
                <a:pPr lvl="0"/>
                <a:r>
                  <a:rPr lang="sr-Cyrl-RS" sz="2800" dirty="0" smtClean="0"/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9+</m:t>
                        </m:r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r-Cyrl-RS" sz="2800" dirty="0" smtClean="0">
                  <a:solidFill>
                    <a:prstClr val="black"/>
                  </a:solidFill>
                </a:endParaRPr>
              </a:p>
              <a:p>
                <a:pPr lvl="0"/>
                <a:endParaRPr lang="sr-Cyrl-RS" sz="2800" dirty="0">
                  <a:solidFill>
                    <a:prstClr val="black"/>
                  </a:solidFill>
                </a:endParaRPr>
              </a:p>
              <a:p>
                <a:r>
                  <a:rPr lang="sr-Cyrl-RS" sz="2800" dirty="0"/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9+3</m:t>
                        </m:r>
                      </m:num>
                      <m:den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12  </m:t>
                        </m:r>
                        <m:r>
                          <a:rPr lang="sr-Cyrl-RS" sz="2800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 2</m:t>
                        </m:r>
                      </m:num>
                      <m:den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sr-Cyrl-RS" sz="2800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Cyrl-RS" sz="2800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 2</m:t>
                        </m:r>
                      </m:den>
                    </m:f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Latn-R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sr-Latn-R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967" y="1304925"/>
                <a:ext cx="5136776" cy="3218189"/>
              </a:xfrm>
              <a:prstGeom prst="rect">
                <a:avLst/>
              </a:prstGeom>
              <a:blipFill rotWithShape="0">
                <a:blip r:embed="rId3"/>
                <a:stretch>
                  <a:fillRect l="-2372" t="-1894" b="-170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Left Arrow 6"/>
          <p:cNvSpPr/>
          <p:nvPr/>
        </p:nvSpPr>
        <p:spPr>
          <a:xfrm rot="4445318" flipH="1">
            <a:off x="6350433" y="2656770"/>
            <a:ext cx="525088" cy="1452282"/>
          </a:xfrm>
          <a:prstGeom prst="curvedLeftArrow">
            <a:avLst>
              <a:gd name="adj1" fmla="val 50"/>
              <a:gd name="adj2" fmla="val 3333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0133" y="3248450"/>
            <a:ext cx="19692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n>
                  <a:solidFill>
                    <a:srgbClr val="C00000"/>
                  </a:solidFill>
                </a:ln>
                <a:noFill/>
              </a:rPr>
              <a:t>скратимо са 2 </a:t>
            </a:r>
            <a:endParaRPr lang="sr-Latn-RS" sz="2400" dirty="0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83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933" y="1182112"/>
            <a:ext cx="1815353" cy="18242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61859" y="1207777"/>
                <a:ext cx="4542553" cy="2365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800" dirty="0" smtClean="0"/>
                  <a:t> </a:t>
                </a:r>
                <a:r>
                  <a:rPr lang="sr-Cyrl-RS" sz="2800" b="1" dirty="0" smtClean="0"/>
                  <a:t>Пример 2:</a:t>
                </a:r>
              </a:p>
              <a:p>
                <a14:m>
                  <m:oMath xmlns:m="http://schemas.openxmlformats.org/officeDocument/2006/math">
                    <m:r>
                      <a:rPr lang="sr-Cyrl-RS" sz="2800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sr-Cyrl-R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Cyrl-R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sr-Cyrl-RS" sz="2800" b="0" i="1" smtClean="0">
                        <a:latin typeface="Cambria Math" panose="02040503050406030204" pitchFamily="18" charset="0"/>
                      </a:rPr>
                      <m:t>= ?   </m:t>
                    </m:r>
                  </m:oMath>
                </a14:m>
                <a:r>
                  <a:rPr lang="sr-Latn-RS" sz="2800" dirty="0" smtClean="0"/>
                  <a:t> </a:t>
                </a:r>
                <a:endParaRPr lang="sr-Cyrl-RS" sz="2800" dirty="0" smtClean="0"/>
              </a:p>
              <a:p>
                <a:r>
                  <a:rPr lang="sr-Latn-RS" sz="2800" dirty="0" smtClean="0">
                    <a:ln w="0">
                      <a:solidFill>
                        <a:srgbClr val="003E1C"/>
                      </a:solidFill>
                    </a:ln>
                  </a:rPr>
                  <a:t>I </a:t>
                </a:r>
                <a:r>
                  <a:rPr lang="sr-Cyrl-RS" sz="2800" dirty="0" smtClean="0">
                    <a:ln w="0">
                      <a:solidFill>
                        <a:srgbClr val="003E1C"/>
                      </a:solidFill>
                    </a:ln>
                  </a:rPr>
                  <a:t>начин</a:t>
                </a:r>
                <a:r>
                  <a:rPr lang="sr-Cyrl-RS" sz="2800" dirty="0" smtClean="0">
                    <a:ln w="0">
                      <a:solidFill>
                        <a:srgbClr val="003E1C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: </a:t>
                </a:r>
                <a:r>
                  <a:rPr lang="sr-Latn-RS" sz="2800" dirty="0" smtClean="0">
                    <a:ln w="0">
                      <a:solidFill>
                        <a:srgbClr val="003E1C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</a:t>
                </a:r>
                <a14:m>
                  <m:oMath xmlns:m="http://schemas.openxmlformats.org/officeDocument/2006/math"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r-Latn-RS" sz="2800" dirty="0" smtClean="0">
                    <a:ln w="0">
                      <a:solidFill>
                        <a:srgbClr val="003E1C"/>
                      </a:solidFill>
                    </a:ln>
                  </a:rPr>
                  <a:t> </a:t>
                </a:r>
                <a:endParaRPr lang="sr-Cyrl-RS" sz="2800" dirty="0" smtClean="0">
                  <a:ln w="0">
                    <a:solidFill>
                      <a:srgbClr val="003E1C"/>
                    </a:solidFill>
                  </a:ln>
                </a:endParaRPr>
              </a:p>
              <a:p>
                <a:pPr lvl="0"/>
                <a:r>
                  <a:rPr lang="sr-Latn-RS" sz="2800" dirty="0" smtClean="0">
                    <a:ln w="0">
                      <a:solidFill>
                        <a:srgbClr val="003E1C"/>
                      </a:solidFill>
                    </a:ln>
                    <a:solidFill>
                      <a:prstClr val="black"/>
                    </a:solidFill>
                  </a:rPr>
                  <a:t>Ii </a:t>
                </a:r>
                <a:r>
                  <a:rPr lang="sr-Cyrl-RS" sz="2800" dirty="0">
                    <a:ln w="0">
                      <a:solidFill>
                        <a:srgbClr val="003E1C"/>
                      </a:solidFill>
                    </a:ln>
                    <a:solidFill>
                      <a:prstClr val="black"/>
                    </a:solidFill>
                  </a:rPr>
                  <a:t>начин</a:t>
                </a:r>
                <a:r>
                  <a:rPr lang="sr-Cyrl-RS" sz="2800" dirty="0">
                    <a:ln w="0">
                      <a:solidFill>
                        <a:srgbClr val="003E1C"/>
                      </a:solidFill>
                    </a:ln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sr-Latn-RS" sz="2800" dirty="0" smtClean="0">
                    <a:ln w="0">
                      <a:solidFill>
                        <a:srgbClr val="003E1C"/>
                      </a:solidFill>
                    </a:ln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Latn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sr-Latn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Cyrl-R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r-Latn-R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8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Latn-RS" sz="2800" b="0" i="1" dirty="0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endParaRPr lang="sr-Cyrl-R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859" y="1207777"/>
                <a:ext cx="4542553" cy="2365263"/>
              </a:xfrm>
              <a:prstGeom prst="rect">
                <a:avLst/>
              </a:prstGeom>
              <a:blipFill rotWithShape="0">
                <a:blip r:embed="rId3"/>
                <a:stretch>
                  <a:fillRect l="-805" t="-2577" b="-257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6" name="Rounded Rectangular Callout 5"/>
          <p:cNvSpPr/>
          <p:nvPr/>
        </p:nvSpPr>
        <p:spPr>
          <a:xfrm>
            <a:off x="2218914" y="308724"/>
            <a:ext cx="2356604" cy="873388"/>
          </a:xfrm>
          <a:prstGeom prst="wedgeRoundRectCallout">
            <a:avLst>
              <a:gd name="adj1" fmla="val -51968"/>
              <a:gd name="adj2" fmla="val 8915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А ако имамо овако?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759" y="3117337"/>
                <a:ext cx="8377517" cy="2363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800" dirty="0" smtClean="0"/>
                  <a:t> </a:t>
                </a:r>
                <a:r>
                  <a:rPr lang="sr-Cyrl-RS" sz="2800" b="1" dirty="0" smtClean="0"/>
                  <a:t>Пример </a:t>
                </a:r>
                <a:r>
                  <a:rPr lang="sr-Latn-RS" sz="2800" b="1" dirty="0" smtClean="0"/>
                  <a:t>3</a:t>
                </a:r>
                <a:r>
                  <a:rPr lang="sr-Cyrl-RS" sz="2800" b="1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sr-Cyrl-RS" sz="2800" b="0" i="1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sr-Cyrl-R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sr-Cyrl-R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sr-Cyrl-R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sr-Cyrl-RS" sz="2800" b="0" i="1" smtClean="0">
                        <a:latin typeface="Cambria Math" panose="02040503050406030204" pitchFamily="18" charset="0"/>
                      </a:rPr>
                      <m:t>= ?   </m:t>
                    </m:r>
                  </m:oMath>
                </a14:m>
                <a:r>
                  <a:rPr lang="sr-Latn-RS" sz="2800" dirty="0" smtClean="0"/>
                  <a:t> </a:t>
                </a:r>
                <a:endParaRPr lang="sr-Cyrl-RS" sz="2800" dirty="0" smtClean="0"/>
              </a:p>
              <a:p>
                <a:r>
                  <a:rPr lang="sr-Latn-RS" sz="2800" dirty="0" smtClean="0">
                    <a:ln w="0">
                      <a:solidFill>
                        <a:srgbClr val="003E1C"/>
                      </a:solidFill>
                    </a:ln>
                  </a:rPr>
                  <a:t>I </a:t>
                </a:r>
                <a:r>
                  <a:rPr lang="sr-Cyrl-RS" sz="2800" dirty="0" smtClean="0">
                    <a:ln w="0">
                      <a:solidFill>
                        <a:srgbClr val="003E1C"/>
                      </a:solidFill>
                    </a:ln>
                  </a:rPr>
                  <a:t>начин</a:t>
                </a:r>
                <a:r>
                  <a:rPr lang="sr-Cyrl-RS" sz="2800" dirty="0" smtClean="0">
                    <a:ln w="0">
                      <a:solidFill>
                        <a:srgbClr val="003E1C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r>
                      <a:rPr lang="sr-Cyrl-RS" sz="2800" i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sr-Cyrl-RS" sz="2800" i="1" smtClean="0">
                            <a:ln>
                              <a:solidFill>
                                <a:srgbClr val="30641E"/>
                              </a:solidFill>
                            </a:ln>
                            <a:solidFill>
                              <a:srgbClr val="30641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800" i="1">
                            <a:ln>
                              <a:solidFill>
                                <a:srgbClr val="30641E"/>
                              </a:solidFill>
                            </a:ln>
                            <a:solidFill>
                              <a:srgbClr val="30641E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Latn-RS" sz="2800" i="1">
                            <a:ln>
                              <a:solidFill>
                                <a:srgbClr val="30641E"/>
                              </a:solidFill>
                            </a:ln>
                            <a:solidFill>
                              <a:srgbClr val="30641E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RS" sz="2800" i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sr-Cyrl-RS" sz="2800" i="1" smtClean="0">
                            <a:ln>
                              <a:solidFill>
                                <a:srgbClr val="30641E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800" i="1">
                            <a:ln>
                              <a:solidFill>
                                <a:srgbClr val="30641E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RS" sz="2800" i="1">
                            <a:ln>
                              <a:solidFill>
                                <a:srgbClr val="30641E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RS" sz="2800" b="0" i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sr-Latn-RS" sz="2800" dirty="0">
                    <a:ln w="0">
                      <a:solidFill>
                        <a:srgbClr val="003E1C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2800" b="0" i="1" smtClean="0">
                            <a:ln>
                              <a:solidFill>
                                <a:srgbClr val="30641E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800" b="0" i="1" smtClean="0">
                            <a:ln>
                              <a:solidFill>
                                <a:srgbClr val="30641E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sr-Latn-RS" sz="2800" b="0" i="1" smtClean="0">
                            <a:ln>
                              <a:solidFill>
                                <a:srgbClr val="30641E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sr-Latn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RS" sz="2800" dirty="0" smtClean="0">
                    <a:ln w="0">
                      <a:solidFill>
                        <a:srgbClr val="003E1C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sr-Cyrl-RS" sz="2800" dirty="0" smtClean="0">
                  <a:ln w="0">
                    <a:solidFill>
                      <a:srgbClr val="003E1C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sr-Latn-RS" sz="2800" dirty="0" smtClean="0">
                    <a:ln w="0">
                      <a:solidFill>
                        <a:srgbClr val="003E1C"/>
                      </a:solidFill>
                    </a:ln>
                    <a:solidFill>
                      <a:prstClr val="black"/>
                    </a:solidFill>
                  </a:rPr>
                  <a:t>Ii </a:t>
                </a:r>
                <a:r>
                  <a:rPr lang="sr-Cyrl-RS" sz="2800" dirty="0">
                    <a:ln w="0">
                      <a:solidFill>
                        <a:srgbClr val="003E1C"/>
                      </a:solidFill>
                    </a:ln>
                    <a:solidFill>
                      <a:prstClr val="black"/>
                    </a:solidFill>
                  </a:rPr>
                  <a:t>начин</a:t>
                </a:r>
                <a:r>
                  <a:rPr lang="sr-Cyrl-RS" sz="2800" dirty="0">
                    <a:ln w="0">
                      <a:solidFill>
                        <a:srgbClr val="003E1C"/>
                      </a:solidFill>
                    </a:ln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sr-Latn-RS" sz="2800" dirty="0" smtClean="0">
                    <a:ln w="0">
                      <a:solidFill>
                        <a:srgbClr val="003E1C"/>
                      </a:solidFill>
                    </a:ln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sr-Latn-R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·9+7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sr-Latn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Cyrl-R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9+1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sr-Latn-RS" sz="28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sr-Cyrl-RS" sz="28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sr-Cyrl-RS" sz="28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dirty="0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sr-Cyrl-RS" sz="28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sr-Cyrl-RS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dirty="0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sr-Cyrl-RS" sz="28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sr-Latn-R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sr-Cyrl-RS" sz="2800" b="0" i="0" dirty="0" smtClean="0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sr-Cyrl-R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sr-Cyrl-RS" sz="28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sr-Cyrl-R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9" y="3117337"/>
                <a:ext cx="8377517" cy="2363211"/>
              </a:xfrm>
              <a:prstGeom prst="rect">
                <a:avLst/>
              </a:prstGeom>
              <a:blipFill rotWithShape="0">
                <a:blip r:embed="rId4"/>
                <a:stretch>
                  <a:fillRect l="-364" t="-2577" b="-257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12" name="Rectangle 11"/>
          <p:cNvSpPr/>
          <p:nvPr/>
        </p:nvSpPr>
        <p:spPr>
          <a:xfrm>
            <a:off x="4097664" y="4108712"/>
            <a:ext cx="3667529" cy="5879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Саберемо најпре целе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p:sp useBgFill="1">
        <p:nvSpPr>
          <p:cNvPr id="13" name="Rectangle 12"/>
          <p:cNvSpPr/>
          <p:nvPr/>
        </p:nvSpPr>
        <p:spPr>
          <a:xfrm>
            <a:off x="914401" y="5480548"/>
            <a:ext cx="7490011" cy="5879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претворимо у неправи разломак па сабирамо 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45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027306" y="2523226"/>
            <a:ext cx="19850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19827" y="1924049"/>
            <a:ext cx="0" cy="11983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027307" y="1924049"/>
            <a:ext cx="1985040" cy="1186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027305" y="1935706"/>
            <a:ext cx="1985043" cy="1175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ight Triangle 30"/>
          <p:cNvSpPr/>
          <p:nvPr/>
        </p:nvSpPr>
        <p:spPr>
          <a:xfrm>
            <a:off x="2027304" y="1941532"/>
            <a:ext cx="992522" cy="575865"/>
          </a:xfrm>
          <a:prstGeom prst="rtTriangle">
            <a:avLst/>
          </a:prstGeom>
          <a:solidFill>
            <a:srgbClr val="FFDD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2" name="Right Triangle 31"/>
          <p:cNvSpPr/>
          <p:nvPr/>
        </p:nvSpPr>
        <p:spPr>
          <a:xfrm>
            <a:off x="3019825" y="2529054"/>
            <a:ext cx="992522" cy="599672"/>
          </a:xfrm>
          <a:prstGeom prst="rtTriangle">
            <a:avLst/>
          </a:prstGeom>
          <a:solidFill>
            <a:srgbClr val="FFDD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3" name="Right Triangle 32"/>
          <p:cNvSpPr/>
          <p:nvPr/>
        </p:nvSpPr>
        <p:spPr>
          <a:xfrm flipV="1">
            <a:off x="2027304" y="2521377"/>
            <a:ext cx="992522" cy="610832"/>
          </a:xfrm>
          <a:prstGeom prst="rtTriangle">
            <a:avLst/>
          </a:prstGeom>
          <a:solidFill>
            <a:srgbClr val="FFDD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5" name="Right Triangle 34"/>
          <p:cNvSpPr/>
          <p:nvPr/>
        </p:nvSpPr>
        <p:spPr>
          <a:xfrm flipH="1">
            <a:off x="2027303" y="2533528"/>
            <a:ext cx="992522" cy="600034"/>
          </a:xfrm>
          <a:prstGeom prst="rtTriangle">
            <a:avLst/>
          </a:prstGeom>
          <a:solidFill>
            <a:srgbClr val="FFDD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6" name="Right Triangle 35"/>
          <p:cNvSpPr/>
          <p:nvPr/>
        </p:nvSpPr>
        <p:spPr>
          <a:xfrm rot="10800000" flipH="1">
            <a:off x="3019825" y="1925898"/>
            <a:ext cx="992521" cy="586167"/>
          </a:xfrm>
          <a:prstGeom prst="rtTriangle">
            <a:avLst/>
          </a:prstGeom>
          <a:solidFill>
            <a:srgbClr val="FFDD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57853" y="1924049"/>
                <a:ext cx="2188909" cy="1052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sz="3600" b="1" i="1" dirty="0" smtClean="0">
                              <a:ln w="22225">
                                <a:solidFill>
                                  <a:srgbClr val="002060"/>
                                </a:solidFill>
                                <a:prstDash val="solid"/>
                              </a:ln>
                              <a:solidFill>
                                <a:srgbClr val="FF6D6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3600" b="1" i="1" dirty="0" smtClean="0">
                              <a:ln w="22225">
                                <a:solidFill>
                                  <a:srgbClr val="002060"/>
                                </a:solidFill>
                                <a:prstDash val="solid"/>
                              </a:ln>
                              <a:solidFill>
                                <a:srgbClr val="FF6D6D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sr-Latn-RS" sz="3600" b="1" i="1" dirty="0" smtClean="0">
                              <a:ln w="22225">
                                <a:solidFill>
                                  <a:srgbClr val="002060"/>
                                </a:solidFill>
                                <a:prstDash val="solid"/>
                              </a:ln>
                              <a:solidFill>
                                <a:srgbClr val="FF6D6D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sr-Cyrl-RS" sz="3600" b="1" i="1" dirty="0" smtClean="0">
                          <a:ln w="22225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sr-Cyrl-RS" sz="3600" b="1" i="1" dirty="0" smtClean="0">
                              <a:ln w="22225">
                                <a:solidFill>
                                  <a:srgbClr val="007A37"/>
                                </a:solidFill>
                                <a:prstDash val="solid"/>
                              </a:ln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3600" b="1" i="1" dirty="0" smtClean="0">
                              <a:ln w="22225">
                                <a:solidFill>
                                  <a:srgbClr val="007A37"/>
                                </a:solidFill>
                                <a:prstDash val="solid"/>
                              </a:ln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sr-Latn-RS" sz="3600" b="1" i="1" dirty="0" smtClean="0">
                              <a:ln w="22225">
                                <a:solidFill>
                                  <a:srgbClr val="007A37"/>
                                </a:solidFill>
                                <a:prstDash val="solid"/>
                              </a:ln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sr-Cyrl-RS" sz="3600" b="1" i="1" dirty="0" smtClean="0">
                          <a:ln w="22225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RS" sz="3600" b="1" dirty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853" y="1924049"/>
                <a:ext cx="2188909" cy="1052019"/>
              </a:xfrm>
              <a:prstGeom prst="rect">
                <a:avLst/>
              </a:prstGeom>
              <a:blipFill rotWithShape="0">
                <a:blip r:embed="rId2"/>
                <a:stretch>
                  <a:fillRect l="-55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ight Triangle 37"/>
          <p:cNvSpPr/>
          <p:nvPr/>
        </p:nvSpPr>
        <p:spPr>
          <a:xfrm rot="10800000">
            <a:off x="2013217" y="1925899"/>
            <a:ext cx="1006610" cy="586167"/>
          </a:xfrm>
          <a:prstGeom prst="rtTriangle">
            <a:avLst/>
          </a:prstGeom>
          <a:solidFill>
            <a:srgbClr val="FFDD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9" name="Right Triangle 38"/>
          <p:cNvSpPr/>
          <p:nvPr/>
        </p:nvSpPr>
        <p:spPr>
          <a:xfrm rot="10800000">
            <a:off x="3005738" y="2526429"/>
            <a:ext cx="1006610" cy="586167"/>
          </a:xfrm>
          <a:prstGeom prst="rtTriangle">
            <a:avLst/>
          </a:prstGeom>
          <a:solidFill>
            <a:srgbClr val="FFDD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0" name="Right Triangle 39"/>
          <p:cNvSpPr/>
          <p:nvPr/>
        </p:nvSpPr>
        <p:spPr>
          <a:xfrm rot="10800000" flipV="1">
            <a:off x="3005736" y="1922199"/>
            <a:ext cx="1006610" cy="605005"/>
          </a:xfrm>
          <a:prstGeom prst="rtTriangl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3" name="Oval 42"/>
          <p:cNvSpPr/>
          <p:nvPr/>
        </p:nvSpPr>
        <p:spPr>
          <a:xfrm>
            <a:off x="4157629" y="1866206"/>
            <a:ext cx="564205" cy="5350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4" name="Oval 43"/>
          <p:cNvSpPr/>
          <p:nvPr/>
        </p:nvSpPr>
        <p:spPr>
          <a:xfrm>
            <a:off x="4927712" y="1866206"/>
            <a:ext cx="564205" cy="5350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5" name="Oval 44"/>
          <p:cNvSpPr/>
          <p:nvPr/>
        </p:nvSpPr>
        <p:spPr>
          <a:xfrm>
            <a:off x="5882557" y="1866206"/>
            <a:ext cx="564205" cy="5350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16520" y="1062318"/>
                <a:ext cx="5276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3600" b="1" i="1" smtClean="0">
                          <a:ln w="6600">
                            <a:solidFill>
                              <a:srgbClr val="FF0000"/>
                            </a:solidFill>
                            <a:prstDash val="solid"/>
                          </a:ln>
                          <a:noFill/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sr-Latn-RS" sz="3600" b="1" dirty="0">
                  <a:ln w="6600">
                    <a:solidFill>
                      <a:srgbClr val="FF0000"/>
                    </a:solidFill>
                    <a:prstDash val="solid"/>
                  </a:ln>
                  <a:noFill/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520" y="1062318"/>
                <a:ext cx="527608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Circular Arrow 48"/>
          <p:cNvSpPr/>
          <p:nvPr/>
        </p:nvSpPr>
        <p:spPr>
          <a:xfrm>
            <a:off x="4483249" y="1441387"/>
            <a:ext cx="849151" cy="864067"/>
          </a:xfrm>
          <a:prstGeom prst="circularArrow">
            <a:avLst>
              <a:gd name="adj1" fmla="val 0"/>
              <a:gd name="adj2" fmla="val 1142319"/>
              <a:gd name="adj3" fmla="val 20408363"/>
              <a:gd name="adj4" fmla="val 10800000"/>
              <a:gd name="adj5" fmla="val 125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50" name="Curved Up Arrow 49"/>
          <p:cNvSpPr/>
          <p:nvPr/>
        </p:nvSpPr>
        <p:spPr>
          <a:xfrm>
            <a:off x="4536108" y="3038571"/>
            <a:ext cx="849151" cy="426007"/>
          </a:xfrm>
          <a:prstGeom prst="curvedUpArrow">
            <a:avLst>
              <a:gd name="adj1" fmla="val 0"/>
              <a:gd name="adj2" fmla="val 36033"/>
              <a:gd name="adj3" fmla="val 2500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51" name="Curved Up Arrow 50"/>
          <p:cNvSpPr/>
          <p:nvPr/>
        </p:nvSpPr>
        <p:spPr>
          <a:xfrm rot="21233368">
            <a:off x="5345466" y="3115752"/>
            <a:ext cx="933737" cy="355328"/>
          </a:xfrm>
          <a:prstGeom prst="curvedUpArrow">
            <a:avLst>
              <a:gd name="adj1" fmla="val 0"/>
              <a:gd name="adj2" fmla="val 28521"/>
              <a:gd name="adj3" fmla="val 23574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43808" y="3839649"/>
            <a:ext cx="7278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7A3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Дакле, разломке једнаких именилаца одузимамо тако да именилац препишемо, а бројиоце одузмемо.  </a:t>
            </a:r>
            <a:endParaRPr lang="sr-Latn-RS" sz="32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007A37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8" y="981157"/>
            <a:ext cx="1603229" cy="1540220"/>
          </a:xfrm>
          <a:prstGeom prst="rect">
            <a:avLst/>
          </a:prstGeom>
        </p:spPr>
      </p:pic>
      <p:sp useBgFill="1">
        <p:nvSpPr>
          <p:cNvPr id="27" name="Rounded Rectangular Callout 26"/>
          <p:cNvSpPr/>
          <p:nvPr/>
        </p:nvSpPr>
        <p:spPr>
          <a:xfrm>
            <a:off x="2200537" y="673800"/>
            <a:ext cx="2343342" cy="873388"/>
          </a:xfrm>
          <a:prstGeom prst="wedgeRoundRectCallout">
            <a:avLst>
              <a:gd name="adj1" fmla="val -68518"/>
              <a:gd name="adj2" fmla="val 4912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А одузимање?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08590" y="1940383"/>
                <a:ext cx="345287" cy="1084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sz="3600" b="1" i="1" dirty="0" smtClean="0">
                              <a:ln w="22225">
                                <a:solidFill>
                                  <a:srgbClr val="931D8D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3600" b="1" i="1" dirty="0" smtClean="0">
                              <a:ln w="22225">
                                <a:solidFill>
                                  <a:srgbClr val="931D8D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sr-Cyrl-RS" sz="3600" b="1" i="1" dirty="0" smtClean="0">
                              <a:ln w="22225">
                                <a:solidFill>
                                  <a:srgbClr val="931D8D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sr-Latn-RS" sz="3600" b="1" dirty="0">
                  <a:ln w="22225">
                    <a:solidFill>
                      <a:srgbClr val="C00000"/>
                    </a:solidFill>
                    <a:prstDash val="solid"/>
                  </a:ln>
                  <a:noFill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590" y="1940383"/>
                <a:ext cx="345287" cy="1084912"/>
              </a:xfrm>
              <a:prstGeom prst="rect">
                <a:avLst/>
              </a:prstGeom>
              <a:blipFill rotWithShape="0">
                <a:blip r:embed="rId5"/>
                <a:stretch>
                  <a:fillRect l="-535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ircular Arrow 28"/>
          <p:cNvSpPr/>
          <p:nvPr/>
        </p:nvSpPr>
        <p:spPr>
          <a:xfrm>
            <a:off x="5184094" y="1441386"/>
            <a:ext cx="965624" cy="813347"/>
          </a:xfrm>
          <a:prstGeom prst="circularArrow">
            <a:avLst>
              <a:gd name="adj1" fmla="val 0"/>
              <a:gd name="adj2" fmla="val 1142319"/>
              <a:gd name="adj3" fmla="val 20408363"/>
              <a:gd name="adj4" fmla="val 10800000"/>
              <a:gd name="adj5" fmla="val 125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1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 animBg="1"/>
      <p:bldP spid="5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9402" y="674447"/>
                <a:ext cx="7986715" cy="5142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sr-Cyrl-RS" sz="2800" b="1" dirty="0" smtClean="0">
                    <a:solidFill>
                      <a:prstClr val="black"/>
                    </a:solidFill>
                  </a:rPr>
                  <a:t>Пример 4:</a:t>
                </a:r>
              </a:p>
              <a:p>
                <a:pPr lvl="0"/>
                <a:r>
                  <a:rPr lang="sr-Cyrl-RS" sz="2800" dirty="0" smtClean="0">
                    <a:solidFill>
                      <a:prstClr val="black"/>
                    </a:solidFill>
                  </a:rPr>
                  <a:t>а) </a:t>
                </a:r>
                <a14:m>
                  <m:oMath xmlns:m="http://schemas.openxmlformats.org/officeDocument/2006/math">
                    <m:r>
                      <a:rPr lang="sr-Cyrl-R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Cyrl-R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sr-Cyrl-R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19−5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sr-Cyrl-R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Cyrl-R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sr-Cyrl-RS" sz="2800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 2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sr-Cyrl-RS" sz="2800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 2</m:t>
                        </m:r>
                      </m:den>
                    </m:f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sr-Latn-RS" sz="2800" dirty="0">
                  <a:solidFill>
                    <a:prstClr val="black"/>
                  </a:solidFill>
                </a:endParaRPr>
              </a:p>
              <a:p>
                <a:endParaRPr lang="sr-Cyrl-RS" sz="2800" dirty="0">
                  <a:solidFill>
                    <a:prstClr val="black"/>
                  </a:solidFill>
                </a:endParaRPr>
              </a:p>
              <a:p>
                <a:r>
                  <a:rPr lang="sr-Cyrl-RS" sz="2800" dirty="0" smtClean="0">
                    <a:solidFill>
                      <a:prstClr val="black"/>
                    </a:solidFill>
                  </a:rPr>
                  <a:t>б) </a:t>
                </a:r>
                <a14:m>
                  <m:oMath xmlns:m="http://schemas.openxmlformats.org/officeDocument/2006/math"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5−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35 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35−5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  <m:f>
                      <m:fPr>
                        <m:ctrlPr>
                          <a:rPr lang="sr-Cyrl-R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sr-Cyrl-R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r-Cyrl-RS" sz="2800" dirty="0" smtClean="0">
                  <a:solidFill>
                    <a:prstClr val="black"/>
                  </a:solidFill>
                </a:endParaRPr>
              </a:p>
              <a:p>
                <a:endParaRPr lang="sr-Cyrl-RS" sz="2800" dirty="0">
                  <a:solidFill>
                    <a:prstClr val="black"/>
                  </a:solidFill>
                </a:endParaRPr>
              </a:p>
              <a:p>
                <a:r>
                  <a:rPr lang="sr-Cyrl-RS" sz="2800" dirty="0">
                    <a:solidFill>
                      <a:prstClr val="black"/>
                    </a:solidFill>
                  </a:rPr>
                  <a:t>б) </a:t>
                </a:r>
                <a:r>
                  <a:rPr lang="sr-Cyrl-RS" sz="2800" dirty="0" smtClean="0">
                    <a:solidFill>
                      <a:prstClr val="black"/>
                    </a:solidFill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Cyrl-RS" sz="2800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sr-Cyrl-R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sr-Cyrl-RS" sz="2800" dirty="0" smtClean="0">
                    <a:ln>
                      <a:solidFill>
                        <a:srgbClr val="C00000"/>
                      </a:solidFill>
                    </a:ln>
                    <a:solidFill>
                      <a:prstClr val="black"/>
                    </a:solidFill>
                  </a:rPr>
                  <a:t>( 1. начин)</a:t>
                </a:r>
              </a:p>
              <a:p>
                <a:endParaRPr lang="sr-Cyrl-RS" sz="2800" dirty="0" smtClean="0">
                  <a:solidFill>
                    <a:prstClr val="black"/>
                  </a:solidFill>
                </a:endParaRPr>
              </a:p>
              <a:p>
                <a:r>
                  <a:rPr lang="sr-Cyrl-RS" sz="2800" dirty="0" smtClean="0">
                    <a:ln>
                      <a:solidFill>
                        <a:srgbClr val="C00000"/>
                      </a:solidFill>
                    </a:ln>
                    <a:solidFill>
                      <a:prstClr val="black"/>
                    </a:solidFill>
                  </a:rPr>
                  <a:t>2</a:t>
                </a:r>
                <a:r>
                  <a:rPr lang="sr-Cyrl-RS" sz="2800" dirty="0">
                    <a:ln>
                      <a:solidFill>
                        <a:srgbClr val="C00000"/>
                      </a:solidFill>
                    </a:ln>
                    <a:solidFill>
                      <a:prstClr val="black"/>
                    </a:solidFill>
                  </a:rPr>
                  <a:t>. </a:t>
                </a:r>
                <a:r>
                  <a:rPr lang="sr-Cyrl-RS" sz="2800" dirty="0" smtClean="0">
                    <a:ln>
                      <a:solidFill>
                        <a:srgbClr val="C00000"/>
                      </a:solidFill>
                    </a:ln>
                    <a:solidFill>
                      <a:prstClr val="black"/>
                    </a:solidFill>
                  </a:rPr>
                  <a:t>начин:</a:t>
                </a:r>
                <a:endParaRPr lang="sr-Cyrl-RS" sz="2800" dirty="0">
                  <a:ln>
                    <a:solidFill>
                      <a:srgbClr val="C00000"/>
                    </a:solidFill>
                  </a:ln>
                  <a:solidFill>
                    <a:prstClr val="black"/>
                  </a:solidFill>
                </a:endParaRPr>
              </a:p>
              <a:p>
                <a:r>
                  <a:rPr lang="sr-Cyrl-R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sr-Cyrl-RS" sz="2800" dirty="0">
                    <a:solidFill>
                      <a:prstClr val="black"/>
                    </a:solidFill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·11+9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  <m:f>
                      <m:fPr>
                        <m:ctrlP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r-Cyrl-RS" sz="2800" dirty="0" smtClean="0">
                  <a:solidFill>
                    <a:prstClr val="black"/>
                  </a:solidFill>
                </a:endParaRPr>
              </a:p>
              <a:p>
                <a:r>
                  <a:rPr lang="sr-Cyrl-RS" sz="2800" dirty="0" smtClean="0">
                    <a:solidFill>
                      <a:prstClr val="black"/>
                    </a:solidFill>
                  </a:rPr>
                  <a:t> </a:t>
                </a:r>
                <a:endParaRPr lang="sr-Latn-R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02" y="674447"/>
                <a:ext cx="7986715" cy="5142818"/>
              </a:xfrm>
              <a:prstGeom prst="rect">
                <a:avLst/>
              </a:prstGeom>
              <a:blipFill rotWithShape="0">
                <a:blip r:embed="rId2"/>
                <a:stretch>
                  <a:fillRect l="-1603" t="-130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Left Arrow 6"/>
          <p:cNvSpPr/>
          <p:nvPr/>
        </p:nvSpPr>
        <p:spPr>
          <a:xfrm rot="5127458" flipH="1">
            <a:off x="4619531" y="82634"/>
            <a:ext cx="525088" cy="1452282"/>
          </a:xfrm>
          <a:prstGeom prst="curvedLeftArrow">
            <a:avLst>
              <a:gd name="adj1" fmla="val 50"/>
              <a:gd name="adj2" fmla="val 3333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7510" y="897169"/>
            <a:ext cx="19692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n>
                  <a:solidFill>
                    <a:srgbClr val="C00000"/>
                  </a:solidFill>
                </a:ln>
                <a:noFill/>
              </a:rPr>
              <a:t>скратимо са 2 </a:t>
            </a:r>
            <a:endParaRPr lang="sr-Latn-RS" sz="2400" dirty="0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170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8103" y="685442"/>
            <a:ext cx="177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u="sng" dirty="0" smtClean="0">
                <a:solidFill>
                  <a:srgbClr val="003E1C"/>
                </a:solidFill>
              </a:rPr>
              <a:t>Домаћи: </a:t>
            </a:r>
            <a:endParaRPr lang="sr-Latn-RS" sz="2800" b="1" u="sng" dirty="0">
              <a:solidFill>
                <a:srgbClr val="003E1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04265" y="1208661"/>
                <a:ext cx="8074958" cy="2620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800" dirty="0" smtClean="0"/>
                  <a:t>Израчунај:</a:t>
                </a:r>
              </a:p>
              <a:p>
                <a:pPr marL="514350" lvl="0" indent="-514350">
                  <a:buFontTx/>
                  <a:buAutoNum type="arabicPeriod"/>
                </a:pPr>
                <a:r>
                  <a:rPr lang="sr-Cyrl-RS" sz="2800" dirty="0" smtClean="0"/>
                  <a:t>а) </a:t>
                </a:r>
                <a14:m>
                  <m:oMath xmlns:m="http://schemas.openxmlformats.org/officeDocument/2006/math">
                    <m:r>
                      <a:rPr lang="sr-Cyrl-RS" sz="2800" b="0" i="1" smtClean="0"/>
                      <m:t> </m:t>
                    </m:r>
                    <m:f>
                      <m:fPr>
                        <m:ctrlPr>
                          <a:rPr lang="sr-Cyrl-R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Cyrl-R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sr-Cyrl-R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r-Latn-R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Cyrl-R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sr-Cyrl-RS" sz="2800" dirty="0" smtClean="0">
                    <a:solidFill>
                      <a:prstClr val="black"/>
                    </a:solidFill>
                  </a:rPr>
                  <a:t> ;   б</a:t>
                </a:r>
                <a:r>
                  <a:rPr lang="sr-Cyrl-RS" sz="2800" dirty="0">
                    <a:solidFill>
                      <a:prstClr val="black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den>
                    </m:f>
                    <m:r>
                      <a:rPr lang="sr-Cyrl-R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r-Latn-R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den>
                    </m:f>
                    <m:r>
                      <a:rPr lang="sr-Cyrl-R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;  </m:t>
                    </m:r>
                  </m:oMath>
                </a14:m>
                <a:r>
                  <a:rPr lang="sr-Cyrl-RS" sz="2800" dirty="0" smtClean="0">
                    <a:solidFill>
                      <a:prstClr val="black"/>
                    </a:solidFill>
                  </a:rPr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sr-Cyrl-R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r-Latn-R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sr-Cyrl-RS" sz="2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;г)1</m:t>
                    </m:r>
                    <m:f>
                      <m:fPr>
                        <m:ctrlP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</m:t>
                    </m:r>
                    <m:f>
                      <m:fPr>
                        <m:ctrlP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sr-Cyrl-RS" sz="2800" dirty="0">
                  <a:solidFill>
                    <a:prstClr val="black"/>
                  </a:solidFill>
                </a:endParaRPr>
              </a:p>
              <a:p>
                <a:pPr lvl="0"/>
                <a:endParaRPr lang="sr-Cyrl-RS" sz="2800" dirty="0">
                  <a:solidFill>
                    <a:prstClr val="black"/>
                  </a:solidFill>
                </a:endParaRPr>
              </a:p>
              <a:p>
                <a:r>
                  <a:rPr lang="sr-Cyrl-RS" sz="2800" dirty="0" smtClean="0"/>
                  <a:t>2 .  </a:t>
                </a:r>
                <a:r>
                  <a:rPr lang="sr-Cyrl-RS" sz="2800" dirty="0" smtClean="0">
                    <a:solidFill>
                      <a:prstClr val="black"/>
                    </a:solidFill>
                  </a:rPr>
                  <a:t>а</a:t>
                </a:r>
                <a:r>
                  <a:rPr lang="sr-Cyrl-RS" sz="2800" dirty="0">
                    <a:solidFill>
                      <a:prstClr val="black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sr-Cyrl-R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r-Latn-R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r-Cyrl-RS" sz="2800" dirty="0">
                    <a:solidFill>
                      <a:prstClr val="black"/>
                    </a:solidFill>
                  </a:rPr>
                  <a:t> ;   б</a:t>
                </a:r>
                <a:r>
                  <a:rPr lang="sr-Cyrl-RS" sz="2800" dirty="0">
                    <a:solidFill>
                      <a:prstClr val="black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  <m:r>
                      <a:rPr lang="sr-Cyrl-R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r-Latn-R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  <m:r>
                      <a:rPr lang="sr-Cyrl-R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;  </m:t>
                    </m:r>
                  </m:oMath>
                </a14:m>
                <a:r>
                  <a:rPr lang="sr-Cyrl-RS" sz="2800" dirty="0">
                    <a:solidFill>
                      <a:prstClr val="black"/>
                    </a:solidFill>
                  </a:rPr>
                  <a:t>в) </a:t>
                </a:r>
                <a:r>
                  <a:rPr lang="sr-Cyrl-RS" sz="2800" dirty="0" smtClean="0">
                    <a:solidFill>
                      <a:prstClr val="black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sr-Cyrl-R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r-Cyrl-RS" sz="2800" dirty="0" smtClean="0">
                    <a:solidFill>
                      <a:prstClr val="black"/>
                    </a:solidFill>
                  </a:rPr>
                  <a:t>1</a:t>
                </a:r>
                <a:r>
                  <a:rPr lang="sr-Latn-R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r-Cyrl-R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;г)</m:t>
                    </m:r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sr-Cyrl-R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f>
                      <m:fPr>
                        <m:ctrlPr>
                          <a:rPr lang="sr-Cyrl-R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Cyrl-R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sr-Cyrl-RS" sz="2800" dirty="0" smtClean="0"/>
                  <a:t>    </a:t>
                </a:r>
              </a:p>
              <a:p>
                <a:r>
                  <a:rPr lang="sr-Cyrl-RS" sz="2800" dirty="0" smtClean="0"/>
                  <a:t>     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65" y="1208661"/>
                <a:ext cx="8074958" cy="2620461"/>
              </a:xfrm>
              <a:prstGeom prst="rect">
                <a:avLst/>
              </a:prstGeom>
              <a:blipFill rotWithShape="0">
                <a:blip r:embed="rId2"/>
                <a:stretch>
                  <a:fillRect l="-1586" t="-232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5" name="Rectangle 4"/>
          <p:cNvSpPr/>
          <p:nvPr/>
        </p:nvSpPr>
        <p:spPr>
          <a:xfrm>
            <a:off x="958103" y="3924731"/>
            <a:ext cx="7490011" cy="1794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Пази!</a:t>
            </a:r>
          </a:p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Овде треба позајмити једно цело и претворити у једанаестине,  ако не претвараш у неправи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Left Arrow 5"/>
          <p:cNvSpPr/>
          <p:nvPr/>
        </p:nvSpPr>
        <p:spPr>
          <a:xfrm rot="9251988">
            <a:off x="5307953" y="3665900"/>
            <a:ext cx="1811750" cy="326443"/>
          </a:xfrm>
          <a:prstGeom prst="leftArrow">
            <a:avLst>
              <a:gd name="adj1" fmla="val 11096"/>
              <a:gd name="adj2" fmla="val 40937"/>
            </a:avLst>
          </a:prstGeom>
          <a:solidFill>
            <a:srgbClr val="C0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931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725</TotalTime>
  <Words>148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Cambria Math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neda</dc:creator>
  <cp:lastModifiedBy>neda</cp:lastModifiedBy>
  <cp:revision>92</cp:revision>
  <dcterms:created xsi:type="dcterms:W3CDTF">2018-01-13T22:54:07Z</dcterms:created>
  <dcterms:modified xsi:type="dcterms:W3CDTF">2021-03-14T17:49:52Z</dcterms:modified>
</cp:coreProperties>
</file>