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5DA2"/>
    <a:srgbClr val="DAE3F6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5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4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47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0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8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5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074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189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05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6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3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5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0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8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2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6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4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310" y="1497097"/>
            <a:ext cx="6146301" cy="1953313"/>
          </a:xfrm>
        </p:spPr>
        <p:txBody>
          <a:bodyPr/>
          <a:lstStyle/>
          <a:p>
            <a:r>
              <a:rPr lang="sr-Cyrl-RS" dirty="0" smtClean="0"/>
              <a:t>Сабирање и одузимање децималних бројева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4235823"/>
            <a:ext cx="289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dirty="0" smtClean="0"/>
              <a:t> </a:t>
            </a:r>
            <a:r>
              <a:rPr lang="sr-Cyrl-RS" dirty="0"/>
              <a:t>П</a:t>
            </a:r>
            <a:r>
              <a:rPr lang="sr-Cyrl-RS" dirty="0" smtClean="0"/>
              <a:t>рипремила: </a:t>
            </a:r>
          </a:p>
          <a:p>
            <a:pPr algn="r"/>
            <a:r>
              <a:rPr lang="sr-Cyrl-RS" dirty="0" smtClean="0"/>
              <a:t>Недељка Тохољ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3199901" y="1497097"/>
            <a:ext cx="289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/>
              <a:t>V </a:t>
            </a:r>
            <a:r>
              <a:rPr lang="sr-Cyrl-RS" sz="2000" dirty="0" smtClean="0"/>
              <a:t>разред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7352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43" y="566050"/>
            <a:ext cx="1877233" cy="1349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744" y="441726"/>
            <a:ext cx="576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Ањина мама је била у продавници и купила паковање од литар и по  млека и хлеб. Ако  млеко које је купила кошта 118,5 динара, а хлеб 69,99 динара, колико је новца потрошила? 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603316" y="1554925"/>
            <a:ext cx="596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Ајде да израчунамо. Дакле, требамо сабрати 118,5 и 69,99.</a:t>
            </a:r>
          </a:p>
          <a:p>
            <a:r>
              <a:rPr lang="sr-Cyrl-RS" dirty="0" smtClean="0"/>
              <a:t>Ми ћемо израчунати колико је то тачно новца, мада знамо да се те цене заокружују и да не плаћамо баш тих „чувених“ 69,99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684958" y="2729365"/>
            <a:ext cx="4419598" cy="2585323"/>
          </a:xfrm>
          <a:prstGeom prst="rect">
            <a:avLst/>
          </a:prstGeom>
          <a:noFill/>
          <a:ln w="19050">
            <a:solidFill>
              <a:srgbClr val="005DA2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5DA2"/>
                </a:solidFill>
              </a:rPr>
              <a:t>При сабирању </a:t>
            </a:r>
            <a:r>
              <a:rPr lang="sr-Cyrl-RS" dirty="0">
                <a:solidFill>
                  <a:srgbClr val="005DA2"/>
                </a:solidFill>
              </a:rPr>
              <a:t>(</a:t>
            </a:r>
            <a:r>
              <a:rPr lang="sr-Cyrl-RS" dirty="0" smtClean="0">
                <a:solidFill>
                  <a:srgbClr val="005DA2"/>
                </a:solidFill>
              </a:rPr>
              <a:t>одузимању) децималних бројева најважније је да нам одговарајући делови броја буду један испод другог(десетине испод десетина, стоти делови испод стотих и тако редом). </a:t>
            </a:r>
            <a:r>
              <a:rPr lang="sr-Cyrl-RS" dirty="0" smtClean="0">
                <a:solidFill>
                  <a:srgbClr val="A80000"/>
                </a:solidFill>
              </a:rPr>
              <a:t>Довољно је да децималне запете бројева буду тачно једне испод других, а затим сабирамо (одузимамо) као и природне бројеве.</a:t>
            </a:r>
            <a:endParaRPr lang="sr-Latn-RS" dirty="0">
              <a:solidFill>
                <a:srgbClr val="A8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6124" y="2030733"/>
            <a:ext cx="112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118,5</a:t>
            </a:r>
            <a:r>
              <a:rPr lang="sr-Cyrl-RS" dirty="0" smtClean="0">
                <a:ln>
                  <a:solidFill>
                    <a:srgbClr val="3366CC"/>
                  </a:solidFill>
                </a:ln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6758" y="2257017"/>
            <a:ext cx="112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+   </a:t>
            </a:r>
            <a:r>
              <a:rPr lang="sr-Cyrl-RS" u="sng" dirty="0" smtClean="0"/>
              <a:t>69,99</a:t>
            </a:r>
            <a:endParaRPr lang="sr-Cyrl-RS" u="sng" dirty="0" smtClean="0">
              <a:solidFill>
                <a:srgbClr val="005DA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0936" y="2514828"/>
            <a:ext cx="85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A80000"/>
                </a:solidFill>
              </a:rPr>
              <a:t>188,49</a:t>
            </a:r>
          </a:p>
        </p:txBody>
      </p:sp>
      <p:sp>
        <p:nvSpPr>
          <p:cNvPr id="13" name="Curved Left Arrow 12"/>
          <p:cNvSpPr/>
          <p:nvPr/>
        </p:nvSpPr>
        <p:spPr>
          <a:xfrm rot="21032966">
            <a:off x="7596666" y="2132008"/>
            <a:ext cx="418481" cy="817515"/>
          </a:xfrm>
          <a:prstGeom prst="curvedLeftArrow">
            <a:avLst>
              <a:gd name="adj1" fmla="val 0"/>
              <a:gd name="adj2" fmla="val 34540"/>
              <a:gd name="adj3" fmla="val 28333"/>
            </a:avLst>
          </a:prstGeom>
          <a:solidFill>
            <a:srgbClr val="005DA2"/>
          </a:solidFill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6645" y="2884160"/>
            <a:ext cx="354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Додали смо нулу да нам број децималних места буде једнак( тако смо радили и код упоређивања децималних бројева)</a:t>
            </a:r>
            <a:endParaRPr lang="sr-Latn-RS" dirty="0"/>
          </a:p>
        </p:txBody>
      </p:sp>
      <p:sp>
        <p:nvSpPr>
          <p:cNvPr id="15" name="TextBox 14"/>
          <p:cNvSpPr txBox="1"/>
          <p:nvPr/>
        </p:nvSpPr>
        <p:spPr>
          <a:xfrm>
            <a:off x="1419313" y="5288799"/>
            <a:ext cx="666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Требала је платити 188,49 динара, што ће наравно заокругљено износити  188,50 динара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877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4" y="934949"/>
            <a:ext cx="3004267" cy="3925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9924" y="528385"/>
            <a:ext cx="5054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Иван и Марко су за ужину  купили по један пица </a:t>
            </a:r>
            <a:r>
              <a:rPr lang="sr-Cyrl-RS" dirty="0"/>
              <a:t>кроасан и </a:t>
            </a:r>
            <a:r>
              <a:rPr lang="sr-Cyrl-RS" dirty="0" smtClean="0"/>
              <a:t>по један кроасан чоко лешник. Ако су дали новчаницу од 500 динара (цео рачун су платили заједно), колики им је кусур вратила продавачица? 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3711511" y="2005713"/>
            <a:ext cx="4713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Видимо да један кроасан пица кошта 64,99 динара, а један чоко-лешник  кроасан 59,99.(обрати пажњу на цене, 34,99 је празан кроасан а не чоко лешник). </a:t>
            </a:r>
          </a:p>
          <a:p>
            <a:r>
              <a:rPr lang="sr-Cyrl-RS" dirty="0" smtClean="0"/>
              <a:t>Дакле, рачун је износио: 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3845075" y="3483041"/>
            <a:ext cx="72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64,99</a:t>
            </a:r>
            <a:endParaRPr lang="sr-Cyrl-RS" dirty="0" smtClean="0">
              <a:solidFill>
                <a:srgbClr val="005DA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5075" y="3667707"/>
            <a:ext cx="72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64,99</a:t>
            </a:r>
            <a:endParaRPr lang="sr-Cyrl-RS" dirty="0" smtClean="0">
              <a:solidFill>
                <a:srgbClr val="005DA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5074" y="3872891"/>
            <a:ext cx="72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34,99</a:t>
            </a:r>
            <a:endParaRPr lang="sr-Cyrl-RS" dirty="0" smtClean="0">
              <a:solidFill>
                <a:srgbClr val="005DA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3763" y="4078075"/>
            <a:ext cx="105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 </a:t>
            </a:r>
            <a:r>
              <a:rPr lang="sr-Cyrl-RS" dirty="0" smtClean="0"/>
              <a:t> + </a:t>
            </a:r>
            <a:r>
              <a:rPr lang="sr-Cyrl-RS" u="sng" dirty="0" smtClean="0"/>
              <a:t>34,99</a:t>
            </a:r>
            <a:endParaRPr lang="sr-Cyrl-RS" u="sng" dirty="0" smtClean="0">
              <a:solidFill>
                <a:srgbClr val="005DA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178" y="4303777"/>
            <a:ext cx="85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A80000"/>
                </a:solidFill>
              </a:rPr>
              <a:t>199,96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1600" y="3176193"/>
            <a:ext cx="2555725" cy="1446549"/>
          </a:xfrm>
          <a:prstGeom prst="rect">
            <a:avLst/>
          </a:prstGeom>
          <a:noFill/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6883918" y="3067542"/>
            <a:ext cx="1181295" cy="1200329"/>
          </a:xfrm>
          <a:prstGeom prst="rect">
            <a:avLst/>
          </a:prstGeom>
          <a:noFill/>
          <a:ln>
            <a:solidFill>
              <a:srgbClr val="A80000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А кусур: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Latn-RS" dirty="0"/>
          </a:p>
        </p:txBody>
      </p:sp>
      <p:sp>
        <p:nvSpPr>
          <p:cNvPr id="12" name="TextBox 11"/>
          <p:cNvSpPr txBox="1"/>
          <p:nvPr/>
        </p:nvSpPr>
        <p:spPr>
          <a:xfrm>
            <a:off x="7121938" y="3390708"/>
            <a:ext cx="85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500,</a:t>
            </a:r>
            <a:r>
              <a:rPr lang="sr-Cyrl-RS" dirty="0" smtClean="0">
                <a:solidFill>
                  <a:srgbClr val="0070C0"/>
                </a:solidFill>
              </a:rPr>
              <a:t>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83918" y="3575374"/>
                <a:ext cx="1097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Cyrl-RS" i="1" smtClean="0">
                        <a:ln w="0">
                          <a:noFill/>
                        </a:ln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dirty="0" smtClean="0">
                    <a:ln w="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sr-Cyrl-RS" u="sng" dirty="0" smtClean="0">
                    <a:ln w="0">
                      <a:noFill/>
                    </a:ln>
                  </a:rPr>
                  <a:t>199,96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918" y="3575374"/>
                <a:ext cx="109738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121938" y="3840197"/>
            <a:ext cx="85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A80000"/>
                </a:solidFill>
              </a:rPr>
              <a:t>300,04</a:t>
            </a:r>
          </a:p>
        </p:txBody>
      </p:sp>
    </p:spTree>
    <p:extLst>
      <p:ext uri="{BB962C8B-B14F-4D97-AF65-F5344CB8AC3E}">
        <p14:creationId xmlns:p14="http://schemas.microsoft.com/office/powerpoint/2010/main" val="33994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2" y="1132725"/>
            <a:ext cx="7635982" cy="462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53" y="3215810"/>
            <a:ext cx="2122303" cy="13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50" y="433379"/>
            <a:ext cx="4183926" cy="5648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485" y="862145"/>
            <a:ext cx="39009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 smtClean="0"/>
              <a:t>Задаци за домаћи:</a:t>
            </a:r>
            <a:endParaRPr lang="sr-Cyrl-RS" sz="2000" u="sng" dirty="0" smtClean="0"/>
          </a:p>
          <a:p>
            <a:r>
              <a:rPr lang="sr-Cyrl-RS" sz="2000" dirty="0" smtClean="0"/>
              <a:t>1) Јованини родитељи су </a:t>
            </a:r>
            <a:r>
              <a:rPr lang="sr-Cyrl-RS" sz="2000" dirty="0"/>
              <a:t>са овог акцијског </a:t>
            </a:r>
            <a:r>
              <a:rPr lang="sr-Cyrl-RS" sz="2000" dirty="0" smtClean="0"/>
              <a:t>плаката, по ценама на њему, купили следеће производе: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/>
              <a:t>џак белог кромпира (10 кг)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/>
              <a:t>еурокрем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/>
              <a:t>1 литар уља Дијамант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/>
              <a:t>млеко Дукат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/>
              <a:t>једну млевену плазму( 300грама)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/>
              <a:t>тоалетни папир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/>
              <a:t>200 грама кафе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r>
              <a:rPr lang="sr-Cyrl-RS" sz="2000" dirty="0" smtClean="0"/>
              <a:t>На каси су дали новчаницу од 2000динара. Израчунај колико је износио рачун и колико им је враћено кусура.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3350" y="5632160"/>
            <a:ext cx="4268479" cy="493486"/>
          </a:xfrm>
          <a:prstGeom prst="rect">
            <a:avLst/>
          </a:prstGeom>
          <a:solidFill>
            <a:srgbClr val="DAE3F6"/>
          </a:solidFill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48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284" y="896749"/>
            <a:ext cx="3602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2) Израчунај: </a:t>
            </a:r>
          </a:p>
          <a:p>
            <a:r>
              <a:rPr lang="sr-Cyrl-RS" sz="2400" dirty="0" smtClean="0"/>
              <a:t>а) 2</a:t>
            </a:r>
            <a:r>
              <a:rPr lang="en-GB" sz="2400" dirty="0" smtClean="0"/>
              <a:t>,</a:t>
            </a:r>
            <a:r>
              <a:rPr lang="sr-Cyrl-RS" sz="2400" dirty="0" smtClean="0"/>
              <a:t>13+ 11,08</a:t>
            </a:r>
          </a:p>
          <a:p>
            <a:r>
              <a:rPr lang="sr-Cyrl-RS" sz="2400" dirty="0" smtClean="0"/>
              <a:t>б) 19,005+1,89</a:t>
            </a:r>
          </a:p>
          <a:p>
            <a:r>
              <a:rPr lang="sr-Cyrl-RS" sz="2400" dirty="0" smtClean="0"/>
              <a:t>в) 9+1,23+13,001</a:t>
            </a:r>
          </a:p>
          <a:p>
            <a:r>
              <a:rPr lang="sr-Cyrl-RS" sz="2400" dirty="0" smtClean="0"/>
              <a:t>г) 15,2+1,52+0,152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4996" y="3133443"/>
                <a:ext cx="36029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/>
                  <a:t>3) Израчунај: </a:t>
                </a:r>
              </a:p>
              <a:p>
                <a:r>
                  <a:rPr lang="sr-Cyrl-RS" sz="2400" dirty="0" smtClean="0"/>
                  <a:t>а) 12</a:t>
                </a:r>
                <a:r>
                  <a:rPr lang="en-GB" sz="2400" dirty="0" smtClean="0"/>
                  <a:t>,</a:t>
                </a:r>
                <a:r>
                  <a:rPr lang="sr-Cyrl-RS" sz="2400" dirty="0" smtClean="0"/>
                  <a:t>53</a:t>
                </a:r>
                <a14:m>
                  <m:oMath xmlns:m="http://schemas.openxmlformats.org/officeDocument/2006/math">
                    <m:r>
                      <a:rPr lang="sr-Cyrl-R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sz="2400" dirty="0" smtClean="0"/>
                  <a:t> 11,12</a:t>
                </a:r>
              </a:p>
              <a:p>
                <a:r>
                  <a:rPr lang="sr-Cyrl-RS" sz="2400" dirty="0" smtClean="0"/>
                  <a:t>б) 25,12</a:t>
                </a:r>
                <a14:m>
                  <m:oMath xmlns:m="http://schemas.openxmlformats.org/officeDocument/2006/math">
                    <m:r>
                      <a:rPr lang="sr-Cyrl-R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sz="2400" dirty="0" smtClean="0"/>
                  <a:t>13,89</a:t>
                </a:r>
              </a:p>
              <a:p>
                <a:r>
                  <a:rPr lang="sr-Cyrl-RS" sz="2400" dirty="0" smtClean="0"/>
                  <a:t>в) 10,8</a:t>
                </a:r>
                <a14:m>
                  <m:oMath xmlns:m="http://schemas.openxmlformats.org/officeDocument/2006/math">
                    <m:r>
                      <a:rPr lang="sr-Cyrl-R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sz="2400" dirty="0" smtClean="0"/>
                  <a:t>7,39</a:t>
                </a:r>
              </a:p>
              <a:p>
                <a:r>
                  <a:rPr lang="sr-Cyrl-RS" sz="2400" dirty="0" smtClean="0"/>
                  <a:t>г) 29</a:t>
                </a:r>
                <a14:m>
                  <m:oMath xmlns:m="http://schemas.openxmlformats.org/officeDocument/2006/math">
                    <m:r>
                      <a:rPr lang="sr-Cyrl-R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sz="2400" dirty="0" smtClean="0"/>
                  <a:t>14,97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996" y="3133443"/>
                <a:ext cx="3602947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2707" t="-2516" b="-628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01" y="2955735"/>
            <a:ext cx="2702858" cy="2702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4178" y="1006391"/>
            <a:ext cx="3927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u="sng" dirty="0" smtClean="0">
                <a:solidFill>
                  <a:srgbClr val="005DA2"/>
                </a:solidFill>
              </a:rPr>
              <a:t>Напомена</a:t>
            </a:r>
          </a:p>
          <a:p>
            <a:r>
              <a:rPr lang="sr-Cyrl-RS" sz="2400" dirty="0" smtClean="0"/>
              <a:t>Потребно је збир и разлику рачунати потписивањем!</a:t>
            </a:r>
          </a:p>
        </p:txBody>
      </p:sp>
    </p:spTree>
    <p:extLst>
      <p:ext uri="{BB962C8B-B14F-4D97-AF65-F5344CB8AC3E}">
        <p14:creationId xmlns:p14="http://schemas.microsoft.com/office/powerpoint/2010/main" val="8409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386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Garamond</vt:lpstr>
      <vt:lpstr>Organic</vt:lpstr>
      <vt:lpstr>Сабирање и одузимање децималних бројева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Сабирање и одузимање децималних бројева</dc:title>
  <dc:creator>neda</dc:creator>
  <cp:lastModifiedBy>neda</cp:lastModifiedBy>
  <cp:revision>16</cp:revision>
  <dcterms:created xsi:type="dcterms:W3CDTF">2021-03-17T17:15:47Z</dcterms:created>
  <dcterms:modified xsi:type="dcterms:W3CDTF">2021-03-18T16:37:36Z</dcterms:modified>
</cp:coreProperties>
</file>