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9" r:id="rId2"/>
    <p:sldId id="262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B9FF"/>
    <a:srgbClr val="FFDDFF"/>
    <a:srgbClr val="9514DC"/>
    <a:srgbClr val="FF6D6D"/>
    <a:srgbClr val="003E1C"/>
    <a:srgbClr val="397624"/>
    <a:srgbClr val="30641E"/>
    <a:srgbClr val="007A37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4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40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3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714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459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90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614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210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089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24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1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71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1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75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55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1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7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4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8BEEC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rgbClr val="ECDEF6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8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matematikantnedatoholj.weebly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7.jp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15.png"/><Relationship Id="rId5" Type="http://schemas.openxmlformats.org/officeDocument/2006/relationships/image" Target="../media/image10.jp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9.jp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9.jpg"/><Relationship Id="rId7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jpg"/><Relationship Id="rId7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1.jpg"/><Relationship Id="rId10" Type="http://schemas.openxmlformats.org/officeDocument/2006/relationships/image" Target="../media/image30.png"/><Relationship Id="rId4" Type="http://schemas.openxmlformats.org/officeDocument/2006/relationships/image" Target="../media/image10.jp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jpg"/><Relationship Id="rId7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1.jpg"/><Relationship Id="rId10" Type="http://schemas.openxmlformats.org/officeDocument/2006/relationships/image" Target="../media/image30.png"/><Relationship Id="rId4" Type="http://schemas.openxmlformats.org/officeDocument/2006/relationships/image" Target="../media/image10.jp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9.jpg"/><Relationship Id="rId7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0.png"/><Relationship Id="rId5" Type="http://schemas.openxmlformats.org/officeDocument/2006/relationships/image" Target="../media/image11.jpg"/><Relationship Id="rId10" Type="http://schemas.openxmlformats.org/officeDocument/2006/relationships/image" Target="../media/image35.png"/><Relationship Id="rId4" Type="http://schemas.openxmlformats.org/officeDocument/2006/relationships/image" Target="../media/image10.jp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0" y="416855"/>
            <a:ext cx="1980561" cy="953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35" y="239446"/>
            <a:ext cx="2652513" cy="2262549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765527" y="680029"/>
            <a:ext cx="1788001" cy="6320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3200" b="1" dirty="0" smtClean="0">
                <a:solidFill>
                  <a:srgbClr val="003A1A"/>
                </a:solidFill>
              </a:rPr>
              <a:t>V </a:t>
            </a:r>
            <a:r>
              <a:rPr lang="sr-Cyrl-RS" sz="3200" b="1" dirty="0" smtClean="0">
                <a:solidFill>
                  <a:srgbClr val="003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разред</a:t>
            </a:r>
            <a:r>
              <a:rPr lang="sr-Cyrl-RS" sz="3200" b="1" dirty="0" smtClean="0">
                <a:solidFill>
                  <a:srgbClr val="003A1A"/>
                </a:solidFill>
              </a:rPr>
              <a:t> </a:t>
            </a:r>
            <a:endParaRPr lang="sr-Latn-RS" sz="3200" b="1" dirty="0">
              <a:solidFill>
                <a:srgbClr val="003A1A"/>
              </a:solidFill>
            </a:endParaRPr>
          </a:p>
        </p:txBody>
      </p:sp>
      <p:sp>
        <p:nvSpPr>
          <p:cNvPr id="9" name="Heart 8"/>
          <p:cNvSpPr/>
          <p:nvPr/>
        </p:nvSpPr>
        <p:spPr>
          <a:xfrm rot="373875">
            <a:off x="3495782" y="924536"/>
            <a:ext cx="586974" cy="374605"/>
          </a:xfrm>
          <a:prstGeom prst="heart">
            <a:avLst/>
          </a:prstGeom>
          <a:solidFill>
            <a:srgbClr val="FFCCCC"/>
          </a:solidFill>
          <a:ln>
            <a:noFill/>
          </a:ln>
          <a:effectLst/>
          <a:scene3d>
            <a:camera prst="isometricOffAxis1Righ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Heart 9"/>
          <p:cNvSpPr/>
          <p:nvPr/>
        </p:nvSpPr>
        <p:spPr>
          <a:xfrm rot="373875">
            <a:off x="4130594" y="493470"/>
            <a:ext cx="586974" cy="374605"/>
          </a:xfrm>
          <a:prstGeom prst="heart">
            <a:avLst/>
          </a:prstGeom>
          <a:solidFill>
            <a:srgbClr val="FFCCCC"/>
          </a:solidFill>
          <a:ln>
            <a:noFill/>
          </a:ln>
          <a:effectLst/>
          <a:scene3d>
            <a:camera prst="isometricOffAxis1Righ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Heart 10"/>
          <p:cNvSpPr/>
          <p:nvPr/>
        </p:nvSpPr>
        <p:spPr>
          <a:xfrm rot="373875">
            <a:off x="4837228" y="808735"/>
            <a:ext cx="586974" cy="374605"/>
          </a:xfrm>
          <a:prstGeom prst="heart">
            <a:avLst/>
          </a:prstGeom>
          <a:solidFill>
            <a:srgbClr val="FFCCCC"/>
          </a:solidFill>
          <a:ln>
            <a:noFill/>
          </a:ln>
          <a:effectLst/>
          <a:scene3d>
            <a:camera prst="isometricOffAxis1Righ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94190" y="3759216"/>
            <a:ext cx="6871447" cy="145228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7200" b="1" dirty="0" smtClean="0">
                <a:solidFill>
                  <a:srgbClr val="C00000"/>
                </a:solidFill>
              </a:rPr>
              <a:t>РАЗЛОМЦИ</a:t>
            </a:r>
            <a:r>
              <a:rPr lang="sr-Cyrl-RS" sz="8000" b="1" dirty="0" smtClean="0">
                <a:solidFill>
                  <a:srgbClr val="C00000"/>
                </a:solidFill>
              </a:rPr>
              <a:t> </a:t>
            </a:r>
            <a:r>
              <a:rPr lang="sr-Cyrl-RS" b="1" dirty="0" smtClean="0">
                <a:solidFill>
                  <a:srgbClr val="C00000"/>
                </a:solidFill>
              </a:rPr>
              <a:t/>
            </a:r>
            <a:br>
              <a:rPr lang="sr-Cyrl-RS" b="1" dirty="0" smtClean="0">
                <a:solidFill>
                  <a:srgbClr val="C00000"/>
                </a:solidFill>
              </a:rPr>
            </a:br>
            <a:r>
              <a:rPr lang="sr-Cyrl-RS" b="1" dirty="0" smtClean="0">
                <a:solidFill>
                  <a:srgbClr val="003A1A"/>
                </a:solidFill>
              </a:rPr>
              <a:t>Проширивање и скраћивање разломака </a:t>
            </a:r>
            <a:endParaRPr lang="sr-Latn-RS" sz="4400" b="1" dirty="0">
              <a:solidFill>
                <a:srgbClr val="003A1A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179459" y="5737404"/>
            <a:ext cx="4526680" cy="632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400" b="1" smtClean="0">
                <a:solidFill>
                  <a:srgbClr val="003A1A"/>
                </a:solidFill>
              </a:rPr>
              <a:t>Припремила: </a:t>
            </a:r>
            <a:r>
              <a:rPr lang="sr-Cyrl-RS" sz="2400" b="1" dirty="0" smtClean="0">
                <a:solidFill>
                  <a:srgbClr val="003A1A"/>
                </a:solidFill>
              </a:rPr>
              <a:t>Недељка  Тохољ </a:t>
            </a:r>
            <a:endParaRPr lang="sr-Latn-RS" sz="2400" b="1" dirty="0">
              <a:solidFill>
                <a:srgbClr val="003A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0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8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72" y="456592"/>
            <a:ext cx="1592070" cy="2016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9409" y="2048046"/>
            <a:ext cx="1254035" cy="2207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3367" y="690679"/>
            <a:ext cx="1406839" cy="18494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984" flipH="1">
            <a:off x="7333680" y="4093116"/>
            <a:ext cx="1256958" cy="203745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40606">
            <a:off x="4063115" y="595702"/>
            <a:ext cx="1532048" cy="1738354"/>
          </a:xfrm>
          <a:prstGeom prst="rect">
            <a:avLst/>
          </a:prstGeom>
          <a:noFill/>
        </p:spPr>
      </p:pic>
      <p:sp useBgFill="1">
        <p:nvSpPr>
          <p:cNvPr id="24" name="Oval Callout 23"/>
          <p:cNvSpPr/>
          <p:nvPr/>
        </p:nvSpPr>
        <p:spPr>
          <a:xfrm>
            <a:off x="1748422" y="2566338"/>
            <a:ext cx="2850347" cy="2037453"/>
          </a:xfrm>
          <a:prstGeom prst="wedgeEllipseCallout">
            <a:avLst>
              <a:gd name="adj1" fmla="val -61621"/>
              <a:gd name="adj2" fmla="val -4216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Нама је јасно! Надамо се да је и вама!</a:t>
            </a:r>
            <a:endParaRPr lang="sr-Latn-RS" sz="2800" b="1" dirty="0"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983" y="2473165"/>
            <a:ext cx="2560817" cy="1136542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 rot="503590">
            <a:off x="4405812" y="2324421"/>
            <a:ext cx="3938868" cy="2071484"/>
          </a:xfrm>
          <a:prstGeom prst="wedgeEllipseCallout">
            <a:avLst>
              <a:gd name="adj1" fmla="val 35492"/>
              <a:gd name="adj2" fmla="val 62371"/>
            </a:avLst>
          </a:prstGeom>
          <a:gradFill flip="none" rotWithShape="1">
            <a:gsLst>
              <a:gs pos="0">
                <a:srgbClr val="FFB9F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B9FF"/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Cyrl-RS" sz="2800" b="1" dirty="0" smtClean="0"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sr-Cyrl-RS" sz="2800" b="1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Да </a:t>
            </a:r>
            <a:r>
              <a:rPr lang="sr-Cyrl-RS" sz="2800" b="1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се још мало засладимо, заслужили смо!</a:t>
            </a:r>
          </a:p>
          <a:p>
            <a:pPr algn="ctr"/>
            <a:r>
              <a:rPr lang="sr-Cyrl-RS" sz="2800" b="1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Ћао!</a:t>
            </a:r>
          </a:p>
          <a:p>
            <a:pPr algn="ctr"/>
            <a:endParaRPr lang="sr-Latn-RS" sz="2800" b="1" dirty="0"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27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27952 0.3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40606" flipH="1">
            <a:off x="6498307" y="2084559"/>
            <a:ext cx="1193497" cy="1809034"/>
          </a:xfrm>
          <a:prstGeom prst="rect">
            <a:avLst/>
          </a:prstGeom>
          <a:noFill/>
        </p:spPr>
      </p:pic>
      <p:sp useBgFill="1">
        <p:nvSpPr>
          <p:cNvPr id="13" name="Rounded Rectangular Callout 12"/>
          <p:cNvSpPr/>
          <p:nvPr/>
        </p:nvSpPr>
        <p:spPr>
          <a:xfrm rot="786054">
            <a:off x="4328487" y="606992"/>
            <a:ext cx="2456338" cy="1263357"/>
          </a:xfrm>
          <a:prstGeom prst="wedgeRoundRectCallout">
            <a:avLst>
              <a:gd name="adj1" fmla="val 48712"/>
              <a:gd name="adj2" fmla="val 7396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</a:rPr>
              <a:t>Друштво, </a:t>
            </a:r>
            <a:r>
              <a:rPr lang="sr-Cyrl-RS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´</a:t>
            </a:r>
            <a:r>
              <a:rPr lang="sr-Cyrl-RS" sz="2800" b="1" dirty="0" smtClean="0">
                <a:solidFill>
                  <a:srgbClr val="C00000"/>
                </a:solidFill>
              </a:rPr>
              <a:t>ајде да мало учимо данас!</a:t>
            </a:r>
            <a:endParaRPr lang="sr-Latn-RS" sz="2800" b="1"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9956" y="1930143"/>
            <a:ext cx="1342712" cy="1857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6198" y="1975926"/>
            <a:ext cx="985299" cy="1734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139" y="1930143"/>
            <a:ext cx="1367371" cy="17975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90" y="1884761"/>
            <a:ext cx="1298678" cy="1888986"/>
          </a:xfrm>
          <a:prstGeom prst="rect">
            <a:avLst/>
          </a:prstGeom>
        </p:spPr>
      </p:pic>
      <p:sp useBgFill="1">
        <p:nvSpPr>
          <p:cNvPr id="17" name="Rounded Rectangular Callout 16"/>
          <p:cNvSpPr/>
          <p:nvPr/>
        </p:nvSpPr>
        <p:spPr>
          <a:xfrm>
            <a:off x="1047054" y="738713"/>
            <a:ext cx="1799859" cy="999914"/>
          </a:xfrm>
          <a:prstGeom prst="wedgeRoundRectCallout">
            <a:avLst>
              <a:gd name="adj1" fmla="val -3561"/>
              <a:gd name="adj2" fmla="val 8292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</a:rPr>
              <a:t>Слажемо се!</a:t>
            </a:r>
            <a:endParaRPr lang="sr-Latn-RS" sz="2800" b="1" dirty="0">
              <a:solidFill>
                <a:srgbClr val="C00000"/>
              </a:solidFill>
            </a:endParaRPr>
          </a:p>
        </p:txBody>
      </p:sp>
      <p:sp useBgFill="1">
        <p:nvSpPr>
          <p:cNvPr id="18" name="Rounded Rectangular Callout 17"/>
          <p:cNvSpPr/>
          <p:nvPr/>
        </p:nvSpPr>
        <p:spPr>
          <a:xfrm>
            <a:off x="3961777" y="3845858"/>
            <a:ext cx="2398681" cy="1526550"/>
          </a:xfrm>
          <a:prstGeom prst="wedgeRoundRectCallout">
            <a:avLst>
              <a:gd name="adj1" fmla="val 61874"/>
              <a:gd name="adj2" fmla="val -13328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</a:rPr>
              <a:t>Почнимо  онда!</a:t>
            </a:r>
            <a:endParaRPr lang="sr-Latn-R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7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40606">
            <a:off x="497391" y="859316"/>
            <a:ext cx="1479543" cy="1809034"/>
          </a:xfrm>
          <a:prstGeom prst="rect">
            <a:avLst/>
          </a:prstGeom>
          <a:noFill/>
        </p:spPr>
      </p:pic>
      <p:sp useBgFill="1">
        <p:nvSpPr>
          <p:cNvPr id="13" name="Rounded Rectangular Callout 12"/>
          <p:cNvSpPr/>
          <p:nvPr/>
        </p:nvSpPr>
        <p:spPr>
          <a:xfrm rot="786054">
            <a:off x="2034527" y="532623"/>
            <a:ext cx="2000461" cy="1263357"/>
          </a:xfrm>
          <a:prstGeom prst="wedgeRoundRectCallout">
            <a:avLst>
              <a:gd name="adj1" fmla="val -76621"/>
              <a:gd name="adj2" fmla="val 4057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</a:rPr>
              <a:t>Да се засладимо мало!</a:t>
            </a:r>
            <a:endParaRPr lang="sr-Latn-RS" sz="2800" b="1"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342" y="492681"/>
            <a:ext cx="1255154" cy="1857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8276" y="1629484"/>
            <a:ext cx="985299" cy="1734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2456" y="1789415"/>
            <a:ext cx="1367371" cy="17975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901" y="4105186"/>
            <a:ext cx="1298678" cy="1888986"/>
          </a:xfrm>
          <a:prstGeom prst="rect">
            <a:avLst/>
          </a:prstGeom>
        </p:spPr>
      </p:pic>
      <p:sp useBgFill="1">
        <p:nvSpPr>
          <p:cNvPr id="17" name="Rounded Rectangular Callout 16"/>
          <p:cNvSpPr/>
          <p:nvPr/>
        </p:nvSpPr>
        <p:spPr>
          <a:xfrm>
            <a:off x="1498883" y="2018755"/>
            <a:ext cx="2179178" cy="1175059"/>
          </a:xfrm>
          <a:prstGeom prst="wedgeRoundRectCallout">
            <a:avLst>
              <a:gd name="adj1" fmla="val -53309"/>
              <a:gd name="adj2" fmla="val -10997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</a:rPr>
              <a:t>Поделимо једнако свима</a:t>
            </a:r>
            <a:endParaRPr lang="sr-Latn-RS" sz="2800" b="1" dirty="0">
              <a:solidFill>
                <a:srgbClr val="C00000"/>
              </a:solidFill>
            </a:endParaRPr>
          </a:p>
        </p:txBody>
      </p:sp>
      <p:sp useBgFill="1">
        <p:nvSpPr>
          <p:cNvPr id="18" name="Rounded Rectangular Callout 17"/>
          <p:cNvSpPr/>
          <p:nvPr/>
        </p:nvSpPr>
        <p:spPr>
          <a:xfrm>
            <a:off x="4473700" y="569985"/>
            <a:ext cx="2585504" cy="787189"/>
          </a:xfrm>
          <a:prstGeom prst="wedgeRoundRectCallout">
            <a:avLst>
              <a:gd name="adj1" fmla="val 65309"/>
              <a:gd name="adj2" fmla="val -757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</a:rPr>
              <a:t>Може сваком по „ред“</a:t>
            </a:r>
            <a:endParaRPr lang="sr-Latn-RS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1918">
            <a:off x="820930" y="3454416"/>
            <a:ext cx="3214986" cy="241124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2035417" y="3626319"/>
            <a:ext cx="4991" cy="19016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413132" y="3788589"/>
            <a:ext cx="15291" cy="18166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50286" y="3750152"/>
            <a:ext cx="25607" cy="17947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97756" y="3793132"/>
            <a:ext cx="41971" cy="1815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ounded Rectangular Callout 29"/>
          <p:cNvSpPr/>
          <p:nvPr/>
        </p:nvSpPr>
        <p:spPr>
          <a:xfrm>
            <a:off x="6280472" y="2248016"/>
            <a:ext cx="2093740" cy="1178954"/>
          </a:xfrm>
          <a:prstGeom prst="wedgeRoundRectCallout">
            <a:avLst>
              <a:gd name="adj1" fmla="val -68411"/>
              <a:gd name="adj2" fmla="val -6161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</a:rPr>
              <a:t>Значи по петина свакоме!</a:t>
            </a:r>
            <a:endParaRPr lang="sr-Latn-RS" sz="2800" b="1" dirty="0">
              <a:solidFill>
                <a:srgbClr val="C00000"/>
              </a:solidFill>
            </a:endParaRPr>
          </a:p>
        </p:txBody>
      </p:sp>
      <p:sp useBgFill="1">
        <p:nvSpPr>
          <p:cNvPr id="31" name="Rounded Rectangular Callout 30"/>
          <p:cNvSpPr/>
          <p:nvPr/>
        </p:nvSpPr>
        <p:spPr>
          <a:xfrm>
            <a:off x="3521270" y="3147016"/>
            <a:ext cx="2257885" cy="1178954"/>
          </a:xfrm>
          <a:prstGeom prst="wedgeRoundRectCallout">
            <a:avLst>
              <a:gd name="adj1" fmla="val 4398"/>
              <a:gd name="adj2" fmla="val -10203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</a:rPr>
              <a:t>А да изделимо на „коцкице“?</a:t>
            </a:r>
            <a:endParaRPr lang="sr-Latn-RS" sz="2800" b="1" dirty="0">
              <a:solidFill>
                <a:srgbClr val="C00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375229" y="4166956"/>
            <a:ext cx="2319741" cy="2392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253261" y="4376658"/>
            <a:ext cx="2319741" cy="2392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75228" y="4594784"/>
            <a:ext cx="2319741" cy="2392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" name="Rounded Rectangular Callout 38"/>
          <p:cNvSpPr/>
          <p:nvPr/>
        </p:nvSpPr>
        <p:spPr>
          <a:xfrm>
            <a:off x="4016832" y="4443544"/>
            <a:ext cx="3497545" cy="1824097"/>
          </a:xfrm>
          <a:prstGeom prst="wedgeRoundRectCallout">
            <a:avLst>
              <a:gd name="adj1" fmla="val 62831"/>
              <a:gd name="adj2" fmla="val -3222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</a:rPr>
              <a:t>Па, добићемо исто као и пре, свако по 4 коцкице, значи један ред</a:t>
            </a:r>
            <a:endParaRPr lang="sr-Latn-R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8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0" grpId="0" animBg="1"/>
      <p:bldP spid="31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40606">
            <a:off x="527754" y="893612"/>
            <a:ext cx="1479543" cy="1809034"/>
          </a:xfrm>
          <a:prstGeom prst="rect">
            <a:avLst/>
          </a:prstGeom>
          <a:noFill/>
        </p:spPr>
      </p:pic>
      <p:sp useBgFill="1">
        <p:nvSpPr>
          <p:cNvPr id="13" name="Rounded Rectangular Callout 12"/>
          <p:cNvSpPr/>
          <p:nvPr/>
        </p:nvSpPr>
        <p:spPr>
          <a:xfrm rot="786054">
            <a:off x="1004146" y="2191257"/>
            <a:ext cx="2456338" cy="1263357"/>
          </a:xfrm>
          <a:prstGeom prst="wedgeRoundRectCallout">
            <a:avLst>
              <a:gd name="adj1" fmla="val -50009"/>
              <a:gd name="adj2" fmla="val -9337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</a:rPr>
              <a:t>Да видимо који су то разломци!</a:t>
            </a:r>
            <a:endParaRPr lang="sr-Latn-RS" sz="2800" b="1"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3407" y="858939"/>
            <a:ext cx="1342712" cy="1857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5769" y="1846418"/>
            <a:ext cx="985299" cy="1734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0036" y="2162195"/>
            <a:ext cx="1367371" cy="17975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03" y="1574526"/>
            <a:ext cx="1298678" cy="18889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1918">
            <a:off x="820930" y="3454416"/>
            <a:ext cx="3214986" cy="241124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2035417" y="3626319"/>
            <a:ext cx="4991" cy="19016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413132" y="3788589"/>
            <a:ext cx="15291" cy="18166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50286" y="3750152"/>
            <a:ext cx="25607" cy="17947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97756" y="3793132"/>
            <a:ext cx="41971" cy="1815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30" name="Rounded Rectangular Callout 29"/>
              <p:cNvSpPr/>
              <p:nvPr/>
            </p:nvSpPr>
            <p:spPr>
              <a:xfrm>
                <a:off x="6756391" y="3226638"/>
                <a:ext cx="1993587" cy="1178954"/>
              </a:xfrm>
              <a:prstGeom prst="wedgeRoundRectCallout">
                <a:avLst>
                  <a:gd name="adj1" fmla="val -35369"/>
                  <a:gd name="adj2" fmla="val -118002"/>
                  <a:gd name="adj3" fmla="val 1666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2800" b="1" dirty="0" smtClean="0">
                    <a:solidFill>
                      <a:srgbClr val="C00000"/>
                    </a:solidFill>
                  </a:rPr>
                  <a:t>Значи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Cyrl-R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sr-Latn-R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sr-Cyrl-R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sr-Latn-R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 useBgFill="1">
            <p:nvSpPr>
              <p:cNvPr id="30" name="Rounded Rectangular Callout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391" y="3226638"/>
                <a:ext cx="1993587" cy="1178954"/>
              </a:xfrm>
              <a:prstGeom prst="wedgeRoundRectCallout">
                <a:avLst>
                  <a:gd name="adj1" fmla="val -35369"/>
                  <a:gd name="adj2" fmla="val -118002"/>
                  <a:gd name="adj3" fmla="val 16667"/>
                </a:avLst>
              </a:prstGeom>
              <a:blipFill rotWithShape="0">
                <a:blip r:embed="rId9"/>
                <a:stretch>
                  <a:fillRect b="-91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54976" y="4144881"/>
                <a:ext cx="557238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Cyrl-RS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sr-Latn-RS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976" y="4144881"/>
                <a:ext cx="557238" cy="63478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927233" y="4144881"/>
                <a:ext cx="557238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Cyrl-RS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sr-Latn-RS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233" y="4144881"/>
                <a:ext cx="557238" cy="63478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99490" y="4144881"/>
                <a:ext cx="557238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Cyrl-RS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sr-Latn-RS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490" y="4144881"/>
                <a:ext cx="557238" cy="63478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677985" y="4210105"/>
                <a:ext cx="557238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Cyrl-RS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sr-Latn-RS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985" y="4210105"/>
                <a:ext cx="557238" cy="63478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56480" y="4275329"/>
                <a:ext cx="557238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Cyrl-RS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sr-Latn-RS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480" y="4275329"/>
                <a:ext cx="557238" cy="63478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1918">
            <a:off x="3218898" y="3675767"/>
            <a:ext cx="3214986" cy="241124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3886254" y="4353455"/>
            <a:ext cx="2319741" cy="2392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873824" y="4572377"/>
            <a:ext cx="2319741" cy="2392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861394" y="4791299"/>
            <a:ext cx="2319741" cy="2392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384640" y="4196834"/>
            <a:ext cx="27117" cy="103943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785288" y="4275329"/>
            <a:ext cx="27117" cy="103943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119929" y="4286590"/>
            <a:ext cx="27117" cy="103943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506955" y="4218576"/>
            <a:ext cx="27117" cy="103943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762481" y="5503856"/>
                <a:ext cx="557238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Cyrl-RS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sr-Latn-RS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481" y="5503856"/>
                <a:ext cx="557238" cy="63478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5732889" y="5153085"/>
            <a:ext cx="190230" cy="3999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997759" y="4884575"/>
                <a:ext cx="557238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Cyrl-RS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sr-Latn-RS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759" y="4884575"/>
                <a:ext cx="557238" cy="63478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 flipH="1" flipV="1">
            <a:off x="5694829" y="4884575"/>
            <a:ext cx="426074" cy="2685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097585" y="4352858"/>
                <a:ext cx="557238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Cyrl-RS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sr-Latn-RS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585" y="4352858"/>
                <a:ext cx="557238" cy="634789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>
            <a:stCxn id="47" idx="1"/>
          </p:cNvCxnSpPr>
          <p:nvPr/>
        </p:nvCxnSpPr>
        <p:spPr>
          <a:xfrm flipH="1" flipV="1">
            <a:off x="5698455" y="4647530"/>
            <a:ext cx="399130" cy="227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842284" y="3844320"/>
                <a:ext cx="557238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Cyrl-RS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sr-Latn-RS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284" y="3844320"/>
                <a:ext cx="557238" cy="63478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 flipH="1">
            <a:off x="5648418" y="4163052"/>
            <a:ext cx="351875" cy="2364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loud Callout 54"/>
              <p:cNvSpPr/>
              <p:nvPr/>
            </p:nvSpPr>
            <p:spPr>
              <a:xfrm>
                <a:off x="2237203" y="249675"/>
                <a:ext cx="3676169" cy="1537849"/>
              </a:xfrm>
              <a:prstGeom prst="cloudCallout">
                <a:avLst>
                  <a:gd name="adj1" fmla="val 26038"/>
                  <a:gd name="adj2" fmla="val 86246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 w="38100">
                <a:solidFill>
                  <a:srgbClr val="FF6D6D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2800" b="1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rPr>
                  <a:t>Занимљиво, 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2800" b="1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sr-Cyrl-RS" sz="2800" b="1" i="1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sr-Cyrl-RS" sz="2800" b="1" i="1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sr-Cyrl-RS" sz="2800" b="1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sr-Cyrl-RS" sz="2800" b="1" i="1" smtClean="0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sr-Cyrl-RS" sz="2800" b="1" i="1" smtClean="0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sr-Latn-RS" sz="2800" b="1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800" b="1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800" b="1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sr-Cyrl-RS" sz="2800" b="1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sr-Latn-RS" sz="2800" b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5" name="Cloud Callout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203" y="249675"/>
                <a:ext cx="3676169" cy="1537849"/>
              </a:xfrm>
              <a:prstGeom prst="cloudCallout">
                <a:avLst>
                  <a:gd name="adj1" fmla="val 26038"/>
                  <a:gd name="adj2" fmla="val 86246"/>
                </a:avLst>
              </a:prstGeom>
              <a:blipFill rotWithShape="0">
                <a:blip r:embed="rId19"/>
                <a:stretch>
                  <a:fillRect/>
                </a:stretch>
              </a:blipFill>
              <a:ln w="38100">
                <a:solidFill>
                  <a:srgbClr val="FF6D6D"/>
                </a:solidFill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779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4" grpId="0"/>
      <p:bldP spid="45" grpId="0"/>
      <p:bldP spid="47" grpId="0"/>
      <p:bldP spid="52" grpId="0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2884" y="801951"/>
            <a:ext cx="1342712" cy="1857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5769" y="1846418"/>
            <a:ext cx="985299" cy="1734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0036" y="2162195"/>
            <a:ext cx="1367371" cy="17975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03" y="1574526"/>
            <a:ext cx="1298678" cy="1888986"/>
          </a:xfrm>
          <a:prstGeom prst="rect">
            <a:avLst/>
          </a:prstGeom>
        </p:spPr>
      </p:pic>
      <p:sp useBgFill="1">
        <p:nvSpPr>
          <p:cNvPr id="30" name="Cloud Callout 29"/>
          <p:cNvSpPr/>
          <p:nvPr/>
        </p:nvSpPr>
        <p:spPr>
          <a:xfrm>
            <a:off x="2900615" y="469542"/>
            <a:ext cx="3648370" cy="1460350"/>
          </a:xfrm>
          <a:prstGeom prst="cloudCallout">
            <a:avLst>
              <a:gd name="adj1" fmla="val 59260"/>
              <a:gd name="adj2" fmla="val 629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</a:rPr>
              <a:t>Хм, па ови сви разломци су једнаки!</a:t>
            </a:r>
            <a:endParaRPr lang="sr-Latn-RS" sz="28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3595" y="2003612"/>
            <a:ext cx="1501504" cy="767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2572383" y="1787524"/>
            <a:ext cx="5726" cy="12672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912326" y="1919673"/>
                <a:ext cx="546457" cy="85909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Cyrl-RS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sr-Latn-RS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326" y="1919673"/>
                <a:ext cx="546457" cy="859092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1815905" y="3321984"/>
            <a:ext cx="1501504" cy="767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2566657" y="3128903"/>
            <a:ext cx="5726" cy="12672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185555" y="3054793"/>
            <a:ext cx="5726" cy="12672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2971350" y="3054792"/>
            <a:ext cx="5726" cy="12672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822732" y="3316348"/>
                <a:ext cx="689914" cy="85909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sr-Cyrl-RS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sr-Latn-RS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732" y="3316348"/>
                <a:ext cx="689914" cy="859092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/>
          <p:cNvSpPr/>
          <p:nvPr/>
        </p:nvSpPr>
        <p:spPr>
          <a:xfrm>
            <a:off x="1805660" y="4873198"/>
            <a:ext cx="1501504" cy="767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60" name="Straight Connector 59"/>
          <p:cNvCxnSpPr/>
          <p:nvPr/>
        </p:nvCxnSpPr>
        <p:spPr>
          <a:xfrm>
            <a:off x="2073213" y="4623450"/>
            <a:ext cx="8774" cy="11779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2554941" y="4652682"/>
            <a:ext cx="11717" cy="1105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2789609" y="4623450"/>
            <a:ext cx="33770" cy="11779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048386" y="4652682"/>
            <a:ext cx="0" cy="1105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40606">
            <a:off x="3468593" y="3316322"/>
            <a:ext cx="1187318" cy="1451731"/>
          </a:xfrm>
          <a:prstGeom prst="rect">
            <a:avLst/>
          </a:prstGeom>
          <a:noFill/>
        </p:spPr>
      </p:pic>
      <p:cxnSp>
        <p:nvCxnSpPr>
          <p:cNvPr id="36" name="Straight Connector 35"/>
          <p:cNvCxnSpPr/>
          <p:nvPr/>
        </p:nvCxnSpPr>
        <p:spPr>
          <a:xfrm flipH="1" flipV="1">
            <a:off x="2296164" y="4580458"/>
            <a:ext cx="33770" cy="11779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40055" y="4823216"/>
                <a:ext cx="546457" cy="860174"/>
              </a:xfrm>
              <a:prstGeom prst="ellipse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sr-Cyrl-RS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sr-Latn-RS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055" y="4823216"/>
                <a:ext cx="546457" cy="860174"/>
              </a:xfrm>
              <a:prstGeom prst="ellipse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12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8" grpId="0" animBg="1"/>
      <p:bldP spid="5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829" y="434529"/>
            <a:ext cx="1152899" cy="1857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6645" y="1574719"/>
            <a:ext cx="985299" cy="1734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57204" y="445905"/>
            <a:ext cx="1367371" cy="17975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900" y="1559706"/>
            <a:ext cx="1298678" cy="1888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ular Callout 54"/>
              <p:cNvSpPr/>
              <p:nvPr/>
            </p:nvSpPr>
            <p:spPr>
              <a:xfrm>
                <a:off x="4460882" y="371444"/>
                <a:ext cx="2420471" cy="1203275"/>
              </a:xfrm>
              <a:prstGeom prst="wedgeRoundRectCallout">
                <a:avLst>
                  <a:gd name="adj1" fmla="val 75063"/>
                  <a:gd name="adj2" fmla="val 4811"/>
                  <a:gd name="adj3" fmla="val 16667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 w="38100">
                <a:solidFill>
                  <a:srgbClr val="FF6D6D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24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rPr>
                  <a:t>Значи,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40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sr-Cyrl-RS" sz="24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</m:t>
                        </m:r>
                      </m:num>
                      <m:den>
                        <m:r>
                          <a:rPr lang="sr-Cyrl-RS" sz="24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r-Cyrl-RS" sz="24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</m:t>
                        </m:r>
                      </m:den>
                    </m:f>
                    <m:r>
                      <a:rPr lang="sr-Cyrl-RS" sz="2400" i="1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40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2 </m:t>
                        </m:r>
                      </m:num>
                      <m:den>
                        <m:r>
                          <a:rPr lang="sr-Cyrl-RS" sz="24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sr-Cyrl-RS" sz="24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24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4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sr-Cyrl-RS" sz="24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</m:t>
                          </m:r>
                        </m:num>
                        <m:den>
                          <m:r>
                            <a:rPr lang="sr-Cyrl-RS" sz="24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sr-Cyrl-RS" sz="24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</m:t>
                          </m:r>
                        </m:den>
                      </m:f>
                      <m:r>
                        <a:rPr lang="sr-Cyrl-RS" sz="24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Cyrl-RS" sz="24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RS" sz="24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4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sr-Cyrl-RS" sz="24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sr-Latn-RS" sz="24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5" name="Rounded Rectangular Callout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882" y="371444"/>
                <a:ext cx="2420471" cy="1203275"/>
              </a:xfrm>
              <a:prstGeom prst="wedgeRoundRectCallout">
                <a:avLst>
                  <a:gd name="adj1" fmla="val 75063"/>
                  <a:gd name="adj2" fmla="val 4811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rgbClr val="FF6D6D"/>
                </a:solidFill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833595" y="2003612"/>
            <a:ext cx="1501504" cy="767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2572383" y="1787524"/>
            <a:ext cx="5726" cy="12672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815905" y="3321984"/>
            <a:ext cx="1501504" cy="767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2566657" y="3128903"/>
            <a:ext cx="5726" cy="12672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185555" y="3054793"/>
            <a:ext cx="5726" cy="12672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2971350" y="3054792"/>
            <a:ext cx="5726" cy="12672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805660" y="4873198"/>
            <a:ext cx="1501504" cy="767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2050798" y="4694579"/>
            <a:ext cx="5726" cy="12672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2323177" y="4623169"/>
            <a:ext cx="1" cy="14199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2812677" y="4613291"/>
            <a:ext cx="2993" cy="14298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2566657" y="4694579"/>
            <a:ext cx="15141" cy="12679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40606" flipH="1">
            <a:off x="5704968" y="1698347"/>
            <a:ext cx="1351379" cy="1363943"/>
          </a:xfrm>
          <a:prstGeom prst="rect">
            <a:avLst/>
          </a:prstGeom>
          <a:noFill/>
        </p:spPr>
      </p:pic>
      <p:sp useBgFill="1">
        <p:nvSpPr>
          <p:cNvPr id="23" name="Rectangular Callout 22"/>
          <p:cNvSpPr/>
          <p:nvPr/>
        </p:nvSpPr>
        <p:spPr>
          <a:xfrm>
            <a:off x="6312916" y="2531433"/>
            <a:ext cx="2410366" cy="1278307"/>
          </a:xfrm>
          <a:prstGeom prst="wedgeRectCallout">
            <a:avLst>
              <a:gd name="adj1" fmla="val -44556"/>
              <a:gd name="adj2" fmla="val -8386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C00000"/>
                </a:solidFill>
              </a:rPr>
              <a:t>Да, да, управо то се зове </a:t>
            </a:r>
            <a:r>
              <a:rPr lang="sr-Cyrl-RS" sz="2400" b="1" u="sng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проширивање разломака</a:t>
            </a:r>
            <a:endParaRPr lang="sr-Latn-RS" sz="2400" b="1" u="sng" dirty="0"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4" name="Horizontal Scroll 23"/>
          <p:cNvSpPr/>
          <p:nvPr/>
        </p:nvSpPr>
        <p:spPr>
          <a:xfrm>
            <a:off x="3478901" y="3688426"/>
            <a:ext cx="5203677" cy="2544744"/>
          </a:xfrm>
          <a:prstGeom prst="horizontalScroll">
            <a:avLst>
              <a:gd name="adj" fmla="val 9115"/>
            </a:avLst>
          </a:prstGeom>
          <a:pattFill prst="plaid">
            <a:fgClr>
              <a:srgbClr val="FFDDFF"/>
            </a:fgClr>
            <a:bgClr>
              <a:schemeClr val="bg1">
                <a:lumMod val="85000"/>
              </a:schemeClr>
            </a:bgClr>
          </a:patt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Проширивање  разломка је </a:t>
            </a:r>
            <a:r>
              <a:rPr lang="sr-Cyrl-RS" sz="2800" b="1" dirty="0" smtClean="0"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множење и бројиоца и имениоца </a:t>
            </a:r>
            <a:r>
              <a:rPr lang="sr-Cyrl-RS" sz="2800" b="1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истим природним бројем, при чему се вредност разломка не мења.</a:t>
            </a:r>
            <a:endParaRPr lang="sr-Latn-RS" sz="2800" b="1" dirty="0"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3038801" y="4613291"/>
            <a:ext cx="2993" cy="14298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827024" y="4763542"/>
                <a:ext cx="689914" cy="85909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sr-Cyrl-RS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sr-Latn-RS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24" y="4763542"/>
                <a:ext cx="689914" cy="859092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954628" y="1912150"/>
                <a:ext cx="546457" cy="85909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Cyrl-RS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sr-Latn-RS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628" y="1912150"/>
                <a:ext cx="546457" cy="859092"/>
              </a:xfrm>
              <a:prstGeom prst="ellipse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933111" y="3275784"/>
                <a:ext cx="546457" cy="860174"/>
              </a:xfrm>
              <a:prstGeom prst="ellipse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sr-Cyrl-RS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sr-Latn-RS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111" y="3275784"/>
                <a:ext cx="546457" cy="860174"/>
              </a:xfrm>
              <a:prstGeom prst="ellipse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40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23" grpId="0" animBg="1"/>
      <p:bldP spid="24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36" y="492713"/>
            <a:ext cx="1152899" cy="1857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0956" y="413711"/>
            <a:ext cx="999693" cy="1463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839" y="888763"/>
            <a:ext cx="1367371" cy="17975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3964" y="460897"/>
            <a:ext cx="1165365" cy="1888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ular Callout 54"/>
              <p:cNvSpPr/>
              <p:nvPr/>
            </p:nvSpPr>
            <p:spPr>
              <a:xfrm>
                <a:off x="3120750" y="398415"/>
                <a:ext cx="2713872" cy="1569046"/>
              </a:xfrm>
              <a:prstGeom prst="wedgeRoundRectCallout">
                <a:avLst>
                  <a:gd name="adj1" fmla="val -77376"/>
                  <a:gd name="adj2" fmla="val -18777"/>
                  <a:gd name="adj3" fmla="val 16667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 w="38100">
                <a:solidFill>
                  <a:srgbClr val="FF6D6D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sr-Cyrl-RS" sz="24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rPr>
                  <a:t>А, ако кренемо обрнуто,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40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  : </m:t>
                        </m:r>
                        <m:r>
                          <a:rPr lang="sr-Cyrl-RS" sz="24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r-Cyrl-RS" sz="24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  : </m:t>
                        </m:r>
                        <m:r>
                          <a:rPr lang="sr-Cyrl-RS" sz="24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Cyrl-RS" sz="2400" i="1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40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</m:num>
                      <m:den>
                        <m:r>
                          <a:rPr lang="sr-Cyrl-RS" sz="24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Cyrl-RS" sz="24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20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0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 :</m:t>
                          </m:r>
                          <m:r>
                            <a:rPr lang="sr-Cyrl-RS" sz="20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sr-Cyrl-RS" sz="20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6 :</m:t>
                          </m:r>
                          <m:r>
                            <a:rPr lang="sr-Cyrl-RS" sz="20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sr-Cyrl-RS" sz="20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Cyrl-RS" sz="20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RS" sz="20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0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Cyrl-RS" sz="20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sr-Latn-RS" sz="20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5" name="Rounded Rectangular Callout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750" y="398415"/>
                <a:ext cx="2713872" cy="1569046"/>
              </a:xfrm>
              <a:prstGeom prst="wedgeRoundRectCallout">
                <a:avLst>
                  <a:gd name="adj1" fmla="val -77376"/>
                  <a:gd name="adj2" fmla="val -18777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rgbClr val="FF6D6D"/>
                </a:solidFill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833595" y="2003612"/>
            <a:ext cx="1501504" cy="767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2572383" y="1787524"/>
            <a:ext cx="5726" cy="12672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815905" y="3321984"/>
            <a:ext cx="1501504" cy="767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2566657" y="3128903"/>
            <a:ext cx="5726" cy="12672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185555" y="3054793"/>
            <a:ext cx="5726" cy="12672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2971350" y="3054792"/>
            <a:ext cx="5726" cy="12672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805660" y="4873198"/>
            <a:ext cx="1501504" cy="767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2050798" y="4694579"/>
            <a:ext cx="5726" cy="12672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2323177" y="4623169"/>
            <a:ext cx="1" cy="14199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2812677" y="4613291"/>
            <a:ext cx="2993" cy="14298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2566657" y="4694579"/>
            <a:ext cx="15141" cy="12679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40606" flipH="1">
            <a:off x="3546042" y="2175841"/>
            <a:ext cx="1351379" cy="1363943"/>
          </a:xfrm>
          <a:prstGeom prst="rect">
            <a:avLst/>
          </a:prstGeom>
          <a:noFill/>
        </p:spPr>
      </p:pic>
      <p:sp useBgFill="1">
        <p:nvSpPr>
          <p:cNvPr id="23" name="Rounded Rectangular Callout 22"/>
          <p:cNvSpPr/>
          <p:nvPr/>
        </p:nvSpPr>
        <p:spPr>
          <a:xfrm>
            <a:off x="6738140" y="1982757"/>
            <a:ext cx="2061888" cy="1407055"/>
          </a:xfrm>
          <a:prstGeom prst="wedgeRoundRectCallout">
            <a:avLst>
              <a:gd name="adj1" fmla="val 871"/>
              <a:gd name="adj2" fmla="val -953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C00000"/>
                </a:solidFill>
              </a:rPr>
              <a:t>Па онда је ово </a:t>
            </a:r>
            <a:r>
              <a:rPr lang="sr-Cyrl-RS" sz="2400" b="1" u="sng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скраћивање  разломака!</a:t>
            </a:r>
            <a:endParaRPr lang="sr-Latn-RS" sz="2400" b="1" u="sng" dirty="0"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4" name="Horizontal Scroll 23"/>
          <p:cNvSpPr/>
          <p:nvPr/>
        </p:nvSpPr>
        <p:spPr>
          <a:xfrm>
            <a:off x="3474712" y="3513839"/>
            <a:ext cx="5203677" cy="2544744"/>
          </a:xfrm>
          <a:prstGeom prst="horizontalScroll">
            <a:avLst>
              <a:gd name="adj" fmla="val 9115"/>
            </a:avLst>
          </a:prstGeom>
          <a:pattFill prst="plaid">
            <a:fgClr>
              <a:srgbClr val="FFDDFF"/>
            </a:fgClr>
            <a:bgClr>
              <a:schemeClr val="bg1">
                <a:lumMod val="85000"/>
              </a:schemeClr>
            </a:bgClr>
          </a:patt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Скраћивање   разломка је </a:t>
            </a:r>
            <a:r>
              <a:rPr lang="sr-Cyrl-RS" sz="2800" b="1" dirty="0" smtClean="0"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дељење и бројиоца и имениоца </a:t>
            </a:r>
            <a:r>
              <a:rPr lang="sr-Cyrl-RS" sz="2800" b="1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истим природним бројем, при чему се вредност разломка не мења.</a:t>
            </a:r>
            <a:endParaRPr lang="sr-Latn-RS" sz="2800" b="1" dirty="0"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3038801" y="4613291"/>
            <a:ext cx="2993" cy="14298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827024" y="4763542"/>
                <a:ext cx="689914" cy="85909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sr-Cyrl-RS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sr-Latn-RS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24" y="4763542"/>
                <a:ext cx="689914" cy="859092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924716" y="1998721"/>
                <a:ext cx="547473" cy="85909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Cyrl-RS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sr-Latn-RS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716" y="1998721"/>
                <a:ext cx="547473" cy="859092"/>
              </a:xfrm>
              <a:prstGeom prst="ellipse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933111" y="3275784"/>
                <a:ext cx="546457" cy="860174"/>
              </a:xfrm>
              <a:prstGeom prst="ellipse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sr-Cyrl-RS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sr-Latn-RS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111" y="3275784"/>
                <a:ext cx="546457" cy="860174"/>
              </a:xfrm>
              <a:prstGeom prst="ellipse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25" name="Rounded Rectangular Callout 24"/>
          <p:cNvSpPr/>
          <p:nvPr/>
        </p:nvSpPr>
        <p:spPr>
          <a:xfrm>
            <a:off x="4938102" y="2402122"/>
            <a:ext cx="1576335" cy="764626"/>
          </a:xfrm>
          <a:prstGeom prst="wedgeRoundRectCallout">
            <a:avLst>
              <a:gd name="adj1" fmla="val -87946"/>
              <a:gd name="adj2" fmla="val -30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C00000"/>
                </a:solidFill>
              </a:rPr>
              <a:t>БРАВО!</a:t>
            </a:r>
            <a:endParaRPr lang="sr-Latn-RS" sz="2400" b="1" u="sng" dirty="0"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654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23" grpId="0" animBg="1"/>
      <p:bldP spid="24" grpId="0" animBg="1"/>
      <p:bldP spid="32" grpId="0" animBg="1"/>
      <p:bldP spid="33" grpId="0" animBg="1"/>
      <p:bldP spid="3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021" y="2194089"/>
            <a:ext cx="1152899" cy="1857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189" y="2020255"/>
            <a:ext cx="985299" cy="1734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0649" y="419237"/>
            <a:ext cx="1367371" cy="17975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75555" y="4073542"/>
            <a:ext cx="1165365" cy="1888986"/>
          </a:xfrm>
          <a:prstGeom prst="rect">
            <a:avLst/>
          </a:prstGeom>
        </p:spPr>
      </p:pic>
      <p:sp>
        <p:nvSpPr>
          <p:cNvPr id="55" name="Rounded Rectangular Callout 54"/>
          <p:cNvSpPr/>
          <p:nvPr/>
        </p:nvSpPr>
        <p:spPr>
          <a:xfrm>
            <a:off x="3712936" y="349996"/>
            <a:ext cx="4151535" cy="1936004"/>
          </a:xfrm>
          <a:prstGeom prst="wedgeRoundRectCallout">
            <a:avLst>
              <a:gd name="adj1" fmla="val -73198"/>
              <a:gd name="adj2" fmla="val -8209"/>
              <a:gd name="adj3" fmla="val 16667"/>
            </a:avLst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rgbClr val="FF6D6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Проширивати разломак можемо било којим природним бројем ( већим од један и различитим од нуле). </a:t>
            </a:r>
          </a:p>
          <a:p>
            <a:pPr algn="ctr"/>
            <a:r>
              <a:rPr lang="sr-Cyrl-R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 скраћивати?</a:t>
            </a:r>
            <a:endParaRPr lang="sr-Latn-RS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65" name="Picture 6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40606">
            <a:off x="1400481" y="3460534"/>
            <a:ext cx="1532048" cy="1738354"/>
          </a:xfrm>
          <a:prstGeom prst="rect">
            <a:avLst/>
          </a:prstGeom>
          <a:noFill/>
        </p:spPr>
      </p:pic>
      <p:sp useBgFill="1">
        <p:nvSpPr>
          <p:cNvPr id="23" name="Rectangular Callout 22"/>
          <p:cNvSpPr/>
          <p:nvPr/>
        </p:nvSpPr>
        <p:spPr>
          <a:xfrm>
            <a:off x="3014747" y="2303000"/>
            <a:ext cx="4010867" cy="1662017"/>
          </a:xfrm>
          <a:prstGeom prst="wedgeRectCallout">
            <a:avLst>
              <a:gd name="adj1" fmla="val 62176"/>
              <a:gd name="adj2" fmla="val -1641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C00000"/>
                </a:solidFill>
              </a:rPr>
              <a:t>Не можемо скраћивати било којим бројем, већ само  заједничким делиоцима бројиоца и имениоца!</a:t>
            </a:r>
            <a:endParaRPr lang="sr-Latn-RS" sz="2400" b="1" u="sng" dirty="0"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2877760" y="3982017"/>
            <a:ext cx="4121564" cy="2244723"/>
          </a:xfrm>
          <a:prstGeom prst="wedgeEllipseCallout">
            <a:avLst>
              <a:gd name="adj1" fmla="val -57103"/>
              <a:gd name="adj2" fmla="val -49454"/>
            </a:avLst>
          </a:prstGeom>
          <a:pattFill prst="plaid">
            <a:fgClr>
              <a:srgbClr val="FFDDFF"/>
            </a:fgClr>
            <a:bgClr>
              <a:schemeClr val="bg1">
                <a:lumMod val="85000"/>
              </a:schemeClr>
            </a:bgClr>
          </a:patt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Браво за нас, друштво!</a:t>
            </a:r>
          </a:p>
          <a:p>
            <a:pPr algn="ctr"/>
            <a:r>
              <a:rPr lang="sr-Cyrl-RS" sz="2800" b="1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sz="2800" b="1" dirty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Ј</a:t>
            </a:r>
            <a:r>
              <a:rPr lang="sr-Cyrl-RS" sz="2800" b="1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ош да урадимо који пример!</a:t>
            </a:r>
            <a:endParaRPr lang="sr-Latn-RS" sz="2800" b="1" dirty="0"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828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956" y="1123587"/>
            <a:ext cx="1152899" cy="1857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359" y="2195979"/>
            <a:ext cx="985299" cy="1734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818" y="704872"/>
            <a:ext cx="1024888" cy="1347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5829" y="3416150"/>
            <a:ext cx="1165365" cy="1888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ular Callout 54"/>
              <p:cNvSpPr/>
              <p:nvPr/>
            </p:nvSpPr>
            <p:spPr>
              <a:xfrm>
                <a:off x="2052205" y="459823"/>
                <a:ext cx="6648883" cy="784000"/>
              </a:xfrm>
              <a:prstGeom prst="wedgeRoundRectCallout">
                <a:avLst>
                  <a:gd name="adj1" fmla="val -54514"/>
                  <a:gd name="adj2" fmla="val 25287"/>
                  <a:gd name="adj3" fmla="val 16667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 w="38100">
                <a:solidFill>
                  <a:srgbClr val="FF6D6D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sr-Cyrl-RS" sz="2400" u="sng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rPr>
                  <a:t>Пример 1:</a:t>
                </a:r>
                <a:r>
                  <a:rPr lang="sr-Cyrl-RS" sz="24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rPr>
                  <a:t> Разломке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40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r-Cyrl-RS" sz="24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8 </m:t>
                        </m:r>
                      </m:den>
                    </m:f>
                  </m:oMath>
                </a14:m>
                <a:r>
                  <a:rPr lang="sr-Cyrl-RS" sz="24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rPr>
                  <a:t>  и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40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r-Cyrl-RS" sz="24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sr-Cyrl-RS" sz="24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rPr>
                  <a:t> прошири бројем 5.</a:t>
                </a:r>
              </a:p>
              <a:p>
                <a:pPr algn="ctr"/>
                <a:endParaRPr lang="sr-Latn-RS" sz="20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5" name="Rounded Rectangular Callout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205" y="459823"/>
                <a:ext cx="6648883" cy="784000"/>
              </a:xfrm>
              <a:prstGeom prst="wedgeRoundRectCallout">
                <a:avLst>
                  <a:gd name="adj1" fmla="val -54514"/>
                  <a:gd name="adj2" fmla="val 25287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rgbClr val="FF6D6D"/>
                </a:solidFill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40606">
            <a:off x="1400482" y="4059460"/>
            <a:ext cx="1532048" cy="1738354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23" name="Rectangular Callout 22"/>
              <p:cNvSpPr/>
              <p:nvPr/>
            </p:nvSpPr>
            <p:spPr>
              <a:xfrm>
                <a:off x="3794877" y="1310964"/>
                <a:ext cx="3240279" cy="1138844"/>
              </a:xfrm>
              <a:prstGeom prst="wedgeRectCallout">
                <a:avLst>
                  <a:gd name="adj1" fmla="val 59772"/>
                  <a:gd name="adj2" fmla="val 2404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2400" b="1" dirty="0" smtClean="0">
                    <a:solidFill>
                      <a:srgbClr val="C00000"/>
                    </a:solidFill>
                  </a:rPr>
                  <a:t>Лако је: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sr-Cyrl-R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∙</m:t>
                        </m:r>
                        <m:r>
                          <a:rPr lang="sr-Cyrl-R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sr-Cyrl-R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sr-Cyrl-R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sr-Cyrl-R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sr-Cyrl-R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sr-Cyrl-R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sr-Cyrl-RS" sz="2400" b="1" u="sng" dirty="0" smtClean="0">
                    <a:solidFill>
                      <a:srgbClr val="C00000"/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</a:p>
              <a:p>
                <a:pPr algn="ctr"/>
                <a:r>
                  <a:rPr lang="sr-Cyrl-RS" sz="2400" b="1" dirty="0" smtClean="0">
                    <a:solidFill>
                      <a:srgbClr val="C00000"/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2400" b="1" i="1" smtClean="0">
                            <a:solidFill>
                              <a:srgbClr val="C00000"/>
                            </a:solidFill>
                            <a:effectLst>
                              <a:glow rad="635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b="1" i="1" smtClean="0">
                            <a:solidFill>
                              <a:srgbClr val="C00000"/>
                            </a:solidFill>
                            <a:effectLst>
                              <a:glow rad="635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sr-Cyrl-RS" sz="2400" b="1" i="1" smtClean="0">
                            <a:solidFill>
                              <a:srgbClr val="C00000"/>
                            </a:solidFill>
                            <a:effectLst>
                              <a:glow rad="635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sr-Cyrl-RS" sz="2400" b="1" dirty="0" smtClean="0">
                    <a:solidFill>
                      <a:srgbClr val="C00000"/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sr-Cyrl-RS" sz="2400" b="1" i="1" dirty="0" smtClean="0">
                        <a:solidFill>
                          <a:srgbClr val="C00000"/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400" b="1" i="1" dirty="0" smtClean="0">
                            <a:solidFill>
                              <a:srgbClr val="C00000"/>
                            </a:solidFill>
                            <a:effectLst>
                              <a:glow rad="635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b="1" i="1" dirty="0" smtClean="0">
                            <a:solidFill>
                              <a:srgbClr val="C00000"/>
                            </a:solidFill>
                            <a:effectLst>
                              <a:glow rad="635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sr-Cyrl-RS" sz="2400" b="1" i="1" dirty="0" smtClean="0">
                            <a:solidFill>
                              <a:srgbClr val="C00000"/>
                            </a:solidFill>
                            <a:effectLst>
                              <a:glow rad="635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∙</m:t>
                        </m:r>
                        <m:r>
                          <a:rPr lang="sr-Cyrl-RS" sz="2400" b="1" i="1" dirty="0" smtClean="0">
                            <a:solidFill>
                              <a:srgbClr val="C00000"/>
                            </a:solidFill>
                            <a:effectLst>
                              <a:glow rad="635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sr-Cyrl-RS" sz="2400" b="1" i="1" dirty="0" smtClean="0">
                            <a:solidFill>
                              <a:srgbClr val="C00000"/>
                            </a:solidFill>
                            <a:effectLst>
                              <a:glow rad="635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sr-Cyrl-RS" sz="2400" b="1" i="1" dirty="0" smtClean="0">
                            <a:solidFill>
                              <a:srgbClr val="C00000"/>
                            </a:solidFill>
                            <a:effectLst>
                              <a:glow rad="635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∙</m:t>
                        </m:r>
                        <m:r>
                          <a:rPr lang="sr-Cyrl-RS" sz="2400" b="1" i="1" dirty="0" smtClean="0">
                            <a:solidFill>
                              <a:srgbClr val="C00000"/>
                            </a:solidFill>
                            <a:effectLst>
                              <a:glow rad="635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sr-Cyrl-RS" sz="2400" b="1" dirty="0" smtClean="0">
                    <a:solidFill>
                      <a:srgbClr val="C00000"/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sr-Cyrl-RS" sz="2400" b="1" i="1" dirty="0" smtClean="0">
                        <a:solidFill>
                          <a:srgbClr val="C00000"/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r-Cyrl-RS" sz="2400" b="1" dirty="0" smtClean="0">
                    <a:solidFill>
                      <a:srgbClr val="C00000"/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400" b="1" i="1" dirty="0" smtClean="0">
                            <a:solidFill>
                              <a:srgbClr val="C00000"/>
                            </a:solidFill>
                            <a:effectLst>
                              <a:glow rad="635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b="1" i="1" dirty="0" smtClean="0">
                            <a:solidFill>
                              <a:srgbClr val="C00000"/>
                            </a:solidFill>
                            <a:effectLst>
                              <a:glow rad="635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sr-Cyrl-RS" sz="2400" b="1" i="1" dirty="0" smtClean="0">
                            <a:solidFill>
                              <a:srgbClr val="C00000"/>
                            </a:solidFill>
                            <a:effectLst>
                              <a:glow rad="635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sr-Latn-RS" sz="2400" b="1" dirty="0">
                  <a:solidFill>
                    <a:srgbClr val="002060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 useBgFill="1">
            <p:nvSpPr>
              <p:cNvPr id="23" name="Rectangular Callou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877" y="1310964"/>
                <a:ext cx="3240279" cy="1138844"/>
              </a:xfrm>
              <a:prstGeom prst="wedgeRectCallout">
                <a:avLst>
                  <a:gd name="adj1" fmla="val 59772"/>
                  <a:gd name="adj2" fmla="val 2404"/>
                </a:avLst>
              </a:prstGeom>
              <a:blipFill rotWithShape="0">
                <a:blip r:embed="rId8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Callout 23"/>
          <p:cNvSpPr/>
          <p:nvPr/>
        </p:nvSpPr>
        <p:spPr>
          <a:xfrm>
            <a:off x="2728913" y="4460951"/>
            <a:ext cx="1916916" cy="1344513"/>
          </a:xfrm>
          <a:prstGeom prst="wedgeEllipseCallout">
            <a:avLst>
              <a:gd name="adj1" fmla="val -57103"/>
              <a:gd name="adj2" fmla="val -49454"/>
            </a:avLst>
          </a:prstGeom>
          <a:pattFill prst="plaid">
            <a:fgClr>
              <a:srgbClr val="FFDDFF"/>
            </a:fgClr>
            <a:bgClr>
              <a:schemeClr val="bg1">
                <a:lumMod val="85000"/>
              </a:schemeClr>
            </a:bgClr>
          </a:patt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Супер!</a:t>
            </a:r>
            <a:endParaRPr lang="sr-Latn-RS" sz="2800" b="1" dirty="0"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ular Callout 9"/>
              <p:cNvSpPr/>
              <p:nvPr/>
            </p:nvSpPr>
            <p:spPr>
              <a:xfrm>
                <a:off x="1694616" y="2604314"/>
                <a:ext cx="6648883" cy="784000"/>
              </a:xfrm>
              <a:prstGeom prst="wedgeRoundRectCallout">
                <a:avLst>
                  <a:gd name="adj1" fmla="val -53225"/>
                  <a:gd name="adj2" fmla="val -23917"/>
                  <a:gd name="adj3" fmla="val 16667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 w="38100">
                <a:solidFill>
                  <a:srgbClr val="FF6D6D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sr-Cyrl-RS" sz="2400" u="sng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rPr>
                  <a:t>Пример 2:</a:t>
                </a:r>
                <a:r>
                  <a:rPr lang="sr-Cyrl-RS" sz="24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rPr>
                  <a:t> Разломке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40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sr-Cyrl-RS" sz="24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15 </m:t>
                        </m:r>
                      </m:den>
                    </m:f>
                  </m:oMath>
                </a14:m>
                <a:r>
                  <a:rPr lang="sr-Cyrl-RS" sz="24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rPr>
                  <a:t> 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40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sr-Cyrl-RS" sz="24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sr-Cyrl-RS" sz="24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rPr>
                  <a:t> скрати бројем 3.</a:t>
                </a:r>
              </a:p>
              <a:p>
                <a:pPr algn="ctr"/>
                <a:endParaRPr lang="sr-Latn-RS" sz="20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Rounded 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616" y="2604314"/>
                <a:ext cx="6648883" cy="784000"/>
              </a:xfrm>
              <a:prstGeom prst="wedgeRoundRectCallout">
                <a:avLst>
                  <a:gd name="adj1" fmla="val -53225"/>
                  <a:gd name="adj2" fmla="val -23917"/>
                  <a:gd name="adj3" fmla="val 16667"/>
                </a:avLst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FF6D6D"/>
                </a:solidFill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11" name="Rectangular Callout 10"/>
              <p:cNvSpPr/>
              <p:nvPr/>
            </p:nvSpPr>
            <p:spPr>
              <a:xfrm>
                <a:off x="4645829" y="3468673"/>
                <a:ext cx="2528152" cy="1737155"/>
              </a:xfrm>
              <a:prstGeom prst="wedgeRectCallout">
                <a:avLst>
                  <a:gd name="adj1" fmla="val 59772"/>
                  <a:gd name="adj2" fmla="val 2404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Cyrl-R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sr-Cyrl-R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:</m:t>
                          </m:r>
                          <m:r>
                            <a:rPr lang="sr-Cyrl-R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sr-Cyrl-R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sr-Cyrl-R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sr-Cyrl-R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sr-Cyrl-R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R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sr-Cyrl-R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sr-Cyrl-RS" sz="2000" b="1" u="sng" dirty="0" smtClean="0">
                  <a:solidFill>
                    <a:srgbClr val="002060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  <a:p>
                <a:pPr algn="ctr"/>
                <a:r>
                  <a:rPr lang="sr-Cyrl-RS" sz="2400" b="1" u="sng" dirty="0" smtClean="0">
                    <a:solidFill>
                      <a:srgbClr val="002060"/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Cyrl-R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Cyrl-R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sr-Cyrl-R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sr-Cyrl-R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sr-Cyrl-R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sr-Cyrl-R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𝟐𝟒</m:t>
                          </m:r>
                          <m:r>
                            <a:rPr lang="sr-Cyrl-R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:</m:t>
                          </m:r>
                          <m:r>
                            <a:rPr lang="sr-Cyrl-R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sr-Cyrl-RS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R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sr-Cyrl-R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sr-Latn-RS" sz="2000" b="1" dirty="0">
                  <a:solidFill>
                    <a:srgbClr val="002060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 useBgFill="1"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829" y="3468673"/>
                <a:ext cx="2528152" cy="1737155"/>
              </a:xfrm>
              <a:prstGeom prst="wedgeRectCallout">
                <a:avLst>
                  <a:gd name="adj1" fmla="val 59772"/>
                  <a:gd name="adj2" fmla="val 2404"/>
                </a:avLst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70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23" grpId="0" animBg="1"/>
      <p:bldP spid="24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705</TotalTime>
  <Words>232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Cambria Math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neda</dc:creator>
  <cp:lastModifiedBy>neda</cp:lastModifiedBy>
  <cp:revision>99</cp:revision>
  <dcterms:created xsi:type="dcterms:W3CDTF">2018-01-13T22:54:07Z</dcterms:created>
  <dcterms:modified xsi:type="dcterms:W3CDTF">2020-12-08T21:25:17Z</dcterms:modified>
</cp:coreProperties>
</file>