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slideshow.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36"/>
  </p:notesMasterIdLst>
  <p:sldIdLst>
    <p:sldId id="257"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9" r:id="rId24"/>
    <p:sldId id="290" r:id="rId25"/>
    <p:sldId id="293" r:id="rId26"/>
    <p:sldId id="295" r:id="rId27"/>
    <p:sldId id="296" r:id="rId28"/>
    <p:sldId id="297" r:id="rId29"/>
    <p:sldId id="298" r:id="rId30"/>
    <p:sldId id="291" r:id="rId31"/>
    <p:sldId id="292" r:id="rId32"/>
    <p:sldId id="294" r:id="rId33"/>
    <p:sldId id="299" r:id="rId34"/>
    <p:sldId id="26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FFFF"/>
    <a:srgbClr val="0B466B"/>
    <a:srgbClr val="FFE497"/>
    <a:srgbClr val="FF5757"/>
    <a:srgbClr val="03787B"/>
    <a:srgbClr val="2D6565"/>
    <a:srgbClr val="235150"/>
    <a:srgbClr val="102444"/>
    <a:srgbClr val="2F5D95"/>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1" d="100"/>
          <a:sy n="71" d="100"/>
        </p:scale>
        <p:origin x="129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2BECA-5947-43FB-B9C2-2FD1BF2ECA1A}" type="datetimeFigureOut">
              <a:rPr lang="en-US" smtClean="0"/>
              <a:t>5/11/2018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73FE40-7F79-4A2A-932B-0C43EC611CD8}" type="slidenum">
              <a:rPr lang="en-US" smtClean="0"/>
              <a:t>‹#›</a:t>
            </a:fld>
            <a:endParaRPr lang="en-US"/>
          </a:p>
        </p:txBody>
      </p:sp>
    </p:spTree>
    <p:extLst>
      <p:ext uri="{BB962C8B-B14F-4D97-AF65-F5344CB8AC3E}">
        <p14:creationId xmlns:p14="http://schemas.microsoft.com/office/powerpoint/2010/main" val="400622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1636863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10</a:t>
            </a:fld>
            <a:endParaRPr lang="en-US" dirty="0"/>
          </a:p>
        </p:txBody>
      </p:sp>
    </p:spTree>
    <p:extLst>
      <p:ext uri="{BB962C8B-B14F-4D97-AF65-F5344CB8AC3E}">
        <p14:creationId xmlns:p14="http://schemas.microsoft.com/office/powerpoint/2010/main" val="1099821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11</a:t>
            </a:fld>
            <a:endParaRPr lang="en-US" dirty="0"/>
          </a:p>
        </p:txBody>
      </p:sp>
    </p:spTree>
    <p:extLst>
      <p:ext uri="{BB962C8B-B14F-4D97-AF65-F5344CB8AC3E}">
        <p14:creationId xmlns:p14="http://schemas.microsoft.com/office/powerpoint/2010/main" val="3458127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12</a:t>
            </a:fld>
            <a:endParaRPr lang="en-US" dirty="0"/>
          </a:p>
        </p:txBody>
      </p:sp>
    </p:spTree>
    <p:extLst>
      <p:ext uri="{BB962C8B-B14F-4D97-AF65-F5344CB8AC3E}">
        <p14:creationId xmlns:p14="http://schemas.microsoft.com/office/powerpoint/2010/main" val="2934394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13</a:t>
            </a:fld>
            <a:endParaRPr lang="en-US" dirty="0"/>
          </a:p>
        </p:txBody>
      </p:sp>
    </p:spTree>
    <p:extLst>
      <p:ext uri="{BB962C8B-B14F-4D97-AF65-F5344CB8AC3E}">
        <p14:creationId xmlns:p14="http://schemas.microsoft.com/office/powerpoint/2010/main" val="1205425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14</a:t>
            </a:fld>
            <a:endParaRPr lang="en-US" dirty="0"/>
          </a:p>
        </p:txBody>
      </p:sp>
    </p:spTree>
    <p:extLst>
      <p:ext uri="{BB962C8B-B14F-4D97-AF65-F5344CB8AC3E}">
        <p14:creationId xmlns:p14="http://schemas.microsoft.com/office/powerpoint/2010/main" val="3031704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15</a:t>
            </a:fld>
            <a:endParaRPr lang="en-US" dirty="0"/>
          </a:p>
        </p:txBody>
      </p:sp>
    </p:spTree>
    <p:extLst>
      <p:ext uri="{BB962C8B-B14F-4D97-AF65-F5344CB8AC3E}">
        <p14:creationId xmlns:p14="http://schemas.microsoft.com/office/powerpoint/2010/main" val="2014970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16</a:t>
            </a:fld>
            <a:endParaRPr lang="en-US" dirty="0"/>
          </a:p>
        </p:txBody>
      </p:sp>
    </p:spTree>
    <p:extLst>
      <p:ext uri="{BB962C8B-B14F-4D97-AF65-F5344CB8AC3E}">
        <p14:creationId xmlns:p14="http://schemas.microsoft.com/office/powerpoint/2010/main" val="3442049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17</a:t>
            </a:fld>
            <a:endParaRPr lang="en-US" dirty="0"/>
          </a:p>
        </p:txBody>
      </p:sp>
    </p:spTree>
    <p:extLst>
      <p:ext uri="{BB962C8B-B14F-4D97-AF65-F5344CB8AC3E}">
        <p14:creationId xmlns:p14="http://schemas.microsoft.com/office/powerpoint/2010/main" val="443757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18</a:t>
            </a:fld>
            <a:endParaRPr lang="en-US" dirty="0"/>
          </a:p>
        </p:txBody>
      </p:sp>
    </p:spTree>
    <p:extLst>
      <p:ext uri="{BB962C8B-B14F-4D97-AF65-F5344CB8AC3E}">
        <p14:creationId xmlns:p14="http://schemas.microsoft.com/office/powerpoint/2010/main" val="4054921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19</a:t>
            </a:fld>
            <a:endParaRPr lang="en-US" dirty="0"/>
          </a:p>
        </p:txBody>
      </p:sp>
    </p:spTree>
    <p:extLst>
      <p:ext uri="{BB962C8B-B14F-4D97-AF65-F5344CB8AC3E}">
        <p14:creationId xmlns:p14="http://schemas.microsoft.com/office/powerpoint/2010/main" val="78376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3376738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20</a:t>
            </a:fld>
            <a:endParaRPr lang="en-US" dirty="0"/>
          </a:p>
        </p:txBody>
      </p:sp>
    </p:spTree>
    <p:extLst>
      <p:ext uri="{BB962C8B-B14F-4D97-AF65-F5344CB8AC3E}">
        <p14:creationId xmlns:p14="http://schemas.microsoft.com/office/powerpoint/2010/main" val="1509435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21</a:t>
            </a:fld>
            <a:endParaRPr lang="en-US" dirty="0"/>
          </a:p>
        </p:txBody>
      </p:sp>
    </p:spTree>
    <p:extLst>
      <p:ext uri="{BB962C8B-B14F-4D97-AF65-F5344CB8AC3E}">
        <p14:creationId xmlns:p14="http://schemas.microsoft.com/office/powerpoint/2010/main" val="2894833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22</a:t>
            </a:fld>
            <a:endParaRPr lang="en-US" dirty="0"/>
          </a:p>
        </p:txBody>
      </p:sp>
    </p:spTree>
    <p:extLst>
      <p:ext uri="{BB962C8B-B14F-4D97-AF65-F5344CB8AC3E}">
        <p14:creationId xmlns:p14="http://schemas.microsoft.com/office/powerpoint/2010/main" val="1237405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23</a:t>
            </a:fld>
            <a:endParaRPr lang="en-US" dirty="0"/>
          </a:p>
        </p:txBody>
      </p:sp>
    </p:spTree>
    <p:extLst>
      <p:ext uri="{BB962C8B-B14F-4D97-AF65-F5344CB8AC3E}">
        <p14:creationId xmlns:p14="http://schemas.microsoft.com/office/powerpoint/2010/main" val="3692560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24</a:t>
            </a:fld>
            <a:endParaRPr lang="en-US" dirty="0"/>
          </a:p>
        </p:txBody>
      </p:sp>
    </p:spTree>
    <p:extLst>
      <p:ext uri="{BB962C8B-B14F-4D97-AF65-F5344CB8AC3E}">
        <p14:creationId xmlns:p14="http://schemas.microsoft.com/office/powerpoint/2010/main" val="3017562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25</a:t>
            </a:fld>
            <a:endParaRPr lang="en-US" dirty="0"/>
          </a:p>
        </p:txBody>
      </p:sp>
    </p:spTree>
    <p:extLst>
      <p:ext uri="{BB962C8B-B14F-4D97-AF65-F5344CB8AC3E}">
        <p14:creationId xmlns:p14="http://schemas.microsoft.com/office/powerpoint/2010/main" val="3317729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26</a:t>
            </a:fld>
            <a:endParaRPr lang="en-US" dirty="0"/>
          </a:p>
        </p:txBody>
      </p:sp>
    </p:spTree>
    <p:extLst>
      <p:ext uri="{BB962C8B-B14F-4D97-AF65-F5344CB8AC3E}">
        <p14:creationId xmlns:p14="http://schemas.microsoft.com/office/powerpoint/2010/main" val="28863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27</a:t>
            </a:fld>
            <a:endParaRPr lang="en-US" dirty="0"/>
          </a:p>
        </p:txBody>
      </p:sp>
    </p:spTree>
    <p:extLst>
      <p:ext uri="{BB962C8B-B14F-4D97-AF65-F5344CB8AC3E}">
        <p14:creationId xmlns:p14="http://schemas.microsoft.com/office/powerpoint/2010/main" val="1796974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28</a:t>
            </a:fld>
            <a:endParaRPr lang="en-US" dirty="0"/>
          </a:p>
        </p:txBody>
      </p:sp>
    </p:spTree>
    <p:extLst>
      <p:ext uri="{BB962C8B-B14F-4D97-AF65-F5344CB8AC3E}">
        <p14:creationId xmlns:p14="http://schemas.microsoft.com/office/powerpoint/2010/main" val="2814417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29</a:t>
            </a:fld>
            <a:endParaRPr lang="en-US" dirty="0"/>
          </a:p>
        </p:txBody>
      </p:sp>
    </p:spTree>
    <p:extLst>
      <p:ext uri="{BB962C8B-B14F-4D97-AF65-F5344CB8AC3E}">
        <p14:creationId xmlns:p14="http://schemas.microsoft.com/office/powerpoint/2010/main" val="381189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2481138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30</a:t>
            </a:fld>
            <a:endParaRPr lang="en-US" dirty="0"/>
          </a:p>
        </p:txBody>
      </p:sp>
    </p:spTree>
    <p:extLst>
      <p:ext uri="{BB962C8B-B14F-4D97-AF65-F5344CB8AC3E}">
        <p14:creationId xmlns:p14="http://schemas.microsoft.com/office/powerpoint/2010/main" val="3611193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31</a:t>
            </a:fld>
            <a:endParaRPr lang="en-US" dirty="0"/>
          </a:p>
        </p:txBody>
      </p:sp>
    </p:spTree>
    <p:extLst>
      <p:ext uri="{BB962C8B-B14F-4D97-AF65-F5344CB8AC3E}">
        <p14:creationId xmlns:p14="http://schemas.microsoft.com/office/powerpoint/2010/main" val="2575404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extLst>
      <p:ext uri="{BB962C8B-B14F-4D97-AF65-F5344CB8AC3E}">
        <p14:creationId xmlns:p14="http://schemas.microsoft.com/office/powerpoint/2010/main" val="2471899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2915535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998902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6</a:t>
            </a:fld>
            <a:endParaRPr lang="en-US" dirty="0"/>
          </a:p>
        </p:txBody>
      </p:sp>
    </p:spTree>
    <p:extLst>
      <p:ext uri="{BB962C8B-B14F-4D97-AF65-F5344CB8AC3E}">
        <p14:creationId xmlns:p14="http://schemas.microsoft.com/office/powerpoint/2010/main" val="857216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3044157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3139173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5/11/2018 6:06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val="111722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2.xml"/><Relationship Id="rId7" Type="http://schemas.openxmlformats.org/officeDocument/2006/relationships/slide" Target="slide28.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matematikantnedatoholj.weebly.com/" TargetMode="External"/><Relationship Id="rId5" Type="http://schemas.openxmlformats.org/officeDocument/2006/relationships/slide" Target="slide18.xml"/><Relationship Id="rId4" Type="http://schemas.openxmlformats.org/officeDocument/2006/relationships/slide" Target="slide1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slide" Target="slide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9.gif"/><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11.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430.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slide" Target="slide28.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38.png"/><Relationship Id="rId7" Type="http://schemas.openxmlformats.org/officeDocument/2006/relationships/image" Target="../media/image480.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slide" Target="slide28.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20.png"/><Relationship Id="rId4" Type="http://schemas.openxmlformats.org/officeDocument/2006/relationships/image" Target="../media/image41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032" y="800853"/>
            <a:ext cx="8064896" cy="964441"/>
          </a:xfrm>
        </p:spPr>
        <p:txBody>
          <a:bodyPr/>
          <a:lstStyle/>
          <a:p>
            <a:pPr algn="ctr"/>
            <a:r>
              <a:rPr lang="sr-Cyrl-RS" b="1" dirty="0" smtClean="0"/>
              <a:t>ПРОПОРЦИЈА  И  ЊЕНЕ ПРИМЕНЕ</a:t>
            </a:r>
            <a:endParaRPr lang="en-US" b="1" dirty="0"/>
          </a:p>
        </p:txBody>
      </p:sp>
      <p:sp>
        <p:nvSpPr>
          <p:cNvPr id="3" name="Subtitle 2"/>
          <p:cNvSpPr>
            <a:spLocks noGrp="1"/>
          </p:cNvSpPr>
          <p:nvPr>
            <p:ph type="subTitle" idx="1"/>
          </p:nvPr>
        </p:nvSpPr>
        <p:spPr>
          <a:xfrm>
            <a:off x="3563888" y="220754"/>
            <a:ext cx="5148572" cy="471942"/>
          </a:xfrm>
        </p:spPr>
        <p:txBody>
          <a:bodyPr>
            <a:normAutofit/>
          </a:bodyPr>
          <a:lstStyle/>
          <a:p>
            <a:pPr algn="r"/>
            <a:r>
              <a:rPr lang="sr-Cyrl-RS" dirty="0" smtClean="0"/>
              <a:t>Математика </a:t>
            </a:r>
            <a:r>
              <a:rPr lang="sr-Latn-RS" dirty="0" smtClean="0"/>
              <a:t>VII </a:t>
            </a:r>
            <a:r>
              <a:rPr lang="sr-Cyrl-RS" dirty="0" smtClean="0"/>
              <a:t>разред</a:t>
            </a:r>
            <a:endParaRPr lang="en-US" dirty="0" smtClean="0"/>
          </a:p>
        </p:txBody>
      </p:sp>
      <p:sp>
        <p:nvSpPr>
          <p:cNvPr id="4" name="Title 1">
            <a:hlinkClick r:id="rId3" action="ppaction://hlinksldjump"/>
          </p:cNvPr>
          <p:cNvSpPr txBox="1">
            <a:spLocks/>
          </p:cNvSpPr>
          <p:nvPr/>
        </p:nvSpPr>
        <p:spPr>
          <a:xfrm>
            <a:off x="371489" y="2318262"/>
            <a:ext cx="4838051" cy="498494"/>
          </a:xfrm>
          <a:prstGeom prst="rect">
            <a:avLst/>
          </a:prstGeom>
          <a:noFill/>
          <a:ln/>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685800" indent="-685800">
              <a:buFont typeface="Wingdings" panose="05000000000000000000" pitchFamily="2" charset="2"/>
              <a:buChar char="v"/>
            </a:pPr>
            <a:r>
              <a:rPr lang="sr-Cyrl-RS" sz="3600" b="1" dirty="0" smtClean="0"/>
              <a:t>Размера и пропорција</a:t>
            </a:r>
          </a:p>
        </p:txBody>
      </p:sp>
      <p:sp>
        <p:nvSpPr>
          <p:cNvPr id="5" name="Title 1">
            <a:hlinkClick r:id="rId4" action="ppaction://hlinksldjump"/>
          </p:cNvPr>
          <p:cNvSpPr txBox="1">
            <a:spLocks/>
          </p:cNvSpPr>
          <p:nvPr/>
        </p:nvSpPr>
        <p:spPr>
          <a:xfrm>
            <a:off x="371489" y="3010935"/>
            <a:ext cx="8280920" cy="494206"/>
          </a:xfrm>
          <a:prstGeom prst="rect">
            <a:avLst/>
          </a:prstGeom>
          <a:no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685800" indent="-685800">
              <a:buFont typeface="Wingdings" panose="05000000000000000000" pitchFamily="2" charset="2"/>
              <a:buChar char="v"/>
            </a:pPr>
            <a:r>
              <a:rPr lang="sr-Cyrl-RS" sz="3600" b="1" dirty="0" smtClean="0"/>
              <a:t>Примена директне пропорционалности</a:t>
            </a:r>
          </a:p>
        </p:txBody>
      </p:sp>
      <p:sp>
        <p:nvSpPr>
          <p:cNvPr id="6" name="Title 1">
            <a:hlinkClick r:id="rId5" action="ppaction://hlinksldjump"/>
          </p:cNvPr>
          <p:cNvSpPr txBox="1">
            <a:spLocks/>
          </p:cNvSpPr>
          <p:nvPr/>
        </p:nvSpPr>
        <p:spPr>
          <a:xfrm>
            <a:off x="371489" y="3739849"/>
            <a:ext cx="8280920" cy="494206"/>
          </a:xfrm>
          <a:prstGeom prst="rect">
            <a:avLst/>
          </a:prstGeom>
          <a:no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685800" indent="-685800">
              <a:buFont typeface="Wingdings" panose="05000000000000000000" pitchFamily="2" charset="2"/>
              <a:buChar char="v"/>
            </a:pPr>
            <a:r>
              <a:rPr lang="sr-Cyrl-RS" sz="3600" b="1" dirty="0" smtClean="0"/>
              <a:t>Примена  обрнуте  пропорционалности</a:t>
            </a:r>
          </a:p>
        </p:txBody>
      </p:sp>
      <p:sp>
        <p:nvSpPr>
          <p:cNvPr id="9" name="Subtitle 2"/>
          <p:cNvSpPr txBox="1">
            <a:spLocks/>
          </p:cNvSpPr>
          <p:nvPr/>
        </p:nvSpPr>
        <p:spPr>
          <a:xfrm>
            <a:off x="2798394" y="5881684"/>
            <a:ext cx="6084168" cy="781414"/>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sr-Cyrl-RS" sz="2800" b="1" i="1" dirty="0" smtClean="0">
                <a:latin typeface="Gabriola" panose="04040605051002020D02" pitchFamily="82" charset="0"/>
              </a:rPr>
              <a:t>Припремила:</a:t>
            </a:r>
            <a:r>
              <a:rPr lang="sr-Latn-RS" sz="2800" b="1" i="1" dirty="0" smtClean="0">
                <a:latin typeface="Gabriola" panose="04040605051002020D02" pitchFamily="82" charset="0"/>
              </a:rPr>
              <a:t> </a:t>
            </a:r>
            <a:r>
              <a:rPr lang="sr-Cyrl-RS" sz="2800" b="1" i="1" dirty="0" smtClean="0">
                <a:latin typeface="Gabriola" panose="04040605051002020D02" pitchFamily="82" charset="0"/>
              </a:rPr>
              <a:t>Недељка Тохољ</a:t>
            </a:r>
            <a:endParaRPr lang="en-GB" sz="2800" b="1" i="1" dirty="0" smtClean="0">
              <a:latin typeface="Gabriola" panose="04040605051002020D02" pitchFamily="82" charset="0"/>
            </a:endParaRPr>
          </a:p>
          <a:p>
            <a:pPr algn="r"/>
            <a:r>
              <a:rPr lang="sr-Latn-RS" sz="1900" b="1" i="1" dirty="0" smtClean="0">
                <a:hlinkClick r:id="rId6"/>
              </a:rPr>
              <a:t>https://matematikantnedatoholj.weebly.com</a:t>
            </a:r>
            <a:endParaRPr lang="sr-Cyrl-RS" sz="1900" b="1" i="1" dirty="0" smtClean="0"/>
          </a:p>
          <a:p>
            <a:pPr algn="r"/>
            <a:endParaRPr lang="en-US" b="1" dirty="0" smtClean="0"/>
          </a:p>
        </p:txBody>
      </p:sp>
      <p:sp>
        <p:nvSpPr>
          <p:cNvPr id="8" name="Title 1">
            <a:hlinkClick r:id="rId7" action="ppaction://hlinksldjump"/>
          </p:cNvPr>
          <p:cNvSpPr txBox="1">
            <a:spLocks/>
          </p:cNvSpPr>
          <p:nvPr/>
        </p:nvSpPr>
        <p:spPr>
          <a:xfrm>
            <a:off x="371489" y="4482250"/>
            <a:ext cx="4838051" cy="498494"/>
          </a:xfrm>
          <a:prstGeom prst="rect">
            <a:avLst/>
          </a:prstGeom>
          <a:noFill/>
          <a:ln/>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685800" indent="-685800">
              <a:buFont typeface="Wingdings" panose="05000000000000000000" pitchFamily="2" charset="2"/>
              <a:buChar char="v"/>
            </a:pPr>
            <a:r>
              <a:rPr lang="sr-Cyrl-RS" sz="3600" b="1" dirty="0" smtClean="0"/>
              <a:t>Задаци за вежбање</a:t>
            </a:r>
          </a:p>
        </p:txBody>
      </p:sp>
      <p:sp>
        <p:nvSpPr>
          <p:cNvPr id="10" name="Title 1">
            <a:hlinkClick r:id="rId8" action="ppaction://hlinksldjump"/>
          </p:cNvPr>
          <p:cNvSpPr txBox="1">
            <a:spLocks/>
          </p:cNvSpPr>
          <p:nvPr/>
        </p:nvSpPr>
        <p:spPr>
          <a:xfrm>
            <a:off x="405356" y="5134995"/>
            <a:ext cx="4838051" cy="498494"/>
          </a:xfrm>
          <a:prstGeom prst="rect">
            <a:avLst/>
          </a:prstGeom>
          <a:noFill/>
          <a:ln/>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685800" indent="-685800">
              <a:buFont typeface="Wingdings" panose="05000000000000000000" pitchFamily="2" charset="2"/>
              <a:buChar char="v"/>
            </a:pPr>
            <a:r>
              <a:rPr lang="sr-Cyrl-RS" sz="3600" b="1" dirty="0" smtClean="0"/>
              <a:t>Занимљивости</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102" y="692696"/>
            <a:ext cx="8842393" cy="1338842"/>
          </a:xfrm>
        </p:spPr>
        <p:txBody>
          <a:bodyPr>
            <a:noAutofit/>
          </a:bodyPr>
          <a:lstStyle/>
          <a:p>
            <a:pPr marL="457200" indent="-457200">
              <a:buFont typeface="Wingdings" panose="05000000000000000000" pitchFamily="2" charset="2"/>
              <a:buChar char="Ø"/>
            </a:pPr>
            <a:r>
              <a:rPr lang="sr-Cyrl-RS" b="1" i="1" dirty="0" smtClean="0"/>
              <a:t>Пример </a:t>
            </a:r>
            <a:r>
              <a:rPr lang="sr-Cyrl-RS" b="1" i="1" dirty="0"/>
              <a:t>4</a:t>
            </a:r>
            <a:r>
              <a:rPr lang="sr-Cyrl-RS" b="1" i="1" dirty="0" smtClean="0"/>
              <a:t>:  </a:t>
            </a:r>
          </a:p>
          <a:p>
            <a:r>
              <a:rPr lang="sr-Cyrl-RS" dirty="0" smtClean="0"/>
              <a:t>Унутрашњи  углови троугла </a:t>
            </a:r>
            <a:r>
              <a:rPr lang="sr-Latn-RS" dirty="0" smtClean="0"/>
              <a:t>ABC</a:t>
            </a:r>
            <a:r>
              <a:rPr lang="sr-Cyrl-RS" dirty="0" smtClean="0"/>
              <a:t> односе се као </a:t>
            </a:r>
          </a:p>
          <a:p>
            <a:r>
              <a:rPr lang="sr-Cyrl-RS" dirty="0"/>
              <a:t> </a:t>
            </a:r>
            <a:r>
              <a:rPr lang="sr-Cyrl-RS" dirty="0" smtClean="0"/>
              <a:t>3 : 5 :7. Колико  степени има сваки од њих? </a:t>
            </a:r>
          </a:p>
          <a:p>
            <a:r>
              <a:rPr lang="sr-Cyrl-RS" dirty="0" smtClean="0"/>
              <a:t>   </a:t>
            </a:r>
          </a:p>
          <a:p>
            <a:endParaRPr lang="sr-Cyrl-RS" b="1" dirty="0" smtClean="0">
              <a:solidFill>
                <a:srgbClr val="F9CC4D"/>
              </a:solidFill>
            </a:endParaRPr>
          </a:p>
        </p:txBody>
      </p:sp>
      <p:sp>
        <p:nvSpPr>
          <p:cNvPr id="7" name="Title 6"/>
          <p:cNvSpPr>
            <a:spLocks noGrp="1"/>
          </p:cNvSpPr>
          <p:nvPr>
            <p:ph type="ctrTitle"/>
          </p:nvPr>
        </p:nvSpPr>
        <p:spPr>
          <a:xfrm>
            <a:off x="1758716" y="218973"/>
            <a:ext cx="5713164" cy="647050"/>
          </a:xfrm>
        </p:spPr>
        <p:txBody>
          <a:bodyPr/>
          <a:lstStyle/>
          <a:p>
            <a:pPr algn="ctr"/>
            <a:r>
              <a:rPr lang="sr-Cyrl-RS" sz="4400" b="1" dirty="0" smtClean="0"/>
              <a:t>Размера и пропорција </a:t>
            </a:r>
            <a:endParaRPr lang="sr-Latn-RS" sz="4400" b="1" dirty="0"/>
          </a:p>
        </p:txBody>
      </p:sp>
      <mc:AlternateContent xmlns:mc="http://schemas.openxmlformats.org/markup-compatibility/2006" xmlns:a14="http://schemas.microsoft.com/office/drawing/2010/main">
        <mc:Choice Requires="a14">
          <p:sp>
            <p:nvSpPr>
              <p:cNvPr id="11" name="Subtitle 2"/>
              <p:cNvSpPr txBox="1">
                <a:spLocks/>
              </p:cNvSpPr>
              <p:nvPr/>
            </p:nvSpPr>
            <p:spPr>
              <a:xfrm>
                <a:off x="683568" y="2132856"/>
                <a:ext cx="7625108" cy="3528392"/>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sr-Cyrl-RS" sz="2800" b="1" i="1" dirty="0" smtClean="0">
                    <a:ln>
                      <a:solidFill>
                        <a:srgbClr val="FFFF00"/>
                      </a:solidFill>
                    </a:ln>
                    <a:solidFill>
                      <a:srgbClr val="FFFF00"/>
                    </a:solidFill>
                  </a:rPr>
                  <a:t>Решење:</a:t>
                </a:r>
              </a:p>
              <a:p>
                <a:r>
                  <a:rPr lang="sr-Cyrl-RS" sz="2800" dirty="0" smtClean="0"/>
                  <a:t>Дакле, </a:t>
                </a:r>
                <a14:m>
                  <m:oMath xmlns:m="http://schemas.openxmlformats.org/officeDocument/2006/math">
                    <m:r>
                      <a:rPr lang="sr-Cyrl-RS" sz="2800" b="1" i="1" smtClean="0">
                        <a:solidFill>
                          <a:srgbClr val="FFFF00"/>
                        </a:solidFill>
                        <a:latin typeface="Cambria Math" panose="02040503050406030204" pitchFamily="18" charset="0"/>
                        <a:ea typeface="Cambria Math" panose="02040503050406030204" pitchFamily="18" charset="0"/>
                      </a:rPr>
                      <m:t>𝜶</m:t>
                    </m:r>
                    <m:r>
                      <a:rPr lang="sr-Cyrl-RS" sz="2800" b="1" i="1" smtClean="0">
                        <a:solidFill>
                          <a:srgbClr val="FFFF00"/>
                        </a:solidFill>
                        <a:latin typeface="Cambria Math" panose="02040503050406030204" pitchFamily="18" charset="0"/>
                        <a:ea typeface="Cambria Math" panose="02040503050406030204" pitchFamily="18" charset="0"/>
                      </a:rPr>
                      <m:t>:</m:t>
                    </m:r>
                    <m:r>
                      <a:rPr lang="sr-Cyrl-RS" sz="2800" b="1" i="1" smtClean="0">
                        <a:solidFill>
                          <a:srgbClr val="FFFF00"/>
                        </a:solidFill>
                        <a:latin typeface="Cambria Math" panose="02040503050406030204" pitchFamily="18" charset="0"/>
                        <a:ea typeface="Cambria Math" panose="02040503050406030204" pitchFamily="18" charset="0"/>
                      </a:rPr>
                      <m:t>𝜷</m:t>
                    </m:r>
                    <m:r>
                      <a:rPr lang="sr-Cyrl-RS" sz="2800" b="1" i="1" smtClean="0">
                        <a:solidFill>
                          <a:srgbClr val="FFFF00"/>
                        </a:solidFill>
                        <a:latin typeface="Cambria Math" panose="02040503050406030204" pitchFamily="18" charset="0"/>
                        <a:ea typeface="Cambria Math" panose="02040503050406030204" pitchFamily="18" charset="0"/>
                      </a:rPr>
                      <m:t>:</m:t>
                    </m:r>
                    <m:r>
                      <a:rPr lang="sr-Cyrl-RS" sz="2800" b="1" i="1" smtClean="0">
                        <a:solidFill>
                          <a:srgbClr val="FFFF00"/>
                        </a:solidFill>
                        <a:latin typeface="Cambria Math" panose="02040503050406030204" pitchFamily="18" charset="0"/>
                        <a:ea typeface="Cambria Math" panose="02040503050406030204" pitchFamily="18" charset="0"/>
                      </a:rPr>
                      <m:t>𝜸</m:t>
                    </m:r>
                    <m:r>
                      <a:rPr lang="sr-Cyrl-RS" sz="2800" b="1" i="1" smtClean="0">
                        <a:solidFill>
                          <a:srgbClr val="FFFF00"/>
                        </a:solidFill>
                        <a:latin typeface="Cambria Math" panose="02040503050406030204" pitchFamily="18" charset="0"/>
                        <a:ea typeface="Cambria Math" panose="02040503050406030204" pitchFamily="18" charset="0"/>
                      </a:rPr>
                      <m:t>=</m:t>
                    </m:r>
                    <m:r>
                      <a:rPr lang="sr-Cyrl-RS" sz="2800" b="1" i="1" smtClean="0">
                        <a:solidFill>
                          <a:srgbClr val="FFFF00"/>
                        </a:solidFill>
                        <a:latin typeface="Cambria Math" panose="02040503050406030204" pitchFamily="18" charset="0"/>
                        <a:ea typeface="Cambria Math" panose="02040503050406030204" pitchFamily="18" charset="0"/>
                      </a:rPr>
                      <m:t>𝟑</m:t>
                    </m:r>
                    <m:r>
                      <a:rPr lang="sr-Cyrl-RS" sz="2800" b="1" i="1" smtClean="0">
                        <a:solidFill>
                          <a:srgbClr val="FFFF00"/>
                        </a:solidFill>
                        <a:latin typeface="Cambria Math" panose="02040503050406030204" pitchFamily="18" charset="0"/>
                        <a:ea typeface="Cambria Math" panose="02040503050406030204" pitchFamily="18" charset="0"/>
                      </a:rPr>
                      <m:t>:</m:t>
                    </m:r>
                    <m:r>
                      <a:rPr lang="sr-Cyrl-RS" sz="2800" b="1" i="1" smtClean="0">
                        <a:solidFill>
                          <a:srgbClr val="FFFF00"/>
                        </a:solidFill>
                        <a:latin typeface="Cambria Math" panose="02040503050406030204" pitchFamily="18" charset="0"/>
                        <a:ea typeface="Cambria Math" panose="02040503050406030204" pitchFamily="18" charset="0"/>
                      </a:rPr>
                      <m:t>𝟓</m:t>
                    </m:r>
                    <m:r>
                      <a:rPr lang="sr-Cyrl-RS" sz="2800" b="1" i="1" smtClean="0">
                        <a:solidFill>
                          <a:srgbClr val="FFFF00"/>
                        </a:solidFill>
                        <a:latin typeface="Cambria Math" panose="02040503050406030204" pitchFamily="18" charset="0"/>
                        <a:ea typeface="Cambria Math" panose="02040503050406030204" pitchFamily="18" charset="0"/>
                      </a:rPr>
                      <m:t>:</m:t>
                    </m:r>
                    <m:r>
                      <a:rPr lang="sr-Cyrl-RS" sz="2800" b="1" i="1" smtClean="0">
                        <a:solidFill>
                          <a:srgbClr val="FFFF00"/>
                        </a:solidFill>
                        <a:latin typeface="Cambria Math" panose="02040503050406030204" pitchFamily="18" charset="0"/>
                        <a:ea typeface="Cambria Math" panose="02040503050406030204" pitchFamily="18" charset="0"/>
                      </a:rPr>
                      <m:t>𝟕</m:t>
                    </m:r>
                  </m:oMath>
                </a14:m>
                <a:r>
                  <a:rPr lang="sr-Cyrl-RS" sz="2800" b="1" dirty="0" smtClean="0">
                    <a:solidFill>
                      <a:srgbClr val="FFFF00"/>
                    </a:solidFill>
                  </a:rPr>
                  <a:t>  </a:t>
                </a:r>
                <a:r>
                  <a:rPr lang="sr-Cyrl-RS" sz="2800" dirty="0" smtClean="0"/>
                  <a:t>и  </a:t>
                </a:r>
                <a14:m>
                  <m:oMath xmlns:m="http://schemas.openxmlformats.org/officeDocument/2006/math">
                    <m:r>
                      <a:rPr lang="sr-Cyrl-RS" sz="2800" b="1" i="1" smtClean="0">
                        <a:solidFill>
                          <a:srgbClr val="FFFF00"/>
                        </a:solidFill>
                        <a:latin typeface="Cambria Math" panose="02040503050406030204" pitchFamily="18" charset="0"/>
                        <a:ea typeface="Cambria Math" panose="02040503050406030204" pitchFamily="18" charset="0"/>
                      </a:rPr>
                      <m:t>𝜶</m:t>
                    </m:r>
                    <m:r>
                      <a:rPr lang="sr-Cyrl-RS" sz="2800" b="1" i="1" smtClean="0">
                        <a:solidFill>
                          <a:srgbClr val="FFFF00"/>
                        </a:solidFill>
                        <a:latin typeface="Cambria Math" panose="02040503050406030204" pitchFamily="18" charset="0"/>
                        <a:ea typeface="Cambria Math" panose="02040503050406030204" pitchFamily="18" charset="0"/>
                      </a:rPr>
                      <m:t>+</m:t>
                    </m:r>
                    <m:r>
                      <a:rPr lang="sr-Cyrl-RS" sz="2800" b="1" i="1" smtClean="0">
                        <a:solidFill>
                          <a:srgbClr val="FFFF00"/>
                        </a:solidFill>
                        <a:latin typeface="Cambria Math" panose="02040503050406030204" pitchFamily="18" charset="0"/>
                        <a:ea typeface="Cambria Math" panose="02040503050406030204" pitchFamily="18" charset="0"/>
                      </a:rPr>
                      <m:t>𝜷</m:t>
                    </m:r>
                    <m:r>
                      <a:rPr lang="sr-Cyrl-RS" sz="2800" b="1" i="1" smtClean="0">
                        <a:solidFill>
                          <a:srgbClr val="FFFF00"/>
                        </a:solidFill>
                        <a:latin typeface="Cambria Math" panose="02040503050406030204" pitchFamily="18" charset="0"/>
                        <a:ea typeface="Cambria Math" panose="02040503050406030204" pitchFamily="18" charset="0"/>
                      </a:rPr>
                      <m:t>+</m:t>
                    </m:r>
                    <m:r>
                      <a:rPr lang="sr-Cyrl-RS" sz="2800" b="1" i="1" smtClean="0">
                        <a:solidFill>
                          <a:srgbClr val="FFFF00"/>
                        </a:solidFill>
                        <a:latin typeface="Cambria Math" panose="02040503050406030204" pitchFamily="18" charset="0"/>
                        <a:ea typeface="Cambria Math" panose="02040503050406030204" pitchFamily="18" charset="0"/>
                      </a:rPr>
                      <m:t>𝜸</m:t>
                    </m:r>
                    <m:r>
                      <a:rPr lang="sr-Cyrl-RS" sz="2800" b="1" i="1" smtClean="0">
                        <a:solidFill>
                          <a:srgbClr val="FFFF00"/>
                        </a:solidFill>
                        <a:latin typeface="Cambria Math" panose="02040503050406030204" pitchFamily="18" charset="0"/>
                        <a:ea typeface="Cambria Math" panose="02040503050406030204" pitchFamily="18" charset="0"/>
                      </a:rPr>
                      <m:t>=</m:t>
                    </m:r>
                    <m:r>
                      <a:rPr lang="sr-Cyrl-RS" sz="2800" b="1" i="1" smtClean="0">
                        <a:solidFill>
                          <a:srgbClr val="FFFF00"/>
                        </a:solidFill>
                        <a:latin typeface="Cambria Math" panose="02040503050406030204" pitchFamily="18" charset="0"/>
                        <a:ea typeface="Cambria Math" panose="02040503050406030204" pitchFamily="18" charset="0"/>
                      </a:rPr>
                      <m:t>𝟏𝟖𝟎</m:t>
                    </m:r>
                    <m:r>
                      <a:rPr lang="sr-Cyrl-RS" sz="2800" b="1" i="1" smtClean="0">
                        <a:solidFill>
                          <a:srgbClr val="FFFF00"/>
                        </a:solidFill>
                        <a:latin typeface="Cambria Math" panose="02040503050406030204" pitchFamily="18" charset="0"/>
                        <a:ea typeface="Cambria Math" panose="02040503050406030204" pitchFamily="18" charset="0"/>
                      </a:rPr>
                      <m:t>°</m:t>
                    </m:r>
                  </m:oMath>
                </a14:m>
                <a:endParaRPr lang="sr-Cyrl-RS" sz="2800" b="1" dirty="0" smtClean="0">
                  <a:solidFill>
                    <a:srgbClr val="FFFF00"/>
                  </a:solidFill>
                  <a:ea typeface="Cambria Math" panose="02040503050406030204" pitchFamily="18" charset="0"/>
                </a:endParaRPr>
              </a:p>
              <a:p>
                <a:r>
                  <a:rPr lang="sr-Cyrl-RS" sz="2800" dirty="0" smtClean="0">
                    <a:ea typeface="Cambria Math" panose="02040503050406030204" pitchFamily="18" charset="0"/>
                  </a:rPr>
                  <a:t>Овде имамо тзв. продужену  пропорцију.</a:t>
                </a:r>
                <a:endParaRPr lang="sr-Cyrl-RS" sz="2800" b="0" dirty="0" smtClean="0">
                  <a:ea typeface="Cambria Math" panose="02040503050406030204" pitchFamily="18" charset="0"/>
                </a:endParaRPr>
              </a:p>
              <a:p>
                <a:r>
                  <a:rPr lang="sr-Cyrl-RS" sz="2800" b="1" dirty="0" smtClean="0">
                    <a:solidFill>
                      <a:srgbClr val="FFFF00"/>
                    </a:solidFill>
                  </a:rPr>
                  <a:t>Решавамо  као претходни пример :</a:t>
                </a:r>
              </a:p>
              <a:p>
                <a14:m>
                  <m:oMath xmlns:m="http://schemas.openxmlformats.org/officeDocument/2006/math">
                    <m:r>
                      <a:rPr lang="sr-Cyrl-RS" sz="2800" b="1" i="1" smtClean="0">
                        <a:solidFill>
                          <a:srgbClr val="FFFF00"/>
                        </a:solidFill>
                        <a:latin typeface="Cambria Math" panose="02040503050406030204" pitchFamily="18" charset="0"/>
                        <a:ea typeface="Cambria Math" panose="02040503050406030204" pitchFamily="18" charset="0"/>
                      </a:rPr>
                      <m:t>𝜶</m:t>
                    </m:r>
                    <m:r>
                      <a:rPr lang="sr-Cyrl-RS" sz="2800" b="1" i="1" smtClean="0">
                        <a:solidFill>
                          <a:srgbClr val="FFFF00"/>
                        </a:solidFill>
                        <a:latin typeface="Cambria Math" panose="02040503050406030204" pitchFamily="18" charset="0"/>
                        <a:ea typeface="Cambria Math" panose="02040503050406030204" pitchFamily="18" charset="0"/>
                      </a:rPr>
                      <m:t>=</m:t>
                    </m:r>
                  </m:oMath>
                </a14:m>
                <a:r>
                  <a:rPr lang="sr-Cyrl-RS" sz="2800" b="1" dirty="0" smtClean="0">
                    <a:solidFill>
                      <a:srgbClr val="FFFF00"/>
                    </a:solidFill>
                  </a:rPr>
                  <a:t>3</a:t>
                </a:r>
                <a:r>
                  <a:rPr lang="sr-Latn-RS" sz="2800" b="1" dirty="0" smtClean="0">
                    <a:solidFill>
                      <a:srgbClr val="FFFF00"/>
                    </a:solidFill>
                  </a:rPr>
                  <a:t>k</a:t>
                </a:r>
                <a:r>
                  <a:rPr lang="sr-Cyrl-RS" sz="2800" b="1" dirty="0" smtClean="0">
                    <a:solidFill>
                      <a:srgbClr val="FFFF00"/>
                    </a:solidFill>
                  </a:rPr>
                  <a:t>   </a:t>
                </a:r>
                <a14:m>
                  <m:oMath xmlns:m="http://schemas.openxmlformats.org/officeDocument/2006/math">
                    <m:r>
                      <a:rPr lang="sr-Cyrl-RS" sz="2800" b="1" i="1" smtClean="0">
                        <a:solidFill>
                          <a:srgbClr val="FFFF00"/>
                        </a:solidFill>
                        <a:latin typeface="Cambria Math" panose="02040503050406030204" pitchFamily="18" charset="0"/>
                        <a:ea typeface="Cambria Math" panose="02040503050406030204" pitchFamily="18" charset="0"/>
                      </a:rPr>
                      <m:t>𝜷</m:t>
                    </m:r>
                    <m:r>
                      <a:rPr lang="sr-Cyrl-RS" sz="2800" b="1" i="1" smtClean="0">
                        <a:solidFill>
                          <a:srgbClr val="FFFF00"/>
                        </a:solidFill>
                        <a:latin typeface="Cambria Math" panose="02040503050406030204" pitchFamily="18" charset="0"/>
                        <a:ea typeface="Cambria Math" panose="02040503050406030204" pitchFamily="18" charset="0"/>
                      </a:rPr>
                      <m:t>=</m:t>
                    </m:r>
                  </m:oMath>
                </a14:m>
                <a:r>
                  <a:rPr lang="sr-Cyrl-RS" sz="2800" b="1" dirty="0" smtClean="0">
                    <a:solidFill>
                      <a:srgbClr val="FFFF00"/>
                    </a:solidFill>
                  </a:rPr>
                  <a:t>5</a:t>
                </a:r>
                <a:r>
                  <a:rPr lang="sr-Latn-RS" sz="2800" b="1" dirty="0" smtClean="0">
                    <a:solidFill>
                      <a:srgbClr val="FFFF00"/>
                    </a:solidFill>
                  </a:rPr>
                  <a:t>k</a:t>
                </a:r>
                <a:r>
                  <a:rPr lang="sr-Cyrl-RS" sz="2800" b="1" dirty="0" smtClean="0">
                    <a:solidFill>
                      <a:srgbClr val="FFFF00"/>
                    </a:solidFill>
                  </a:rPr>
                  <a:t>  </a:t>
                </a:r>
                <a14:m>
                  <m:oMath xmlns:m="http://schemas.openxmlformats.org/officeDocument/2006/math">
                    <m:r>
                      <a:rPr lang="sr-Cyrl-RS" sz="2800" b="1" i="1" smtClean="0">
                        <a:solidFill>
                          <a:srgbClr val="FFFF00"/>
                        </a:solidFill>
                        <a:latin typeface="Cambria Math" panose="02040503050406030204" pitchFamily="18" charset="0"/>
                        <a:ea typeface="Cambria Math" panose="02040503050406030204" pitchFamily="18" charset="0"/>
                      </a:rPr>
                      <m:t>𝜸</m:t>
                    </m:r>
                    <m:r>
                      <a:rPr lang="sr-Cyrl-RS" sz="2800" b="1" i="1" smtClean="0">
                        <a:solidFill>
                          <a:srgbClr val="FFFF00"/>
                        </a:solidFill>
                        <a:latin typeface="Cambria Math" panose="02040503050406030204" pitchFamily="18" charset="0"/>
                        <a:ea typeface="Cambria Math" panose="02040503050406030204" pitchFamily="18" charset="0"/>
                      </a:rPr>
                      <m:t>=</m:t>
                    </m:r>
                  </m:oMath>
                </a14:m>
                <a:r>
                  <a:rPr lang="sr-Cyrl-RS" sz="2800" b="1" dirty="0" smtClean="0">
                    <a:solidFill>
                      <a:srgbClr val="FFFF00"/>
                    </a:solidFill>
                  </a:rPr>
                  <a:t>7</a:t>
                </a:r>
                <a:r>
                  <a:rPr lang="sr-Latn-RS" sz="2800" b="1" dirty="0" smtClean="0">
                    <a:solidFill>
                      <a:srgbClr val="FFFF00"/>
                    </a:solidFill>
                  </a:rPr>
                  <a:t>k</a:t>
                </a:r>
                <a:r>
                  <a:rPr lang="sr-Cyrl-RS" sz="2800" b="1" dirty="0" smtClean="0">
                    <a:solidFill>
                      <a:srgbClr val="FFFF00"/>
                    </a:solidFill>
                  </a:rPr>
                  <a:t>  </a:t>
                </a:r>
                <a:r>
                  <a:rPr lang="sr-Cyrl-RS" sz="2800" dirty="0" smtClean="0"/>
                  <a:t>Затим то уврстимо  у  </a:t>
                </a:r>
              </a:p>
              <a:p>
                <a:r>
                  <a:rPr lang="sr-Latn-RS" sz="2800" b="1" dirty="0" smtClean="0">
                    <a:solidFill>
                      <a:srgbClr val="FFFF00"/>
                    </a:solidFill>
                  </a:rPr>
                  <a:t>  </a:t>
                </a:r>
                <a:r>
                  <a:rPr lang="el-GR" sz="2800" b="1" dirty="0" smtClean="0">
                    <a:solidFill>
                      <a:srgbClr val="FFFF00"/>
                    </a:solidFill>
                  </a:rPr>
                  <a:t>α</a:t>
                </a:r>
                <a:r>
                  <a:rPr lang="sr-Latn-RS" sz="2800" b="1" dirty="0" smtClean="0">
                    <a:solidFill>
                      <a:srgbClr val="FFFF00"/>
                    </a:solidFill>
                  </a:rPr>
                  <a:t>+</a:t>
                </a:r>
                <a:r>
                  <a:rPr lang="el-GR" sz="2800" b="1" dirty="0" smtClean="0">
                    <a:solidFill>
                      <a:srgbClr val="FFFF00"/>
                    </a:solidFill>
                  </a:rPr>
                  <a:t>β</a:t>
                </a:r>
                <a:r>
                  <a:rPr lang="sr-Latn-RS" sz="2800" b="1" dirty="0" smtClean="0">
                    <a:solidFill>
                      <a:srgbClr val="FFFF00"/>
                    </a:solidFill>
                  </a:rPr>
                  <a:t>+</a:t>
                </a:r>
                <a:r>
                  <a:rPr lang="el-GR" sz="2800" b="1" dirty="0" smtClean="0">
                    <a:solidFill>
                      <a:srgbClr val="FFFF00"/>
                    </a:solidFill>
                  </a:rPr>
                  <a:t>γ</a:t>
                </a:r>
                <a14:m>
                  <m:oMath xmlns:m="http://schemas.openxmlformats.org/officeDocument/2006/math">
                    <m:r>
                      <a:rPr lang="el-GR" sz="2800" b="1" i="1" smtClean="0">
                        <a:solidFill>
                          <a:srgbClr val="FFFF00"/>
                        </a:solidFill>
                        <a:latin typeface="Cambria Math" panose="02040503050406030204" pitchFamily="18" charset="0"/>
                        <a:ea typeface="Cambria Math" panose="02040503050406030204" pitchFamily="18" charset="0"/>
                      </a:rPr>
                      <m:t>=</m:t>
                    </m:r>
                  </m:oMath>
                </a14:m>
                <a:r>
                  <a:rPr lang="sr-Latn-RS" sz="2800" b="1" dirty="0" smtClean="0">
                    <a:solidFill>
                      <a:srgbClr val="FFFF00"/>
                    </a:solidFill>
                  </a:rPr>
                  <a:t>180⁰   </a:t>
                </a:r>
              </a:p>
              <a:p>
                <a:r>
                  <a:rPr lang="sr-Cyrl-RS" sz="2800" b="1" dirty="0" smtClean="0">
                    <a:solidFill>
                      <a:srgbClr val="FFFF00"/>
                    </a:solidFill>
                  </a:rPr>
                  <a:t>3</a:t>
                </a:r>
                <a:r>
                  <a:rPr lang="sr-Latn-RS" sz="2800" b="1" dirty="0" smtClean="0">
                    <a:solidFill>
                      <a:srgbClr val="FFFF00"/>
                    </a:solidFill>
                  </a:rPr>
                  <a:t>k+</a:t>
                </a:r>
                <a:r>
                  <a:rPr lang="sr-Cyrl-RS" sz="2800" b="1" dirty="0" smtClean="0">
                    <a:solidFill>
                      <a:srgbClr val="FFFF00"/>
                    </a:solidFill>
                  </a:rPr>
                  <a:t>5</a:t>
                </a:r>
                <a:r>
                  <a:rPr lang="sr-Latn-RS" sz="2800" b="1" dirty="0" smtClean="0">
                    <a:solidFill>
                      <a:srgbClr val="FFFF00"/>
                    </a:solidFill>
                  </a:rPr>
                  <a:t>k</a:t>
                </a:r>
                <a:r>
                  <a:rPr lang="sr-Cyrl-RS" sz="2800" b="1" dirty="0" smtClean="0">
                    <a:solidFill>
                      <a:srgbClr val="FFFF00"/>
                    </a:solidFill>
                  </a:rPr>
                  <a:t>+7</a:t>
                </a:r>
                <a:r>
                  <a:rPr lang="sr-Latn-RS" sz="2800" b="1" dirty="0" smtClean="0">
                    <a:solidFill>
                      <a:srgbClr val="FFFF00"/>
                    </a:solidFill>
                  </a:rPr>
                  <a:t>k</a:t>
                </a:r>
                <a14:m>
                  <m:oMath xmlns:m="http://schemas.openxmlformats.org/officeDocument/2006/math">
                    <m:r>
                      <a:rPr lang="sr-Latn-RS" sz="2800" b="1" i="1" smtClean="0">
                        <a:solidFill>
                          <a:srgbClr val="FFFF00"/>
                        </a:solidFill>
                        <a:latin typeface="Cambria Math" panose="02040503050406030204" pitchFamily="18" charset="0"/>
                        <a:ea typeface="Cambria Math" panose="02040503050406030204" pitchFamily="18" charset="0"/>
                      </a:rPr>
                      <m:t>=</m:t>
                    </m:r>
                  </m:oMath>
                </a14:m>
                <a:r>
                  <a:rPr lang="sr-Cyrl-RS" sz="2800" b="1" dirty="0" smtClean="0">
                    <a:solidFill>
                      <a:srgbClr val="FFFF00"/>
                    </a:solidFill>
                  </a:rPr>
                  <a:t>180°         </a:t>
                </a:r>
                <a:r>
                  <a:rPr lang="sr-Cyrl-RS" sz="2800" b="1" dirty="0">
                    <a:solidFill>
                      <a:srgbClr val="FFFF00"/>
                    </a:solidFill>
                  </a:rPr>
                  <a:t>1</a:t>
                </a:r>
                <a:r>
                  <a:rPr lang="sr-Cyrl-RS" sz="2800" b="1" dirty="0" smtClean="0">
                    <a:solidFill>
                      <a:srgbClr val="FFFF00"/>
                    </a:solidFill>
                  </a:rPr>
                  <a:t>5</a:t>
                </a:r>
                <a:r>
                  <a:rPr lang="sr-Latn-RS" sz="2800" b="1" dirty="0" smtClean="0">
                    <a:solidFill>
                      <a:srgbClr val="FFFF00"/>
                    </a:solidFill>
                  </a:rPr>
                  <a:t>k</a:t>
                </a:r>
                <a14:m>
                  <m:oMath xmlns:m="http://schemas.openxmlformats.org/officeDocument/2006/math">
                    <m:r>
                      <a:rPr lang="sr-Latn-RS" sz="2800" b="1" i="1" smtClean="0">
                        <a:solidFill>
                          <a:srgbClr val="FFFF00"/>
                        </a:solidFill>
                        <a:latin typeface="Cambria Math" panose="02040503050406030204" pitchFamily="18" charset="0"/>
                        <a:ea typeface="Cambria Math" panose="02040503050406030204" pitchFamily="18" charset="0"/>
                      </a:rPr>
                      <m:t>=</m:t>
                    </m:r>
                  </m:oMath>
                </a14:m>
                <a:r>
                  <a:rPr lang="sr-Cyrl-RS" sz="2800" b="1" dirty="0" smtClean="0">
                    <a:solidFill>
                      <a:srgbClr val="FFFF00"/>
                    </a:solidFill>
                  </a:rPr>
                  <a:t>180°     </a:t>
                </a:r>
                <a:r>
                  <a:rPr lang="sr-Latn-RS" sz="2800" b="1" dirty="0" smtClean="0">
                    <a:solidFill>
                      <a:srgbClr val="FFFF00"/>
                    </a:solidFill>
                  </a:rPr>
                  <a:t>   k</a:t>
                </a:r>
                <a14:m>
                  <m:oMath xmlns:m="http://schemas.openxmlformats.org/officeDocument/2006/math">
                    <m:r>
                      <a:rPr lang="sr-Latn-RS" sz="2800" b="1" i="1" smtClean="0">
                        <a:solidFill>
                          <a:srgbClr val="FFFF00"/>
                        </a:solidFill>
                        <a:latin typeface="Cambria Math" panose="02040503050406030204" pitchFamily="18" charset="0"/>
                        <a:ea typeface="Cambria Math" panose="02040503050406030204" pitchFamily="18" charset="0"/>
                      </a:rPr>
                      <m:t>=</m:t>
                    </m:r>
                  </m:oMath>
                </a14:m>
                <a:r>
                  <a:rPr lang="sr-Cyrl-RS" sz="2800" b="1" dirty="0" smtClean="0">
                    <a:solidFill>
                      <a:srgbClr val="FFFF00"/>
                    </a:solidFill>
                  </a:rPr>
                  <a:t>180°:15</a:t>
                </a:r>
                <a14:m>
                  <m:oMath xmlns:m="http://schemas.openxmlformats.org/officeDocument/2006/math">
                    <m:r>
                      <a:rPr lang="sr-Cyrl-RS" sz="2800" b="1" i="1" smtClean="0">
                        <a:solidFill>
                          <a:srgbClr val="FFFF00"/>
                        </a:solidFill>
                        <a:latin typeface="Cambria Math" panose="02040503050406030204" pitchFamily="18" charset="0"/>
                        <a:ea typeface="Cambria Math" panose="02040503050406030204" pitchFamily="18" charset="0"/>
                      </a:rPr>
                      <m:t>=</m:t>
                    </m:r>
                  </m:oMath>
                </a14:m>
                <a:r>
                  <a:rPr lang="sr-Cyrl-RS" sz="2800" b="1" dirty="0" smtClean="0">
                    <a:solidFill>
                      <a:srgbClr val="FFFF00"/>
                    </a:solidFill>
                  </a:rPr>
                  <a:t>12°</a:t>
                </a:r>
              </a:p>
              <a:p>
                <a:r>
                  <a:rPr lang="sr-Cyrl-RS" sz="2800" dirty="0" smtClean="0"/>
                  <a:t>         И на крају,</a:t>
                </a:r>
                <a:r>
                  <a:rPr lang="el-GR" sz="2800" dirty="0" smtClean="0"/>
                  <a:t> </a:t>
                </a:r>
                <a:endParaRPr lang="sr-Cyrl-RS" sz="2800" b="1" i="1" dirty="0" smtClean="0">
                  <a:solidFill>
                    <a:srgbClr val="FFFF00"/>
                  </a:solidFill>
                  <a:latin typeface="Cambria Math" panose="02040503050406030204" pitchFamily="18" charset="0"/>
                  <a:ea typeface="Cambria Math" panose="02040503050406030204" pitchFamily="18" charset="0"/>
                </a:endParaRPr>
              </a:p>
              <a:p>
                <a14:m>
                  <m:oMath xmlns:m="http://schemas.openxmlformats.org/officeDocument/2006/math">
                    <m:r>
                      <a:rPr lang="sr-Cyrl-RS" b="1" i="1" dirty="0" smtClean="0">
                        <a:solidFill>
                          <a:srgbClr val="FFFF00"/>
                        </a:solidFill>
                        <a:latin typeface="Cambria Math" panose="02040503050406030204" pitchFamily="18" charset="0"/>
                        <a:ea typeface="Cambria Math" panose="02040503050406030204" pitchFamily="18" charset="0"/>
                      </a:rPr>
                      <m:t>       </m:t>
                    </m:r>
                    <m:r>
                      <a:rPr lang="sr-Cyrl-RS" b="1" i="1" dirty="0" smtClean="0">
                        <a:solidFill>
                          <a:srgbClr val="FFFF00"/>
                        </a:solidFill>
                        <a:latin typeface="Cambria Math" panose="02040503050406030204" pitchFamily="18" charset="0"/>
                        <a:ea typeface="Cambria Math" panose="02040503050406030204" pitchFamily="18" charset="0"/>
                      </a:rPr>
                      <m:t>𝜶</m:t>
                    </m:r>
                    <m:r>
                      <a:rPr lang="sr-Cyrl-RS" b="1" i="1" dirty="0" smtClean="0">
                        <a:solidFill>
                          <a:srgbClr val="FFFF00"/>
                        </a:solidFill>
                        <a:latin typeface="Cambria Math" panose="02040503050406030204" pitchFamily="18" charset="0"/>
                        <a:ea typeface="Cambria Math" panose="02040503050406030204" pitchFamily="18" charset="0"/>
                      </a:rPr>
                      <m:t>=</m:t>
                    </m:r>
                  </m:oMath>
                </a14:m>
                <a:r>
                  <a:rPr lang="sr-Cyrl-RS" b="1" dirty="0" smtClean="0">
                    <a:solidFill>
                      <a:srgbClr val="FFFF00"/>
                    </a:solidFill>
                  </a:rPr>
                  <a:t>3</a:t>
                </a:r>
                <a:r>
                  <a:rPr lang="sr-Latn-RS" b="1" dirty="0" smtClean="0">
                    <a:solidFill>
                      <a:srgbClr val="FFFF00"/>
                    </a:solidFill>
                  </a:rPr>
                  <a:t>k</a:t>
                </a:r>
                <a14:m>
                  <m:oMath xmlns:m="http://schemas.openxmlformats.org/officeDocument/2006/math">
                    <m:r>
                      <a:rPr lang="sr-Latn-RS" b="1" i="1" smtClean="0">
                        <a:solidFill>
                          <a:srgbClr val="FFFF00"/>
                        </a:solidFill>
                        <a:latin typeface="Cambria Math" panose="02040503050406030204" pitchFamily="18" charset="0"/>
                        <a:ea typeface="Cambria Math" panose="02040503050406030204" pitchFamily="18" charset="0"/>
                      </a:rPr>
                      <m:t>=</m:t>
                    </m:r>
                  </m:oMath>
                </a14:m>
                <a:r>
                  <a:rPr lang="sr-Cyrl-RS" b="1" dirty="0" smtClean="0">
                    <a:solidFill>
                      <a:srgbClr val="FFFF00"/>
                    </a:solidFill>
                    <a:effectLst>
                      <a:glow rad="228600">
                        <a:schemeClr val="accent3">
                          <a:satMod val="175000"/>
                          <a:alpha val="40000"/>
                        </a:schemeClr>
                      </a:glow>
                    </a:effectLst>
                  </a:rPr>
                  <a:t>36° </a:t>
                </a:r>
                <a14:m>
                  <m:oMath xmlns:m="http://schemas.openxmlformats.org/officeDocument/2006/math">
                    <m:r>
                      <a:rPr lang="sr-Cyrl-RS" b="1" i="0" smtClean="0">
                        <a:solidFill>
                          <a:srgbClr val="FFFF00"/>
                        </a:solidFill>
                        <a:latin typeface="Cambria Math" panose="02040503050406030204" pitchFamily="18" charset="0"/>
                        <a:ea typeface="Cambria Math" panose="02040503050406030204" pitchFamily="18" charset="0"/>
                      </a:rPr>
                      <m:t>  </m:t>
                    </m:r>
                    <m:r>
                      <a:rPr lang="sr-Cyrl-RS" b="1" i="1" smtClean="0">
                        <a:solidFill>
                          <a:srgbClr val="FFFF00"/>
                        </a:solidFill>
                        <a:latin typeface="Cambria Math" panose="02040503050406030204" pitchFamily="18" charset="0"/>
                        <a:ea typeface="Cambria Math" panose="02040503050406030204" pitchFamily="18" charset="0"/>
                      </a:rPr>
                      <m:t>  </m:t>
                    </m:r>
                    <m:r>
                      <a:rPr lang="sr-Latn-RS" b="1" i="1" smtClean="0">
                        <a:solidFill>
                          <a:srgbClr val="FFFF00"/>
                        </a:solidFill>
                        <a:latin typeface="Cambria Math" panose="02040503050406030204" pitchFamily="18" charset="0"/>
                        <a:ea typeface="Cambria Math" panose="02040503050406030204" pitchFamily="18" charset="0"/>
                      </a:rPr>
                      <m:t>𝛃</m:t>
                    </m:r>
                    <m:r>
                      <a:rPr lang="sr-Latn-RS" b="1" i="1" smtClean="0">
                        <a:solidFill>
                          <a:srgbClr val="FFFF00"/>
                        </a:solidFill>
                        <a:latin typeface="Cambria Math" panose="02040503050406030204" pitchFamily="18" charset="0"/>
                        <a:ea typeface="Cambria Math" panose="02040503050406030204" pitchFamily="18" charset="0"/>
                      </a:rPr>
                      <m:t>=</m:t>
                    </m:r>
                  </m:oMath>
                </a14:m>
                <a:r>
                  <a:rPr lang="sr-Cyrl-RS" b="1" dirty="0" smtClean="0">
                    <a:solidFill>
                      <a:srgbClr val="FFFF00"/>
                    </a:solidFill>
                  </a:rPr>
                  <a:t>5</a:t>
                </a:r>
                <a:r>
                  <a:rPr lang="sr-Latn-RS" b="1" dirty="0" smtClean="0">
                    <a:solidFill>
                      <a:srgbClr val="FFFF00"/>
                    </a:solidFill>
                  </a:rPr>
                  <a:t>k</a:t>
                </a:r>
                <a14:m>
                  <m:oMath xmlns:m="http://schemas.openxmlformats.org/officeDocument/2006/math">
                    <m:r>
                      <a:rPr lang="sr-Latn-RS" b="1" i="1" smtClean="0">
                        <a:solidFill>
                          <a:srgbClr val="FFFF00"/>
                        </a:solidFill>
                        <a:latin typeface="Cambria Math" panose="02040503050406030204" pitchFamily="18" charset="0"/>
                        <a:ea typeface="Cambria Math" panose="02040503050406030204" pitchFamily="18" charset="0"/>
                      </a:rPr>
                      <m:t>=</m:t>
                    </m:r>
                  </m:oMath>
                </a14:m>
                <a:r>
                  <a:rPr lang="sr-Cyrl-RS" b="1" dirty="0" smtClean="0">
                    <a:solidFill>
                      <a:srgbClr val="FFFF00"/>
                    </a:solidFill>
                    <a:effectLst>
                      <a:glow rad="228600">
                        <a:schemeClr val="accent3">
                          <a:satMod val="175000"/>
                          <a:alpha val="40000"/>
                        </a:schemeClr>
                      </a:glow>
                    </a:effectLst>
                  </a:rPr>
                  <a:t>60°   </a:t>
                </a:r>
                <a14:m>
                  <m:oMath xmlns:m="http://schemas.openxmlformats.org/officeDocument/2006/math">
                    <m:r>
                      <a:rPr lang="sr-Cyrl-RS" b="1" i="1" smtClean="0">
                        <a:solidFill>
                          <a:srgbClr val="FFFF00"/>
                        </a:solidFill>
                        <a:effectLst/>
                        <a:latin typeface="Cambria Math" panose="02040503050406030204" pitchFamily="18" charset="0"/>
                        <a:ea typeface="Cambria Math" panose="02040503050406030204" pitchFamily="18" charset="0"/>
                      </a:rPr>
                      <m:t>𝜸</m:t>
                    </m:r>
                    <m:r>
                      <a:rPr lang="sr-Cyrl-RS" b="1" i="1" smtClean="0">
                        <a:solidFill>
                          <a:srgbClr val="FFFF00"/>
                        </a:solidFill>
                        <a:effectLst/>
                        <a:latin typeface="Cambria Math" panose="02040503050406030204" pitchFamily="18" charset="0"/>
                        <a:ea typeface="Cambria Math" panose="02040503050406030204" pitchFamily="18" charset="0"/>
                      </a:rPr>
                      <m:t>=</m:t>
                    </m:r>
                    <m:r>
                      <a:rPr lang="sr-Cyrl-RS" b="1" i="1" smtClean="0">
                        <a:solidFill>
                          <a:srgbClr val="FFFF00"/>
                        </a:solidFill>
                        <a:effectLst/>
                        <a:latin typeface="Cambria Math" panose="02040503050406030204" pitchFamily="18" charset="0"/>
                        <a:ea typeface="Cambria Math" panose="02040503050406030204" pitchFamily="18" charset="0"/>
                      </a:rPr>
                      <m:t>𝟕</m:t>
                    </m:r>
                  </m:oMath>
                </a14:m>
                <a:r>
                  <a:rPr lang="sr-Latn-RS" b="1" dirty="0" smtClean="0">
                    <a:solidFill>
                      <a:srgbClr val="FFFF00"/>
                    </a:solidFill>
                    <a:effectLst/>
                  </a:rPr>
                  <a:t>k</a:t>
                </a:r>
                <a:r>
                  <a:rPr lang="sr-Cyrl-RS" b="1" dirty="0" smtClean="0">
                    <a:solidFill>
                      <a:srgbClr val="FFFF00"/>
                    </a:solidFill>
                    <a:effectLst/>
                  </a:rPr>
                  <a:t> </a:t>
                </a:r>
                <a14:m>
                  <m:oMath xmlns:m="http://schemas.openxmlformats.org/officeDocument/2006/math">
                    <m:r>
                      <a:rPr lang="sr-Cyrl-RS" b="1" i="1" smtClean="0">
                        <a:solidFill>
                          <a:srgbClr val="FFFF00"/>
                        </a:solidFill>
                        <a:effectLst>
                          <a:glow rad="228600">
                            <a:schemeClr val="accent3">
                              <a:satMod val="175000"/>
                              <a:alpha val="40000"/>
                            </a:schemeClr>
                          </a:glow>
                        </a:effectLst>
                        <a:latin typeface="Cambria Math" panose="02040503050406030204" pitchFamily="18" charset="0"/>
                        <a:ea typeface="Cambria Math" panose="02040503050406030204" pitchFamily="18" charset="0"/>
                      </a:rPr>
                      <m:t>=</m:t>
                    </m:r>
                  </m:oMath>
                </a14:m>
                <a:r>
                  <a:rPr lang="sr-Cyrl-RS" b="1" dirty="0" smtClean="0">
                    <a:solidFill>
                      <a:srgbClr val="FFFF00"/>
                    </a:solidFill>
                    <a:effectLst>
                      <a:glow rad="228600">
                        <a:schemeClr val="accent3">
                          <a:satMod val="175000"/>
                          <a:alpha val="40000"/>
                        </a:schemeClr>
                      </a:glow>
                    </a:effectLst>
                  </a:rPr>
                  <a:t>84°</a:t>
                </a:r>
              </a:p>
            </p:txBody>
          </p:sp>
        </mc:Choice>
        <mc:Fallback xmlns="">
          <p:sp>
            <p:nvSpPr>
              <p:cNvPr id="11" name="Subtitle 2"/>
              <p:cNvSpPr txBox="1">
                <a:spLocks noRot="1" noChangeAspect="1" noMove="1" noResize="1" noEditPoints="1" noAdjustHandles="1" noChangeArrowheads="1" noChangeShapeType="1" noTextEdit="1"/>
              </p:cNvSpPr>
              <p:nvPr/>
            </p:nvSpPr>
            <p:spPr>
              <a:xfrm>
                <a:off x="683568" y="2132856"/>
                <a:ext cx="7625108" cy="3528392"/>
              </a:xfrm>
              <a:prstGeom prst="rect">
                <a:avLst/>
              </a:prstGeom>
              <a:blipFill rotWithShape="0">
                <a:blip r:embed="rId3"/>
                <a:stretch>
                  <a:fillRect l="-2798" r="-1679" b="-10190"/>
                </a:stretch>
              </a:blipFill>
            </p:spPr>
            <p:txBody>
              <a:bodyPr/>
              <a:lstStyle/>
              <a:p>
                <a:r>
                  <a:rPr lang="sr-Latn-RS">
                    <a:noFill/>
                  </a:rPr>
                  <a:t> </a:t>
                </a:r>
              </a:p>
            </p:txBody>
          </p:sp>
        </mc:Fallback>
      </mc:AlternateContent>
      <p:sp>
        <p:nvSpPr>
          <p:cNvPr id="2" name="Rectangle 1">
            <a:hlinkClick r:id="rId4" action="ppaction://hlinksldjump"/>
          </p:cNvPr>
          <p:cNvSpPr/>
          <p:nvPr/>
        </p:nvSpPr>
        <p:spPr bwMode="auto">
          <a:xfrm>
            <a:off x="6084168" y="5949280"/>
            <a:ext cx="2376264" cy="432048"/>
          </a:xfrm>
          <a:prstGeom prst="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sr-Cyrl-RS" sz="2300" dirty="0" smtClean="0">
                <a:solidFill>
                  <a:srgbClr val="FFFFFF"/>
                </a:solidFill>
                <a:effectLst>
                  <a:outerShdw blurRad="38100" dist="38100" dir="2700000" algn="tl">
                    <a:srgbClr val="000000">
                      <a:alpha val="43137"/>
                    </a:srgbClr>
                  </a:outerShdw>
                </a:effectLst>
                <a:latin typeface="Segoe" pitchFamily="34" charset="0"/>
              </a:rPr>
              <a:t> </a:t>
            </a:r>
            <a:r>
              <a:rPr lang="sr-Cyrl-RS" sz="2300" b="1" dirty="0" smtClean="0">
                <a:solidFill>
                  <a:srgbClr val="FFFFFF"/>
                </a:solidFill>
                <a:effectLst>
                  <a:outerShdw blurRad="38100" dist="38100" dir="2700000" algn="tl">
                    <a:srgbClr val="000000">
                      <a:alpha val="43137"/>
                    </a:srgbClr>
                  </a:outerShdw>
                </a:effectLst>
                <a:latin typeface="Segoe" pitchFamily="34" charset="0"/>
              </a:rPr>
              <a:t>мали одмор ?</a:t>
            </a:r>
            <a:endParaRPr lang="sr-Latn-RS" sz="2300" b="1"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754340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p:cTn id="13"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p:cTn id="19"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p:cTn id="25"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p:cTn id="31"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p:cTn id="37" dur="5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1">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p:cTn id="43" dur="5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1">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nodeType="clickEffect">
                                  <p:stCondLst>
                                    <p:cond delay="0"/>
                                  </p:stCondLst>
                                  <p:childTnLst>
                                    <p:set>
                                      <p:cBhvr>
                                        <p:cTn id="48" dur="1" fill="hold">
                                          <p:stCondLst>
                                            <p:cond delay="0"/>
                                          </p:stCondLst>
                                        </p:cTn>
                                        <p:tgtEl>
                                          <p:spTgt spid="11">
                                            <p:txEl>
                                              <p:pRg st="7" end="7"/>
                                            </p:txEl>
                                          </p:spTgt>
                                        </p:tgtEl>
                                        <p:attrNameLst>
                                          <p:attrName>style.visibility</p:attrName>
                                        </p:attrNameLst>
                                      </p:cBhvr>
                                      <p:to>
                                        <p:strVal val="visible"/>
                                      </p:to>
                                    </p:set>
                                    <p:anim calcmode="lin" valueType="num">
                                      <p:cBhvr>
                                        <p:cTn id="49" dur="5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11">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nodeType="clickEffect">
                                  <p:stCondLst>
                                    <p:cond delay="0"/>
                                  </p:stCondLst>
                                  <p:childTnLst>
                                    <p:set>
                                      <p:cBhvr>
                                        <p:cTn id="54" dur="1" fill="hold">
                                          <p:stCondLst>
                                            <p:cond delay="0"/>
                                          </p:stCondLst>
                                        </p:cTn>
                                        <p:tgtEl>
                                          <p:spTgt spid="11">
                                            <p:txEl>
                                              <p:pRg st="8" end="8"/>
                                            </p:txEl>
                                          </p:spTgt>
                                        </p:tgtEl>
                                        <p:attrNameLst>
                                          <p:attrName>style.visibility</p:attrName>
                                        </p:attrNameLst>
                                      </p:cBhvr>
                                      <p:to>
                                        <p:strVal val="visible"/>
                                      </p:to>
                                    </p:set>
                                    <p:anim calcmode="lin" valueType="num">
                                      <p:cBhvr>
                                        <p:cTn id="55" dur="5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11">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651576"/>
                <a:ext cx="8964488" cy="3525195"/>
              </a:xfrm>
            </p:spPr>
            <p:txBody>
              <a:bodyPr>
                <a:noAutofit/>
              </a:bodyPr>
              <a:lstStyle/>
              <a:p>
                <a:pPr marL="457200" indent="-457200" algn="ctr">
                  <a:buFont typeface="Wingdings" panose="05000000000000000000" pitchFamily="2" charset="2"/>
                  <a:buChar char="Ø"/>
                </a:pPr>
                <a:r>
                  <a:rPr lang="sr-Cyrl-RS" dirty="0" smtClean="0"/>
                  <a:t>Научили смо да је директна пропорционалност                  </a:t>
                </a:r>
                <a:r>
                  <a:rPr lang="sr-Latn-RS" b="1" dirty="0" smtClean="0">
                    <a:ln w="0"/>
                    <a:gradFill>
                      <a:gsLst>
                        <a:gs pos="0">
                          <a:srgbClr val="FFEDB3"/>
                        </a:gs>
                        <a:gs pos="46000">
                          <a:schemeClr val="accent1">
                            <a:lumMod val="95000"/>
                            <a:lumOff val="5000"/>
                          </a:schemeClr>
                        </a:gs>
                        <a:gs pos="100000">
                          <a:srgbClr val="DEA900"/>
                        </a:gs>
                      </a:gsLst>
                      <a:lin ang="2700000" scaled="1"/>
                    </a:gradFill>
                    <a:effectLst>
                      <a:outerShdw blurRad="38100" dist="25400" dir="5400000" algn="ctr" rotWithShape="0">
                        <a:srgbClr val="6E747A">
                          <a:alpha val="43000"/>
                        </a:srgbClr>
                      </a:outerShdw>
                    </a:effectLst>
                  </a:rPr>
                  <a:t>y</a:t>
                </a:r>
                <a14:m>
                  <m:oMath xmlns:m="http://schemas.openxmlformats.org/officeDocument/2006/math">
                    <m:r>
                      <a:rPr lang="sr-Latn-RS" b="1" i="1" smtClean="0">
                        <a:ln w="0"/>
                        <a:gradFill>
                          <a:gsLst>
                            <a:gs pos="0">
                              <a:srgbClr val="FFEDB3"/>
                            </a:gs>
                            <a:gs pos="46000">
                              <a:schemeClr val="accent1">
                                <a:lumMod val="95000"/>
                                <a:lumOff val="5000"/>
                              </a:schemeClr>
                            </a:gs>
                            <a:gs pos="100000">
                              <a:srgbClr val="DEA900"/>
                            </a:gs>
                          </a:gsLst>
                          <a:lin ang="2700000" scaled="1"/>
                        </a:gra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m:t>
                    </m:r>
                  </m:oMath>
                </a14:m>
                <a:r>
                  <a:rPr lang="sr-Latn-RS" b="1" dirty="0" smtClean="0">
                    <a:ln w="0"/>
                    <a:gradFill>
                      <a:gsLst>
                        <a:gs pos="0">
                          <a:srgbClr val="FFEDB3"/>
                        </a:gs>
                        <a:gs pos="46000">
                          <a:schemeClr val="accent1">
                            <a:lumMod val="95000"/>
                            <a:lumOff val="5000"/>
                          </a:schemeClr>
                        </a:gs>
                        <a:gs pos="100000">
                          <a:srgbClr val="DEA900"/>
                        </a:gs>
                      </a:gsLst>
                      <a:lin ang="2700000" scaled="1"/>
                    </a:gradFill>
                    <a:effectLst>
                      <a:outerShdw blurRad="38100" dist="25400" dir="5400000" algn="ctr" rotWithShape="0">
                        <a:srgbClr val="6E747A">
                          <a:alpha val="43000"/>
                        </a:srgbClr>
                      </a:outerShdw>
                    </a:effectLst>
                  </a:rPr>
                  <a:t>k·x</a:t>
                </a:r>
                <a:r>
                  <a:rPr lang="sr-Cyrl-RS" b="1" dirty="0">
                    <a:ln w="0"/>
                    <a:gradFill>
                      <a:gsLst>
                        <a:gs pos="0">
                          <a:srgbClr val="FFEDB3"/>
                        </a:gs>
                        <a:gs pos="46000">
                          <a:schemeClr val="accent1">
                            <a:lumMod val="95000"/>
                            <a:lumOff val="5000"/>
                          </a:schemeClr>
                        </a:gs>
                        <a:gs pos="100000">
                          <a:srgbClr val="DEA900"/>
                        </a:gs>
                      </a:gsLst>
                      <a:lin ang="2700000" scaled="1"/>
                    </a:gradFill>
                    <a:effectLst>
                      <a:outerShdw blurRad="38100" dist="25400" dir="5400000" algn="ctr" rotWithShape="0">
                        <a:srgbClr val="6E747A">
                          <a:alpha val="43000"/>
                        </a:srgbClr>
                      </a:outerShdw>
                    </a:effectLst>
                  </a:rPr>
                  <a:t> </a:t>
                </a:r>
                <a:endParaRPr lang="sr-Cyrl-RS" b="1" dirty="0" smtClean="0">
                  <a:ln w="0"/>
                  <a:gradFill>
                    <a:gsLst>
                      <a:gs pos="0">
                        <a:srgbClr val="FFEDB3"/>
                      </a:gs>
                      <a:gs pos="46000">
                        <a:schemeClr val="accent1">
                          <a:lumMod val="95000"/>
                          <a:lumOff val="5000"/>
                        </a:schemeClr>
                      </a:gs>
                      <a:gs pos="100000">
                        <a:srgbClr val="DEA900"/>
                      </a:gs>
                    </a:gsLst>
                    <a:lin ang="2700000" scaled="1"/>
                  </a:gradFill>
                  <a:effectLst>
                    <a:outerShdw blurRad="38100" dist="25400" dir="5400000" algn="ctr" rotWithShape="0">
                      <a:srgbClr val="6E747A">
                        <a:alpha val="43000"/>
                      </a:srgbClr>
                    </a:outerShdw>
                  </a:effectLst>
                </a:endParaRPr>
              </a:p>
              <a:p>
                <a:pPr marL="457200" indent="-457200">
                  <a:buFont typeface="Wingdings" panose="05000000000000000000" pitchFamily="2" charset="2"/>
                  <a:buChar char="Ø"/>
                </a:pPr>
                <a:r>
                  <a:rPr lang="sr-Cyrl-RS" dirty="0"/>
                  <a:t>А</a:t>
                </a:r>
                <a:r>
                  <a:rPr lang="sr-Cyrl-RS" dirty="0" smtClean="0"/>
                  <a:t>ко је  </a:t>
                </a:r>
                <a:r>
                  <a:rPr lang="sr-Latn-RS" b="1" dirty="0" smtClean="0"/>
                  <a:t>x</a:t>
                </a:r>
                <a14:m>
                  <m:oMath xmlns:m="http://schemas.openxmlformats.org/officeDocument/2006/math">
                    <m:r>
                      <a:rPr lang="sr-Latn-RS" b="1" i="1" smtClean="0">
                        <a:latin typeface="Cambria Math" panose="02040503050406030204" pitchFamily="18" charset="0"/>
                        <a:ea typeface="Cambria Math" panose="02040503050406030204" pitchFamily="18" charset="0"/>
                      </a:rPr>
                      <m:t>=</m:t>
                    </m:r>
                  </m:oMath>
                </a14:m>
                <a:r>
                  <a:rPr lang="sr-Latn-RS" b="1" dirty="0" smtClean="0"/>
                  <a:t>x₁</a:t>
                </a:r>
                <a:r>
                  <a:rPr lang="sr-Cyrl-RS" b="1" dirty="0" smtClean="0"/>
                  <a:t>  </a:t>
                </a:r>
                <a:r>
                  <a:rPr lang="sr-Cyrl-RS" dirty="0" smtClean="0"/>
                  <a:t>онда је </a:t>
                </a:r>
                <a:r>
                  <a:rPr lang="sr-Cyrl-RS" b="1" dirty="0" smtClean="0"/>
                  <a:t>  </a:t>
                </a:r>
                <a:r>
                  <a:rPr lang="sr-Latn-RS" b="1" dirty="0" smtClean="0"/>
                  <a:t>y₁</a:t>
                </a:r>
                <a14:m>
                  <m:oMath xmlns:m="http://schemas.openxmlformats.org/officeDocument/2006/math">
                    <m:r>
                      <a:rPr lang="sr-Latn-RS" b="1" i="1" smtClean="0">
                        <a:latin typeface="Cambria Math" panose="02040503050406030204" pitchFamily="18" charset="0"/>
                        <a:ea typeface="Cambria Math" panose="02040503050406030204" pitchFamily="18" charset="0"/>
                      </a:rPr>
                      <m:t>=</m:t>
                    </m:r>
                  </m:oMath>
                </a14:m>
                <a:r>
                  <a:rPr lang="sr-Latn-RS" b="1" dirty="0" smtClean="0"/>
                  <a:t>kx₁</a:t>
                </a:r>
                <a:r>
                  <a:rPr lang="sr-Cyrl-RS" b="1" dirty="0" smtClean="0"/>
                  <a:t>  </a:t>
                </a:r>
              </a:p>
              <a:p>
                <a:r>
                  <a:rPr lang="sr-Cyrl-RS" b="1" dirty="0"/>
                  <a:t> </a:t>
                </a:r>
                <a:r>
                  <a:rPr lang="sr-Cyrl-RS" b="1" dirty="0" smtClean="0"/>
                  <a:t>   </a:t>
                </a:r>
                <a:r>
                  <a:rPr lang="sr-Cyrl-RS" dirty="0" smtClean="0"/>
                  <a:t>а  ако је  </a:t>
                </a:r>
                <a:r>
                  <a:rPr lang="sr-Latn-RS" b="1" dirty="0" smtClean="0"/>
                  <a:t>x</a:t>
                </a:r>
                <a14:m>
                  <m:oMath xmlns:m="http://schemas.openxmlformats.org/officeDocument/2006/math">
                    <m:r>
                      <a:rPr lang="sr-Latn-RS" b="1" i="1" smtClean="0">
                        <a:latin typeface="Cambria Math" panose="02040503050406030204" pitchFamily="18" charset="0"/>
                        <a:ea typeface="Cambria Math" panose="02040503050406030204" pitchFamily="18" charset="0"/>
                      </a:rPr>
                      <m:t>=</m:t>
                    </m:r>
                  </m:oMath>
                </a14:m>
                <a:r>
                  <a:rPr lang="sr-Latn-RS" b="1" dirty="0" smtClean="0"/>
                  <a:t>x₂</a:t>
                </a:r>
                <a:r>
                  <a:rPr lang="sr-Cyrl-RS" b="1" dirty="0" smtClean="0"/>
                  <a:t>   </a:t>
                </a:r>
                <a:r>
                  <a:rPr lang="sr-Latn-RS" b="1" dirty="0" smtClean="0"/>
                  <a:t>y₂</a:t>
                </a:r>
                <a14:m>
                  <m:oMath xmlns:m="http://schemas.openxmlformats.org/officeDocument/2006/math">
                    <m:r>
                      <a:rPr lang="sr-Latn-RS" b="1" i="1" smtClean="0">
                        <a:latin typeface="Cambria Math" panose="02040503050406030204" pitchFamily="18" charset="0"/>
                        <a:ea typeface="Cambria Math" panose="02040503050406030204" pitchFamily="18" charset="0"/>
                      </a:rPr>
                      <m:t>=</m:t>
                    </m:r>
                  </m:oMath>
                </a14:m>
                <a:r>
                  <a:rPr lang="sr-Cyrl-RS" b="1" dirty="0" smtClean="0"/>
                  <a:t> </a:t>
                </a:r>
                <a:r>
                  <a:rPr lang="sr-Latn-RS" b="1" dirty="0" smtClean="0"/>
                  <a:t>kx₂</a:t>
                </a:r>
                <a:r>
                  <a:rPr lang="sr-Cyrl-RS" b="1" dirty="0" smtClean="0"/>
                  <a:t>  </a:t>
                </a:r>
                <a:r>
                  <a:rPr lang="sr-Cyrl-RS" dirty="0" smtClean="0"/>
                  <a:t>.Одавде добијамо  </a:t>
                </a:r>
              </a:p>
              <a:p>
                <a:r>
                  <a:rPr lang="sr-Cyrl-RS" dirty="0"/>
                  <a:t> </a:t>
                </a:r>
                <a:r>
                  <a:rPr lang="sr-Cyrl-RS" dirty="0" smtClean="0"/>
                  <a:t>     </a:t>
                </a:r>
                <a:r>
                  <a:rPr lang="sr-Latn-RS" dirty="0" smtClean="0"/>
                  <a:t>y₁</a:t>
                </a:r>
                <a:r>
                  <a:rPr lang="sr-Cyrl-RS" dirty="0" smtClean="0"/>
                  <a:t> </a:t>
                </a:r>
                <a:r>
                  <a:rPr lang="sr-Latn-RS" dirty="0" smtClean="0"/>
                  <a:t>:</a:t>
                </a:r>
                <a:r>
                  <a:rPr lang="sr-Cyrl-RS" dirty="0" smtClean="0"/>
                  <a:t> </a:t>
                </a:r>
                <a:r>
                  <a:rPr lang="sr-Latn-RS" dirty="0" smtClean="0"/>
                  <a:t>y₂</a:t>
                </a:r>
                <a14:m>
                  <m:oMath xmlns:m="http://schemas.openxmlformats.org/officeDocument/2006/math">
                    <m:r>
                      <a:rPr lang="sr-Latn-RS" i="1" smtClean="0">
                        <a:latin typeface="Cambria Math" panose="02040503050406030204" pitchFamily="18" charset="0"/>
                        <a:ea typeface="Cambria Math" panose="02040503050406030204" pitchFamily="18" charset="0"/>
                      </a:rPr>
                      <m:t>=</m:t>
                    </m:r>
                  </m:oMath>
                </a14:m>
                <a:r>
                  <a:rPr lang="sr-Latn-RS" dirty="0" smtClean="0"/>
                  <a:t>kx₁</a:t>
                </a:r>
                <a:r>
                  <a:rPr lang="sr-Cyrl-RS" dirty="0" smtClean="0"/>
                  <a:t> </a:t>
                </a:r>
                <a:r>
                  <a:rPr lang="sr-Latn-RS" dirty="0" smtClean="0"/>
                  <a:t>:</a:t>
                </a:r>
                <a:r>
                  <a:rPr lang="sr-Cyrl-RS" dirty="0" smtClean="0"/>
                  <a:t> </a:t>
                </a:r>
                <a:r>
                  <a:rPr lang="sr-Latn-RS" dirty="0" smtClean="0"/>
                  <a:t>kx₂</a:t>
                </a:r>
                <a14:m>
                  <m:oMath xmlns:m="http://schemas.openxmlformats.org/officeDocument/2006/math">
                    <m:r>
                      <a:rPr lang="sr-Latn-RS" i="1" smtClean="0">
                        <a:latin typeface="Cambria Math" panose="02040503050406030204" pitchFamily="18" charset="0"/>
                        <a:ea typeface="Cambria Math" panose="02040503050406030204" pitchFamily="18" charset="0"/>
                      </a:rPr>
                      <m:t>=</m:t>
                    </m:r>
                    <m:f>
                      <m:fPr>
                        <m:ctrlPr>
                          <a:rPr lang="sr-Latn-RS" i="1" smtClean="0">
                            <a:latin typeface="Cambria Math" panose="02040503050406030204" pitchFamily="18" charset="0"/>
                            <a:ea typeface="Cambria Math" panose="02040503050406030204" pitchFamily="18" charset="0"/>
                          </a:rPr>
                        </m:ctrlPr>
                      </m:fPr>
                      <m:num>
                        <m:r>
                          <m:rPr>
                            <m:sty m:val="p"/>
                          </m:rPr>
                          <a:rPr lang="sr-Latn-RS" i="1" smtClean="0">
                            <a:latin typeface="Cambria Math" panose="02040503050406030204" pitchFamily="18" charset="0"/>
                            <a:ea typeface="Cambria Math" panose="02040503050406030204" pitchFamily="18" charset="0"/>
                          </a:rPr>
                          <m:t>kx</m:t>
                        </m:r>
                        <m:r>
                          <a:rPr lang="sr-Latn-RS" i="1" smtClean="0">
                            <a:latin typeface="Cambria Math" panose="02040503050406030204" pitchFamily="18" charset="0"/>
                            <a:ea typeface="Cambria Math" panose="02040503050406030204" pitchFamily="18" charset="0"/>
                          </a:rPr>
                          <m:t>₁</m:t>
                        </m:r>
                      </m:num>
                      <m:den>
                        <m:r>
                          <m:rPr>
                            <m:sty m:val="p"/>
                          </m:rPr>
                          <a:rPr lang="sr-Latn-RS" i="1" smtClean="0">
                            <a:latin typeface="Cambria Math" panose="02040503050406030204" pitchFamily="18" charset="0"/>
                            <a:ea typeface="Cambria Math" panose="02040503050406030204" pitchFamily="18" charset="0"/>
                          </a:rPr>
                          <m:t>kx</m:t>
                        </m:r>
                        <m:r>
                          <a:rPr lang="sr-Latn-RS" i="1" smtClean="0">
                            <a:latin typeface="Cambria Math" panose="02040503050406030204" pitchFamily="18" charset="0"/>
                            <a:ea typeface="Cambria Math" panose="02040503050406030204" pitchFamily="18" charset="0"/>
                          </a:rPr>
                          <m:t>₂</m:t>
                        </m:r>
                      </m:den>
                    </m:f>
                    <m:r>
                      <a:rPr lang="sr-Latn-RS" i="1" smtClean="0">
                        <a:latin typeface="Cambria Math" panose="02040503050406030204" pitchFamily="18" charset="0"/>
                        <a:ea typeface="Cambria Math" panose="02040503050406030204" pitchFamily="18" charset="0"/>
                      </a:rPr>
                      <m:t>=</m:t>
                    </m:r>
                    <m:f>
                      <m:fPr>
                        <m:ctrlPr>
                          <a:rPr lang="sr-Latn-RS" i="1" smtClean="0">
                            <a:latin typeface="Cambria Math" panose="02040503050406030204" pitchFamily="18" charset="0"/>
                            <a:ea typeface="Cambria Math" panose="02040503050406030204" pitchFamily="18" charset="0"/>
                          </a:rPr>
                        </m:ctrlPr>
                      </m:fPr>
                      <m:num>
                        <m:r>
                          <m:rPr>
                            <m:sty m:val="p"/>
                          </m:rPr>
                          <a:rPr lang="sr-Latn-RS" i="1" smtClean="0">
                            <a:latin typeface="Cambria Math" panose="02040503050406030204" pitchFamily="18" charset="0"/>
                            <a:ea typeface="Cambria Math" panose="02040503050406030204" pitchFamily="18" charset="0"/>
                          </a:rPr>
                          <m:t>x</m:t>
                        </m:r>
                        <m:r>
                          <a:rPr lang="sr-Latn-RS" i="1" smtClean="0">
                            <a:latin typeface="Cambria Math" panose="02040503050406030204" pitchFamily="18" charset="0"/>
                            <a:ea typeface="Cambria Math" panose="02040503050406030204" pitchFamily="18" charset="0"/>
                          </a:rPr>
                          <m:t>₁</m:t>
                        </m:r>
                      </m:num>
                      <m:den>
                        <m:r>
                          <m:rPr>
                            <m:sty m:val="p"/>
                          </m:rPr>
                          <a:rPr lang="sr-Latn-RS" i="1" smtClean="0">
                            <a:latin typeface="Cambria Math" panose="02040503050406030204" pitchFamily="18" charset="0"/>
                            <a:ea typeface="Cambria Math" panose="02040503050406030204" pitchFamily="18" charset="0"/>
                          </a:rPr>
                          <m:t>x</m:t>
                        </m:r>
                        <m:r>
                          <a:rPr lang="sr-Latn-RS" i="1" smtClean="0">
                            <a:latin typeface="Cambria Math" panose="02040503050406030204" pitchFamily="18" charset="0"/>
                            <a:ea typeface="Cambria Math" panose="02040503050406030204" pitchFamily="18" charset="0"/>
                          </a:rPr>
                          <m:t>₂</m:t>
                        </m:r>
                      </m:den>
                    </m:f>
                  </m:oMath>
                </a14:m>
                <a:r>
                  <a:rPr lang="sr-Cyrl-RS" dirty="0" smtClean="0"/>
                  <a:t>  односно  </a:t>
                </a:r>
                <a:r>
                  <a:rPr lang="sr-Latn-RS" b="1" dirty="0" smtClean="0">
                    <a:solidFill>
                      <a:srgbClr val="FFFF00"/>
                    </a:solidFill>
                  </a:rPr>
                  <a:t>y₁</a:t>
                </a:r>
                <a:r>
                  <a:rPr lang="sr-Cyrl-RS" b="1" dirty="0" smtClean="0">
                    <a:solidFill>
                      <a:srgbClr val="FFFF00"/>
                    </a:solidFill>
                  </a:rPr>
                  <a:t> </a:t>
                </a:r>
                <a:r>
                  <a:rPr lang="sr-Latn-RS" b="1" dirty="0" smtClean="0">
                    <a:solidFill>
                      <a:srgbClr val="FFFF00"/>
                    </a:solidFill>
                  </a:rPr>
                  <a:t>:</a:t>
                </a:r>
                <a:r>
                  <a:rPr lang="sr-Cyrl-RS" b="1" dirty="0" smtClean="0">
                    <a:solidFill>
                      <a:srgbClr val="FFFF00"/>
                    </a:solidFill>
                  </a:rPr>
                  <a:t> </a:t>
                </a:r>
                <a:r>
                  <a:rPr lang="sr-Latn-RS" b="1" dirty="0" smtClean="0">
                    <a:solidFill>
                      <a:srgbClr val="FFFF00"/>
                    </a:solidFill>
                  </a:rPr>
                  <a:t>y₂</a:t>
                </a:r>
                <a14:m>
                  <m:oMath xmlns:m="http://schemas.openxmlformats.org/officeDocument/2006/math">
                    <m:r>
                      <a:rPr lang="sr-Latn-RS" b="1" i="1" smtClean="0">
                        <a:solidFill>
                          <a:srgbClr val="FFFF00"/>
                        </a:solidFill>
                        <a:latin typeface="Cambria Math" panose="02040503050406030204" pitchFamily="18" charset="0"/>
                        <a:ea typeface="Cambria Math" panose="02040503050406030204" pitchFamily="18" charset="0"/>
                      </a:rPr>
                      <m:t>=</m:t>
                    </m:r>
                  </m:oMath>
                </a14:m>
                <a:r>
                  <a:rPr lang="sr-Cyrl-RS" b="1" dirty="0" smtClean="0">
                    <a:solidFill>
                      <a:srgbClr val="FFFF00"/>
                    </a:solidFill>
                  </a:rPr>
                  <a:t> </a:t>
                </a:r>
                <a:r>
                  <a:rPr lang="sr-Latn-RS" b="1" dirty="0" smtClean="0">
                    <a:solidFill>
                      <a:srgbClr val="FFFF00"/>
                    </a:solidFill>
                  </a:rPr>
                  <a:t>x₁</a:t>
                </a:r>
                <a:r>
                  <a:rPr lang="sr-Cyrl-RS" b="1" dirty="0" smtClean="0">
                    <a:solidFill>
                      <a:srgbClr val="FFFF00"/>
                    </a:solidFill>
                  </a:rPr>
                  <a:t> </a:t>
                </a:r>
                <a:r>
                  <a:rPr lang="sr-Latn-RS" b="1" dirty="0" smtClean="0">
                    <a:solidFill>
                      <a:srgbClr val="FFFF00"/>
                    </a:solidFill>
                  </a:rPr>
                  <a:t>:</a:t>
                </a:r>
                <a:r>
                  <a:rPr lang="sr-Cyrl-RS" b="1" dirty="0" smtClean="0">
                    <a:solidFill>
                      <a:srgbClr val="FFFF00"/>
                    </a:solidFill>
                  </a:rPr>
                  <a:t> </a:t>
                </a:r>
                <a:r>
                  <a:rPr lang="sr-Latn-RS" b="1" dirty="0" smtClean="0">
                    <a:solidFill>
                      <a:srgbClr val="FFFF00"/>
                    </a:solidFill>
                  </a:rPr>
                  <a:t>x₂</a:t>
                </a:r>
                <a:endParaRPr lang="sr-Cyrl-RS" b="1" dirty="0" smtClean="0">
                  <a:solidFill>
                    <a:srgbClr val="FFFF00"/>
                  </a:solidFill>
                </a:endParaRPr>
              </a:p>
              <a:p>
                <a:pPr marL="457200" indent="-457200">
                  <a:buFont typeface="Wingdings" panose="05000000000000000000" pitchFamily="2" charset="2"/>
                  <a:buChar char="Ø"/>
                </a:pPr>
                <a:r>
                  <a:rPr lang="sr-Cyrl-RS" b="1" dirty="0" smtClean="0">
                    <a:solidFill>
                      <a:srgbClr val="FFFF00"/>
                    </a:solidFill>
                  </a:rPr>
                  <a:t>Конкретно , нпр. </a:t>
                </a:r>
                <a:r>
                  <a:rPr lang="sr-Latn-RS" b="1" dirty="0" smtClean="0">
                    <a:solidFill>
                      <a:srgbClr val="FFFF00"/>
                    </a:solidFill>
                  </a:rPr>
                  <a:t>y</a:t>
                </a:r>
                <a14:m>
                  <m:oMath xmlns:m="http://schemas.openxmlformats.org/officeDocument/2006/math">
                    <m:r>
                      <a:rPr lang="sr-Latn-RS" b="1" i="1" smtClean="0">
                        <a:solidFill>
                          <a:srgbClr val="FFFF00"/>
                        </a:solidFill>
                        <a:latin typeface="Cambria Math" panose="02040503050406030204" pitchFamily="18" charset="0"/>
                        <a:ea typeface="Cambria Math" panose="02040503050406030204" pitchFamily="18" charset="0"/>
                      </a:rPr>
                      <m:t>=</m:t>
                    </m:r>
                  </m:oMath>
                </a14:m>
                <a:r>
                  <a:rPr lang="sr-Cyrl-RS" b="1" dirty="0" smtClean="0">
                    <a:solidFill>
                      <a:srgbClr val="FFFF00"/>
                    </a:solidFill>
                  </a:rPr>
                  <a:t>2</a:t>
                </a:r>
                <a:r>
                  <a:rPr lang="sr-Latn-RS" b="1" dirty="0" smtClean="0">
                    <a:solidFill>
                      <a:srgbClr val="FFFF00"/>
                    </a:solidFill>
                  </a:rPr>
                  <a:t>x</a:t>
                </a:r>
                <a:r>
                  <a:rPr lang="sr-Cyrl-RS" b="1" dirty="0" smtClean="0">
                    <a:solidFill>
                      <a:srgbClr val="FFFF00"/>
                    </a:solidFill>
                  </a:rPr>
                  <a:t>   </a:t>
                </a:r>
                <a:r>
                  <a:rPr lang="sr-Latn-RS" b="1" dirty="0" smtClean="0">
                    <a:solidFill>
                      <a:srgbClr val="FFFF00"/>
                    </a:solidFill>
                  </a:rPr>
                  <a:t>x₁</a:t>
                </a:r>
                <a14:m>
                  <m:oMath xmlns:m="http://schemas.openxmlformats.org/officeDocument/2006/math">
                    <m:r>
                      <a:rPr lang="sr-Latn-RS" b="1" i="1" smtClean="0">
                        <a:solidFill>
                          <a:srgbClr val="FFFF00"/>
                        </a:solidFill>
                        <a:latin typeface="Cambria Math" panose="02040503050406030204" pitchFamily="18" charset="0"/>
                        <a:ea typeface="Cambria Math" panose="02040503050406030204" pitchFamily="18" charset="0"/>
                      </a:rPr>
                      <m:t>=</m:t>
                    </m:r>
                  </m:oMath>
                </a14:m>
                <a:r>
                  <a:rPr lang="sr-Cyrl-RS" b="1" dirty="0" smtClean="0">
                    <a:solidFill>
                      <a:srgbClr val="FFFF00"/>
                    </a:solidFill>
                  </a:rPr>
                  <a:t>4    </a:t>
                </a:r>
                <a:r>
                  <a:rPr lang="sr-Latn-RS" b="1" dirty="0" smtClean="0">
                    <a:solidFill>
                      <a:srgbClr val="FFFF00"/>
                    </a:solidFill>
                  </a:rPr>
                  <a:t>y₁</a:t>
                </a:r>
                <a14:m>
                  <m:oMath xmlns:m="http://schemas.openxmlformats.org/officeDocument/2006/math">
                    <m:r>
                      <a:rPr lang="sr-Latn-RS" b="1" i="1" smtClean="0">
                        <a:solidFill>
                          <a:srgbClr val="FFFF00"/>
                        </a:solidFill>
                        <a:latin typeface="Cambria Math" panose="02040503050406030204" pitchFamily="18" charset="0"/>
                        <a:ea typeface="Cambria Math" panose="02040503050406030204" pitchFamily="18" charset="0"/>
                      </a:rPr>
                      <m:t>=</m:t>
                    </m:r>
                  </m:oMath>
                </a14:m>
                <a:r>
                  <a:rPr lang="sr-Cyrl-RS" b="1" dirty="0" smtClean="0">
                    <a:solidFill>
                      <a:srgbClr val="FFFF00"/>
                    </a:solidFill>
                  </a:rPr>
                  <a:t>2·4</a:t>
                </a:r>
                <a14:m>
                  <m:oMath xmlns:m="http://schemas.openxmlformats.org/officeDocument/2006/math">
                    <m:r>
                      <a:rPr lang="sr-Cyrl-RS" b="1" i="1" dirty="0" smtClean="0">
                        <a:solidFill>
                          <a:srgbClr val="FFFF00"/>
                        </a:solidFill>
                        <a:latin typeface="Cambria Math" panose="02040503050406030204" pitchFamily="18" charset="0"/>
                        <a:ea typeface="Cambria Math" panose="02040503050406030204" pitchFamily="18" charset="0"/>
                      </a:rPr>
                      <m:t>=</m:t>
                    </m:r>
                  </m:oMath>
                </a14:m>
                <a:r>
                  <a:rPr lang="sr-Cyrl-RS" b="1" dirty="0" smtClean="0">
                    <a:solidFill>
                      <a:srgbClr val="FFFF00"/>
                    </a:solidFill>
                  </a:rPr>
                  <a:t>8</a:t>
                </a:r>
              </a:p>
              <a:p>
                <a:r>
                  <a:rPr lang="sr-Cyrl-RS" b="1" dirty="0" smtClean="0">
                    <a:solidFill>
                      <a:srgbClr val="FFFF00"/>
                    </a:solidFill>
                  </a:rPr>
                  <a:t>                                               </a:t>
                </a:r>
                <a:r>
                  <a:rPr lang="sr-Latn-RS" b="1" dirty="0" smtClean="0">
                    <a:solidFill>
                      <a:srgbClr val="FFFF00"/>
                    </a:solidFill>
                  </a:rPr>
                  <a:t>x₂</a:t>
                </a:r>
                <a14:m>
                  <m:oMath xmlns:m="http://schemas.openxmlformats.org/officeDocument/2006/math">
                    <m:r>
                      <a:rPr lang="sr-Latn-RS" b="1" i="1" smtClean="0">
                        <a:solidFill>
                          <a:srgbClr val="FFFF00"/>
                        </a:solidFill>
                        <a:latin typeface="Cambria Math" panose="02040503050406030204" pitchFamily="18" charset="0"/>
                        <a:ea typeface="Cambria Math" panose="02040503050406030204" pitchFamily="18" charset="0"/>
                      </a:rPr>
                      <m:t>=</m:t>
                    </m:r>
                  </m:oMath>
                </a14:m>
                <a:r>
                  <a:rPr lang="sr-Cyrl-RS" b="1" dirty="0" smtClean="0">
                    <a:solidFill>
                      <a:srgbClr val="FFFF00"/>
                    </a:solidFill>
                  </a:rPr>
                  <a:t> 12     </a:t>
                </a:r>
                <a:r>
                  <a:rPr lang="sr-Latn-RS" b="1" dirty="0" smtClean="0">
                    <a:solidFill>
                      <a:srgbClr val="FFFF00"/>
                    </a:solidFill>
                  </a:rPr>
                  <a:t>y₂</a:t>
                </a:r>
                <a14:m>
                  <m:oMath xmlns:m="http://schemas.openxmlformats.org/officeDocument/2006/math">
                    <m:r>
                      <a:rPr lang="sr-Latn-RS" b="1" i="1" smtClean="0">
                        <a:solidFill>
                          <a:srgbClr val="FFFF00"/>
                        </a:solidFill>
                        <a:latin typeface="Cambria Math" panose="02040503050406030204" pitchFamily="18" charset="0"/>
                        <a:ea typeface="Cambria Math" panose="02040503050406030204" pitchFamily="18" charset="0"/>
                      </a:rPr>
                      <m:t>=</m:t>
                    </m:r>
                  </m:oMath>
                </a14:m>
                <a:r>
                  <a:rPr lang="sr-Cyrl-RS" b="1" dirty="0" smtClean="0">
                    <a:solidFill>
                      <a:srgbClr val="FFFF00"/>
                    </a:solidFill>
                  </a:rPr>
                  <a:t>2·12</a:t>
                </a:r>
                <a14:m>
                  <m:oMath xmlns:m="http://schemas.openxmlformats.org/officeDocument/2006/math">
                    <m:r>
                      <a:rPr lang="sr-Cyrl-RS" b="1" i="1" dirty="0" smtClean="0">
                        <a:solidFill>
                          <a:srgbClr val="FFFF00"/>
                        </a:solidFill>
                        <a:latin typeface="Cambria Math" panose="02040503050406030204" pitchFamily="18" charset="0"/>
                        <a:ea typeface="Cambria Math" panose="02040503050406030204" pitchFamily="18" charset="0"/>
                      </a:rPr>
                      <m:t>=</m:t>
                    </m:r>
                  </m:oMath>
                </a14:m>
                <a:r>
                  <a:rPr lang="sr-Cyrl-RS" b="1" dirty="0" smtClean="0">
                    <a:solidFill>
                      <a:srgbClr val="FFFF00"/>
                    </a:solidFill>
                  </a:rPr>
                  <a:t>24 </a:t>
                </a:r>
              </a:p>
              <a:p>
                <a:endParaRPr lang="sr-Cyrl-RS" b="1" dirty="0" smtClean="0">
                  <a:solidFill>
                    <a:srgbClr val="FFFF00"/>
                  </a:solidFill>
                </a:endParaRPr>
              </a:p>
              <a:p>
                <a:r>
                  <a:rPr lang="sr-Cyrl-RS" dirty="0" smtClean="0"/>
                  <a:t> </a:t>
                </a:r>
                <a:endParaRPr lang="sr-Cyrl-RS" b="1" dirty="0"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651576"/>
                <a:ext cx="8964488" cy="3525195"/>
              </a:xfrm>
              <a:blipFill rotWithShape="0">
                <a:blip r:embed="rId3"/>
                <a:stretch>
                  <a:fillRect l="-2515" t="-5017" r="-19646" b="-1038"/>
                </a:stretch>
              </a:blipFill>
            </p:spPr>
            <p:txBody>
              <a:bodyPr/>
              <a:lstStyle/>
              <a:p>
                <a:r>
                  <a:rPr lang="sr-Latn-RS">
                    <a:noFill/>
                  </a:rPr>
                  <a:t> </a:t>
                </a:r>
              </a:p>
            </p:txBody>
          </p:sp>
        </mc:Fallback>
      </mc:AlternateContent>
      <p:sp>
        <p:nvSpPr>
          <p:cNvPr id="7" name="Title 6"/>
          <p:cNvSpPr>
            <a:spLocks noGrp="1"/>
          </p:cNvSpPr>
          <p:nvPr>
            <p:ph type="ctrTitle"/>
          </p:nvPr>
        </p:nvSpPr>
        <p:spPr>
          <a:xfrm>
            <a:off x="323528" y="192858"/>
            <a:ext cx="8568952" cy="647050"/>
          </a:xfrm>
        </p:spPr>
        <p:txBody>
          <a:bodyPr/>
          <a:lstStyle/>
          <a:p>
            <a:r>
              <a:rPr lang="sr-Cyrl-RS" sz="4000" b="1" dirty="0" smtClean="0"/>
              <a:t>Примена  директне пропорционалности </a:t>
            </a:r>
            <a:endParaRPr lang="sr-Latn-RS" sz="4000" b="1" dirty="0"/>
          </a:p>
        </p:txBody>
      </p:sp>
      <p:sp>
        <p:nvSpPr>
          <p:cNvPr id="5" name="Title 6"/>
          <p:cNvSpPr txBox="1">
            <a:spLocks/>
          </p:cNvSpPr>
          <p:nvPr/>
        </p:nvSpPr>
        <p:spPr>
          <a:xfrm>
            <a:off x="197768" y="3933056"/>
            <a:ext cx="8946232" cy="1152128"/>
          </a:xfrm>
          <a:prstGeom prst="rect">
            <a:avLst/>
          </a:prstGeom>
          <a:solidFill>
            <a:srgbClr val="165574"/>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3600" b="1" dirty="0" smtClean="0">
                <a:effectLst>
                  <a:glow rad="228600">
                    <a:schemeClr val="accent3">
                      <a:satMod val="175000"/>
                      <a:alpha val="40000"/>
                    </a:schemeClr>
                  </a:glow>
                  <a:outerShdw blurRad="50800" dist="38100" dir="2700000" algn="tl" rotWithShape="0">
                    <a:prstClr val="black">
                      <a:alpha val="40000"/>
                    </a:prstClr>
                  </a:outerShdw>
                </a:effectLst>
              </a:rPr>
              <a:t>Уочимо ! </a:t>
            </a:r>
            <a:r>
              <a:rPr lang="sr-Cyrl-RS" sz="3600" b="1" dirty="0" smtClean="0"/>
              <a:t>     </a:t>
            </a:r>
            <a:r>
              <a:rPr lang="sr-Cyrl-RS" sz="3200" b="1" dirty="0" smtClean="0"/>
              <a:t>Променљива  </a:t>
            </a:r>
            <a:r>
              <a:rPr lang="sr-Latn-RS" sz="3200" b="1" dirty="0" smtClean="0"/>
              <a:t>x₂</a:t>
            </a:r>
            <a:r>
              <a:rPr lang="sr-Cyrl-RS" sz="3200" b="1" dirty="0" smtClean="0"/>
              <a:t>   је  3 пута већа од   </a:t>
            </a:r>
            <a:r>
              <a:rPr lang="sr-Latn-RS" sz="3200" b="1" dirty="0" smtClean="0"/>
              <a:t>x₁</a:t>
            </a:r>
            <a:r>
              <a:rPr lang="sr-Cyrl-RS" sz="3200" b="1" dirty="0" smtClean="0"/>
              <a:t> ,а такође  и   </a:t>
            </a:r>
            <a:r>
              <a:rPr lang="sr-Latn-RS" sz="3200" b="1" dirty="0" smtClean="0"/>
              <a:t>y₂</a:t>
            </a:r>
            <a:r>
              <a:rPr lang="sr-Cyrl-RS" sz="3200" b="1" dirty="0" smtClean="0"/>
              <a:t>  је  3  пута  веће  од  </a:t>
            </a:r>
            <a:r>
              <a:rPr lang="sr-Latn-RS" sz="3200" b="1" dirty="0" smtClean="0"/>
              <a:t>y₁</a:t>
            </a:r>
            <a:r>
              <a:rPr lang="sr-Cyrl-RS" sz="3200" b="1" dirty="0" smtClean="0"/>
              <a:t> .</a:t>
            </a:r>
          </a:p>
          <a:p>
            <a:r>
              <a:rPr lang="sr-Cyrl-RS" sz="3600" b="1" dirty="0" smtClean="0"/>
              <a:t>  </a:t>
            </a:r>
            <a:endParaRPr lang="sr-Latn-RS" sz="3600" b="1" dirty="0"/>
          </a:p>
        </p:txBody>
      </p:sp>
      <p:sp>
        <p:nvSpPr>
          <p:cNvPr id="6" name="Title 6"/>
          <p:cNvSpPr txBox="1">
            <a:spLocks/>
          </p:cNvSpPr>
          <p:nvPr/>
        </p:nvSpPr>
        <p:spPr>
          <a:xfrm>
            <a:off x="0" y="5157192"/>
            <a:ext cx="9144000" cy="1512168"/>
          </a:xfrm>
          <a:prstGeom prst="rect">
            <a:avLst/>
          </a:prstGeom>
          <a:noFill/>
          <a:ln w="76200">
            <a:gradFill flip="none" rotWithShape="1">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3600" b="1" dirty="0" smtClean="0">
                <a:solidFill>
                  <a:schemeClr val="tx1"/>
                </a:solidFill>
                <a:effectLst>
                  <a:glow rad="228600">
                    <a:schemeClr val="accent1">
                      <a:satMod val="175000"/>
                      <a:alpha val="40000"/>
                    </a:schemeClr>
                  </a:glow>
                  <a:outerShdw blurRad="50800" dist="38100" dir="2700000" algn="tl" rotWithShape="0">
                    <a:prstClr val="black">
                      <a:alpha val="40000"/>
                    </a:prstClr>
                  </a:outerShdw>
                </a:effectLst>
              </a:rPr>
              <a:t>Важно !!!   </a:t>
            </a:r>
            <a:r>
              <a:rPr lang="sr-Cyrl-RS" sz="3200" b="1" dirty="0" smtClean="0"/>
              <a:t>Код  директне   пропорционалности ,повећање ( смањење )   једне величине сразмерно тј.пропорционално повећава ( смањује )  другу величину </a:t>
            </a:r>
            <a:endParaRPr lang="sr-Latn-RS" sz="3200" b="1" dirty="0"/>
          </a:p>
        </p:txBody>
      </p:sp>
    </p:spTree>
    <p:extLst>
      <p:ext uri="{BB962C8B-B14F-4D97-AF65-F5344CB8AC3E}">
        <p14:creationId xmlns:p14="http://schemas.microsoft.com/office/powerpoint/2010/main" val="934029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000"/>
                                        <p:tgtEl>
                                          <p:spTgt spid="5"/>
                                        </p:tgtEl>
                                      </p:cBhvr>
                                    </p:animEffect>
                                    <p:anim calcmode="lin" valueType="num">
                                      <p:cBhvr>
                                        <p:cTn id="44" dur="2000" fill="hold"/>
                                        <p:tgtEl>
                                          <p:spTgt spid="5"/>
                                        </p:tgtEl>
                                        <p:attrNameLst>
                                          <p:attrName>ppt_w</p:attrName>
                                        </p:attrNameLst>
                                      </p:cBhvr>
                                      <p:tavLst>
                                        <p:tav tm="0" fmla="#ppt_w*sin(2.5*pi*$)">
                                          <p:val>
                                            <p:fltVal val="0"/>
                                          </p:val>
                                        </p:tav>
                                        <p:tav tm="100000">
                                          <p:val>
                                            <p:fltVal val="1"/>
                                          </p:val>
                                        </p:tav>
                                      </p:tavLst>
                                    </p:anim>
                                    <p:anim calcmode="lin" valueType="num">
                                      <p:cBhvr>
                                        <p:cTn id="45"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2000"/>
                                        <p:tgtEl>
                                          <p:spTgt spid="6"/>
                                        </p:tgtEl>
                                      </p:cBhvr>
                                    </p:animEffect>
                                    <p:anim calcmode="lin" valueType="num">
                                      <p:cBhvr>
                                        <p:cTn id="51" dur="2000" fill="hold"/>
                                        <p:tgtEl>
                                          <p:spTgt spid="6"/>
                                        </p:tgtEl>
                                        <p:attrNameLst>
                                          <p:attrName>ppt_w</p:attrName>
                                        </p:attrNameLst>
                                      </p:cBhvr>
                                      <p:tavLst>
                                        <p:tav tm="0" fmla="#ppt_w*sin(2.5*pi*$)">
                                          <p:val>
                                            <p:fltVal val="0"/>
                                          </p:val>
                                        </p:tav>
                                        <p:tav tm="100000">
                                          <p:val>
                                            <p:fltVal val="1"/>
                                          </p:val>
                                        </p:tav>
                                      </p:tavLst>
                                    </p:anim>
                                    <p:anim calcmode="lin" valueType="num">
                                      <p:cBhvr>
                                        <p:cTn id="52"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828" y="634026"/>
            <a:ext cx="3525437" cy="3525195"/>
          </a:xfrm>
        </p:spPr>
        <p:txBody>
          <a:bodyPr>
            <a:noAutofit/>
          </a:bodyPr>
          <a:lstStyle/>
          <a:p>
            <a:pPr marL="457200" indent="-457200">
              <a:buFont typeface="Wingdings" panose="05000000000000000000" pitchFamily="2" charset="2"/>
              <a:buChar char="Ø"/>
            </a:pPr>
            <a:r>
              <a:rPr lang="sr-Cyrl-RS" b="1" dirty="0" smtClean="0">
                <a:solidFill>
                  <a:srgbClr val="FFFF00"/>
                </a:solidFill>
              </a:rPr>
              <a:t>1.задатак :  </a:t>
            </a:r>
          </a:p>
          <a:p>
            <a:r>
              <a:rPr lang="sr-Cyrl-RS" dirty="0" smtClean="0"/>
              <a:t>Маја је 2</a:t>
            </a:r>
            <a:r>
              <a:rPr lang="sr-Latn-RS" dirty="0" smtClean="0"/>
              <a:t>kg</a:t>
            </a:r>
            <a:r>
              <a:rPr lang="sr-Cyrl-RS" dirty="0" smtClean="0"/>
              <a:t>  јабука платила   124 динара. Колико би  платила  да  је  купила 3,5</a:t>
            </a:r>
            <a:r>
              <a:rPr lang="sr-Latn-RS" dirty="0" smtClean="0"/>
              <a:t>kg</a:t>
            </a:r>
            <a:r>
              <a:rPr lang="sr-Cyrl-RS" dirty="0" smtClean="0"/>
              <a:t> јабука по истој цени по килограму ? </a:t>
            </a:r>
          </a:p>
          <a:p>
            <a:endParaRPr lang="sr-Cyrl-RS" b="1" dirty="0" smtClean="0">
              <a:solidFill>
                <a:srgbClr val="FFFF00"/>
              </a:solidFill>
            </a:endParaRPr>
          </a:p>
          <a:p>
            <a:r>
              <a:rPr lang="sr-Cyrl-RS" dirty="0" smtClean="0"/>
              <a:t> </a:t>
            </a:r>
            <a:endParaRPr lang="sr-Cyrl-RS" b="1" dirty="0"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endParaRPr>
          </a:p>
        </p:txBody>
      </p:sp>
      <p:sp>
        <p:nvSpPr>
          <p:cNvPr id="7" name="Title 6"/>
          <p:cNvSpPr>
            <a:spLocks noGrp="1"/>
          </p:cNvSpPr>
          <p:nvPr>
            <p:ph type="ctrTitle"/>
          </p:nvPr>
        </p:nvSpPr>
        <p:spPr>
          <a:xfrm>
            <a:off x="323528" y="192858"/>
            <a:ext cx="8568952" cy="647050"/>
          </a:xfrm>
        </p:spPr>
        <p:txBody>
          <a:bodyPr/>
          <a:lstStyle/>
          <a:p>
            <a:r>
              <a:rPr lang="sr-Cyrl-RS" sz="4000" b="1" dirty="0" smtClean="0"/>
              <a:t>Примена  директне пропорционалности </a:t>
            </a:r>
            <a:endParaRPr lang="sr-Latn-RS" sz="4000" b="1" dirty="0"/>
          </a:p>
        </p:txBody>
      </p:sp>
      <mc:AlternateContent xmlns:mc="http://schemas.openxmlformats.org/markup-compatibility/2006" xmlns:a14="http://schemas.microsoft.com/office/drawing/2010/main">
        <mc:Choice Requires="a14">
          <p:sp>
            <p:nvSpPr>
              <p:cNvPr id="5" name="Title 6"/>
              <p:cNvSpPr txBox="1">
                <a:spLocks/>
              </p:cNvSpPr>
              <p:nvPr/>
            </p:nvSpPr>
            <p:spPr>
              <a:xfrm>
                <a:off x="3525437" y="700877"/>
                <a:ext cx="5549509" cy="3597204"/>
              </a:xfrm>
              <a:prstGeom prst="rect">
                <a:avLst/>
              </a:prstGeom>
              <a:solidFill>
                <a:srgbClr val="165574"/>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2800" b="1" i="1" dirty="0" smtClean="0">
                    <a:effectLst>
                      <a:glow rad="228600">
                        <a:schemeClr val="accent3">
                          <a:satMod val="175000"/>
                          <a:alpha val="40000"/>
                        </a:schemeClr>
                      </a:glow>
                      <a:outerShdw blurRad="50800" dist="38100" dir="2700000" algn="tl" rotWithShape="0">
                        <a:prstClr val="black">
                          <a:alpha val="40000"/>
                        </a:prstClr>
                      </a:outerShdw>
                    </a:effectLst>
                  </a:rPr>
                  <a:t>Решење </a:t>
                </a:r>
                <a:r>
                  <a:rPr lang="sr-Cyrl-RS" sz="2800" b="1" i="1" dirty="0">
                    <a:effectLst>
                      <a:glow rad="228600">
                        <a:schemeClr val="accent3">
                          <a:satMod val="175000"/>
                          <a:alpha val="40000"/>
                        </a:schemeClr>
                      </a:glow>
                      <a:outerShdw blurRad="50800" dist="38100" dir="2700000" algn="tl" rotWithShape="0">
                        <a:prstClr val="black">
                          <a:alpha val="40000"/>
                        </a:prstClr>
                      </a:outerShdw>
                    </a:effectLst>
                  </a:rPr>
                  <a:t>:</a:t>
                </a:r>
                <a:r>
                  <a:rPr lang="sr-Cyrl-RS" sz="2800" b="1" i="1" dirty="0" smtClean="0"/>
                  <a:t>  </a:t>
                </a:r>
              </a:p>
              <a:p>
                <a:r>
                  <a:rPr lang="sr-Cyrl-RS" sz="2800" dirty="0" smtClean="0">
                    <a:solidFill>
                      <a:schemeClr val="tx1"/>
                    </a:solidFill>
                  </a:rPr>
                  <a:t>Ово  је очигледно директна пропорционалност   јер :  </a:t>
                </a:r>
              </a:p>
              <a:p>
                <a:r>
                  <a:rPr lang="sr-Cyrl-RS" sz="2800" b="1" dirty="0" smtClean="0"/>
                  <a:t>за  </a:t>
                </a:r>
                <a:r>
                  <a:rPr lang="sr-Cyrl-RS" sz="2800" b="1" dirty="0" smtClean="0">
                    <a:solidFill>
                      <a:srgbClr val="FFFF00"/>
                    </a:solidFill>
                  </a:rPr>
                  <a:t>ВИШЕ</a:t>
                </a:r>
                <a:r>
                  <a:rPr lang="sr-Cyrl-RS" sz="2800" b="1" dirty="0" smtClean="0"/>
                  <a:t>  </a:t>
                </a:r>
                <a:r>
                  <a:rPr lang="sr-Latn-RS" sz="2800" b="1" dirty="0" smtClean="0"/>
                  <a:t>kg (x)</a:t>
                </a:r>
                <a:r>
                  <a:rPr lang="sr-Cyrl-RS" sz="2800" b="1" dirty="0" smtClean="0"/>
                  <a:t>  треба платити </a:t>
                </a:r>
                <a:r>
                  <a:rPr lang="sr-Cyrl-RS" sz="2800" b="1" dirty="0" smtClean="0">
                    <a:solidFill>
                      <a:srgbClr val="FFFF00"/>
                    </a:solidFill>
                  </a:rPr>
                  <a:t>ВИШЕ</a:t>
                </a:r>
                <a:r>
                  <a:rPr lang="sr-Cyrl-RS" sz="2800" b="1" dirty="0" smtClean="0"/>
                  <a:t> </a:t>
                </a:r>
                <a:r>
                  <a:rPr lang="sr-Latn-RS" sz="2800" b="1" dirty="0" smtClean="0"/>
                  <a:t>(</a:t>
                </a:r>
                <a:r>
                  <a:rPr lang="sr-Latn-RS" sz="3200" b="1" dirty="0" smtClean="0">
                    <a:latin typeface="Calibri" panose="020F0502020204030204" pitchFamily="34" charset="0"/>
                  </a:rPr>
                  <a:t>y)</a:t>
                </a:r>
                <a:r>
                  <a:rPr lang="sr-Cyrl-RS" sz="3200" b="1" dirty="0" smtClean="0"/>
                  <a:t> </a:t>
                </a:r>
              </a:p>
              <a:p>
                <a:pPr algn="ctr"/>
                <a:r>
                  <a:rPr lang="sr-Cyrl-RS" sz="3200" b="1" dirty="0" smtClean="0"/>
                  <a:t>x₁</a:t>
                </a:r>
                <a14:m>
                  <m:oMath xmlns:m="http://schemas.openxmlformats.org/officeDocument/2006/math">
                    <m:r>
                      <a:rPr lang="sr-Cyrl-RS" sz="3200" b="1" i="1" smtClean="0">
                        <a:latin typeface="Cambria Math" panose="02040503050406030204" pitchFamily="18" charset="0"/>
                        <a:ea typeface="Cambria Math" panose="02040503050406030204" pitchFamily="18" charset="0"/>
                      </a:rPr>
                      <m:t>=</m:t>
                    </m:r>
                  </m:oMath>
                </a14:m>
                <a:r>
                  <a:rPr lang="sr-Cyrl-RS" sz="3200" b="1" dirty="0" smtClean="0"/>
                  <a:t>2    </a:t>
                </a:r>
                <a:r>
                  <a:rPr lang="sr-Latn-RS" sz="3200" b="1" dirty="0" smtClean="0"/>
                  <a:t>x₂</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oMath>
                </a14:m>
                <a:r>
                  <a:rPr lang="sr-Cyrl-RS" sz="3200" b="1" dirty="0" smtClean="0"/>
                  <a:t> 3,5        </a:t>
                </a:r>
                <a:r>
                  <a:rPr lang="sr-Latn-RS" sz="3200" b="1" dirty="0" smtClean="0"/>
                  <a:t>y₁</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oMath>
                </a14:m>
                <a:r>
                  <a:rPr lang="sr-Cyrl-RS" sz="3200" b="1" dirty="0" smtClean="0"/>
                  <a:t>124   </a:t>
                </a:r>
                <a:r>
                  <a:rPr lang="sr-Latn-RS" sz="3200" b="1" dirty="0" smtClean="0"/>
                  <a:t>y₂</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oMath>
                </a14:m>
                <a:r>
                  <a:rPr lang="sr-Cyrl-RS" sz="3200" b="1" dirty="0" smtClean="0"/>
                  <a:t>? </a:t>
                </a:r>
              </a:p>
              <a:p>
                <a:r>
                  <a:rPr lang="sr-Cyrl-RS" sz="3200" b="1" dirty="0"/>
                  <a:t> </a:t>
                </a:r>
                <a:r>
                  <a:rPr lang="sr-Cyrl-RS" sz="3200" b="1" dirty="0" smtClean="0"/>
                  <a:t> </a:t>
                </a:r>
                <a:r>
                  <a:rPr lang="sr-Latn-RS" sz="3200" b="1" dirty="0" smtClean="0"/>
                  <a:t>x₁</a:t>
                </a:r>
                <a:r>
                  <a:rPr lang="sr-Cyrl-RS" sz="3200" b="1" dirty="0" smtClean="0"/>
                  <a:t> </a:t>
                </a:r>
                <a:r>
                  <a:rPr lang="sr-Latn-RS" sz="3200" b="1" dirty="0" smtClean="0"/>
                  <a:t>:</a:t>
                </a:r>
                <a:r>
                  <a:rPr lang="sr-Cyrl-RS" sz="3200" b="1" dirty="0" smtClean="0"/>
                  <a:t> </a:t>
                </a:r>
                <a:r>
                  <a:rPr lang="sr-Latn-RS" sz="3200" b="1" dirty="0" smtClean="0"/>
                  <a:t>x₂</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oMath>
                </a14:m>
                <a:r>
                  <a:rPr lang="sr-Latn-RS" sz="3200" b="1" dirty="0" smtClean="0"/>
                  <a:t>y₁</a:t>
                </a:r>
                <a:r>
                  <a:rPr lang="sr-Cyrl-RS" sz="3200" b="1" dirty="0" smtClean="0"/>
                  <a:t> </a:t>
                </a:r>
                <a:r>
                  <a:rPr lang="sr-Latn-RS" sz="3200" b="1" dirty="0" smtClean="0"/>
                  <a:t>:</a:t>
                </a:r>
                <a:r>
                  <a:rPr lang="sr-Cyrl-RS" sz="3200" b="1" dirty="0" smtClean="0"/>
                  <a:t> </a:t>
                </a:r>
                <a:r>
                  <a:rPr lang="sr-Latn-RS" sz="3200" b="1" dirty="0" smtClean="0"/>
                  <a:t>y₂</a:t>
                </a:r>
                <a:r>
                  <a:rPr lang="sr-Cyrl-RS" sz="3200" b="1" dirty="0" smtClean="0"/>
                  <a:t>    2 : 3,5 </a:t>
                </a:r>
                <a14:m>
                  <m:oMath xmlns:m="http://schemas.openxmlformats.org/officeDocument/2006/math">
                    <m:r>
                      <a:rPr lang="sr-Cyrl-RS" sz="3200" b="1" i="1" smtClean="0">
                        <a:latin typeface="Cambria Math" panose="02040503050406030204" pitchFamily="18" charset="0"/>
                        <a:ea typeface="Cambria Math" panose="02040503050406030204" pitchFamily="18" charset="0"/>
                      </a:rPr>
                      <m:t>=</m:t>
                    </m:r>
                  </m:oMath>
                </a14:m>
                <a:r>
                  <a:rPr lang="sr-Cyrl-RS" sz="3200" b="1" dirty="0" smtClean="0"/>
                  <a:t> 124 : </a:t>
                </a:r>
                <a:r>
                  <a:rPr lang="sr-Latn-RS" sz="3200" b="1" dirty="0" smtClean="0"/>
                  <a:t>y₂</a:t>
                </a:r>
                <a:endParaRPr lang="sr-Cyrl-RS" sz="3200" b="1" dirty="0" smtClean="0"/>
              </a:p>
              <a:p>
                <a:r>
                  <a:rPr lang="sr-Cyrl-RS" sz="3200" b="1" dirty="0"/>
                  <a:t> </a:t>
                </a:r>
                <a:r>
                  <a:rPr lang="sr-Cyrl-RS" sz="3200" b="1" dirty="0" smtClean="0"/>
                  <a:t> 2</a:t>
                </a:r>
                <a:r>
                  <a:rPr lang="sr-Latn-RS" sz="3200" b="1" dirty="0" smtClean="0"/>
                  <a:t>y₂</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oMath>
                </a14:m>
                <a:r>
                  <a:rPr lang="sr-Cyrl-RS" sz="3200" b="1" dirty="0" smtClean="0"/>
                  <a:t> 124 · 3,5 </a:t>
                </a:r>
              </a:p>
              <a:p>
                <a:r>
                  <a:rPr lang="sr-Cyrl-RS" sz="3200" b="1" dirty="0"/>
                  <a:t> </a:t>
                </a:r>
                <a:r>
                  <a:rPr lang="sr-Cyrl-RS" sz="3200" b="1" dirty="0" smtClean="0"/>
                  <a:t>   </a:t>
                </a:r>
                <a:r>
                  <a:rPr lang="sr-Latn-RS" sz="3200" b="1" dirty="0" smtClean="0"/>
                  <a:t>y₂</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f>
                      <m:fPr>
                        <m:ctrlPr>
                          <a:rPr lang="sr-Latn-RS" sz="3200" b="1" i="1" smtClean="0">
                            <a:latin typeface="Cambria Math" panose="02040503050406030204" pitchFamily="18" charset="0"/>
                            <a:ea typeface="Cambria Math" panose="02040503050406030204" pitchFamily="18" charset="0"/>
                          </a:rPr>
                        </m:ctrlPr>
                      </m:fPr>
                      <m:num>
                        <m:r>
                          <a:rPr lang="sr-Cyrl-RS" sz="3200" b="1" i="1" smtClean="0">
                            <a:latin typeface="Cambria Math" panose="02040503050406030204" pitchFamily="18" charset="0"/>
                            <a:ea typeface="Cambria Math" panose="02040503050406030204" pitchFamily="18" charset="0"/>
                          </a:rPr>
                          <m:t>𝟏𝟐𝟒</m:t>
                        </m:r>
                        <m:r>
                          <a:rPr lang="sr-Cyrl-RS" sz="3200" b="1" i="1" smtClean="0">
                            <a:latin typeface="Cambria Math" panose="02040503050406030204" pitchFamily="18" charset="0"/>
                            <a:ea typeface="Cambria Math" panose="02040503050406030204" pitchFamily="18" charset="0"/>
                          </a:rPr>
                          <m:t> ∙</m:t>
                        </m:r>
                        <m:r>
                          <a:rPr lang="sr-Cyrl-RS" sz="3200" b="1" i="1" smtClean="0">
                            <a:latin typeface="Cambria Math" panose="02040503050406030204" pitchFamily="18" charset="0"/>
                            <a:ea typeface="Cambria Math" panose="02040503050406030204" pitchFamily="18" charset="0"/>
                          </a:rPr>
                          <m:t>𝟑</m:t>
                        </m:r>
                        <m:r>
                          <a:rPr lang="sr-Cyrl-RS" sz="3200" b="1" i="1" smtClean="0">
                            <a:latin typeface="Cambria Math" panose="02040503050406030204" pitchFamily="18" charset="0"/>
                            <a:ea typeface="Cambria Math" panose="02040503050406030204" pitchFamily="18" charset="0"/>
                          </a:rPr>
                          <m:t>,</m:t>
                        </m:r>
                        <m:r>
                          <a:rPr lang="sr-Cyrl-RS" sz="3200" b="1" i="1" smtClean="0">
                            <a:latin typeface="Cambria Math" panose="02040503050406030204" pitchFamily="18" charset="0"/>
                            <a:ea typeface="Cambria Math" panose="02040503050406030204" pitchFamily="18" charset="0"/>
                          </a:rPr>
                          <m:t>𝟓</m:t>
                        </m:r>
                      </m:num>
                      <m:den>
                        <m:r>
                          <a:rPr lang="sr-Cyrl-RS" sz="3200" b="1" i="1" smtClean="0">
                            <a:latin typeface="Cambria Math" panose="02040503050406030204" pitchFamily="18" charset="0"/>
                            <a:ea typeface="Cambria Math" panose="02040503050406030204" pitchFamily="18" charset="0"/>
                          </a:rPr>
                          <m:t>𝟐</m:t>
                        </m:r>
                        <m:r>
                          <a:rPr lang="sr-Cyrl-RS" sz="3200" b="1" i="1" smtClean="0">
                            <a:latin typeface="Cambria Math" panose="02040503050406030204" pitchFamily="18" charset="0"/>
                            <a:ea typeface="Cambria Math" panose="02040503050406030204" pitchFamily="18" charset="0"/>
                          </a:rPr>
                          <m:t> </m:t>
                        </m:r>
                      </m:den>
                    </m:f>
                  </m:oMath>
                </a14:m>
                <a:r>
                  <a:rPr lang="sr-Cyrl-RS" sz="3200" b="1" dirty="0" smtClean="0"/>
                  <a:t>     </a:t>
                </a:r>
                <a:r>
                  <a:rPr lang="sr-Latn-RS" sz="3200" b="1" dirty="0" smtClean="0"/>
                  <a:t>y₂</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oMath>
                </a14:m>
                <a:r>
                  <a:rPr lang="sr-Cyrl-RS" sz="3200" b="1" dirty="0" smtClean="0"/>
                  <a:t> 62 · 3,5</a:t>
                </a:r>
                <a14:m>
                  <m:oMath xmlns:m="http://schemas.openxmlformats.org/officeDocument/2006/math">
                    <m:r>
                      <a:rPr lang="sr-Cyrl-RS" sz="3200" b="1" i="1" smtClean="0">
                        <a:latin typeface="Cambria Math" panose="02040503050406030204" pitchFamily="18" charset="0"/>
                        <a:ea typeface="Cambria Math" panose="02040503050406030204" pitchFamily="18" charset="0"/>
                      </a:rPr>
                      <m:t>=</m:t>
                    </m:r>
                  </m:oMath>
                </a14:m>
                <a:r>
                  <a:rPr lang="sr-Cyrl-RS" sz="3200" b="1" dirty="0" smtClean="0"/>
                  <a:t>217</a:t>
                </a:r>
              </a:p>
              <a:p>
                <a:endParaRPr lang="sr-Cyrl-RS" sz="3200" b="1" dirty="0" smtClean="0"/>
              </a:p>
              <a:p>
                <a:r>
                  <a:rPr lang="sr-Cyrl-RS" sz="3200" b="1" dirty="0" smtClean="0"/>
                  <a:t> </a:t>
                </a:r>
              </a:p>
              <a:p>
                <a:r>
                  <a:rPr lang="sr-Cyrl-RS" sz="3600" b="1" dirty="0" smtClean="0"/>
                  <a:t>  </a:t>
                </a:r>
                <a:r>
                  <a:rPr lang="sr-Latn-RS" sz="3600" b="1" dirty="0" smtClean="0"/>
                  <a:t> </a:t>
                </a:r>
                <a:endParaRPr lang="sr-Latn-RS" sz="3600" b="1" dirty="0"/>
              </a:p>
            </p:txBody>
          </p:sp>
        </mc:Choice>
        <mc:Fallback xmlns="">
          <p:sp>
            <p:nvSpPr>
              <p:cNvPr id="5" name="Title 6"/>
              <p:cNvSpPr txBox="1">
                <a:spLocks noRot="1" noChangeAspect="1" noMove="1" noResize="1" noEditPoints="1" noAdjustHandles="1" noChangeArrowheads="1" noChangeShapeType="1" noTextEdit="1"/>
              </p:cNvSpPr>
              <p:nvPr/>
            </p:nvSpPr>
            <p:spPr>
              <a:xfrm>
                <a:off x="3525437" y="700877"/>
                <a:ext cx="5549509" cy="3597204"/>
              </a:xfrm>
              <a:prstGeom prst="rect">
                <a:avLst/>
              </a:prstGeom>
              <a:blipFill rotWithShape="0">
                <a:blip r:embed="rId3"/>
                <a:stretch>
                  <a:fillRect l="-3587" t="-1002"/>
                </a:stretch>
              </a:blipFill>
            </p:spPr>
            <p:txBody>
              <a:bodyPr/>
              <a:lstStyle/>
              <a:p>
                <a:r>
                  <a:rPr lang="sr-Latn-RS">
                    <a:noFill/>
                  </a:rPr>
                  <a:t> </a:t>
                </a:r>
              </a:p>
            </p:txBody>
          </p:sp>
        </mc:Fallback>
      </mc:AlternateContent>
      <mc:AlternateContent xmlns:mc="http://schemas.openxmlformats.org/markup-compatibility/2006" xmlns:a14="http://schemas.microsoft.com/office/drawing/2010/main">
        <mc:Choice Requires="a14">
          <p:sp>
            <p:nvSpPr>
              <p:cNvPr id="6" name="Title 6"/>
              <p:cNvSpPr txBox="1">
                <a:spLocks/>
              </p:cNvSpPr>
              <p:nvPr/>
            </p:nvSpPr>
            <p:spPr>
              <a:xfrm>
                <a:off x="128789" y="4365939"/>
                <a:ext cx="8988335" cy="2318246"/>
              </a:xfrm>
              <a:prstGeom prst="rect">
                <a:avLst/>
              </a:prstGeom>
              <a:noFill/>
              <a:ln w="76200">
                <a:gradFill flip="none" rotWithShape="1">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Latn-RS" sz="2800" b="1" dirty="0" smtClean="0">
                    <a:solidFill>
                      <a:srgbClr val="FFFF00"/>
                    </a:solidFill>
                    <a:effectLst>
                      <a:glow rad="228600">
                        <a:schemeClr val="accent1">
                          <a:satMod val="175000"/>
                          <a:alpha val="40000"/>
                        </a:schemeClr>
                      </a:glow>
                      <a:outerShdw blurRad="50800" dist="38100" dir="2700000" algn="tl" rotWithShape="0">
                        <a:prstClr val="black">
                          <a:alpha val="40000"/>
                        </a:prstClr>
                      </a:outerShdw>
                    </a:effectLst>
                  </a:rPr>
                  <a:t>II </a:t>
                </a:r>
                <a:r>
                  <a:rPr lang="sr-Cyrl-RS" sz="2800" b="1" dirty="0" smtClean="0">
                    <a:solidFill>
                      <a:srgbClr val="FFFF00"/>
                    </a:solidFill>
                    <a:effectLst>
                      <a:glow rad="228600">
                        <a:schemeClr val="accent1">
                          <a:satMod val="175000"/>
                          <a:alpha val="40000"/>
                        </a:schemeClr>
                      </a:glow>
                      <a:outerShdw blurRad="50800" dist="38100" dir="2700000" algn="tl" rotWithShape="0">
                        <a:prstClr val="black">
                          <a:alpha val="40000"/>
                        </a:prstClr>
                      </a:outerShdw>
                    </a:effectLst>
                  </a:rPr>
                  <a:t>начин :  </a:t>
                </a:r>
                <a:r>
                  <a:rPr lang="sr-Cyrl-RS" sz="2800" b="1" dirty="0" smtClean="0">
                    <a:solidFill>
                      <a:srgbClr val="FFFF00"/>
                    </a:solidFill>
                    <a:effectLst>
                      <a:outerShdw blurRad="50800" dist="38100" dir="2700000" algn="tl" rotWithShape="0">
                        <a:prstClr val="black">
                          <a:alpha val="40000"/>
                        </a:prstClr>
                      </a:outerShdw>
                    </a:effectLst>
                  </a:rPr>
                  <a:t>( мислим  да   је  лакши  )</a:t>
                </a:r>
              </a:p>
              <a:p>
                <a:r>
                  <a:rPr lang="sr-Cyrl-RS" sz="2800" b="1" dirty="0">
                    <a:solidFill>
                      <a:schemeClr val="tx1"/>
                    </a:solidFill>
                    <a:effectLst>
                      <a:glow rad="228600">
                        <a:schemeClr val="accent1">
                          <a:satMod val="175000"/>
                          <a:alpha val="40000"/>
                        </a:schemeClr>
                      </a:glow>
                      <a:outerShdw blurRad="50800" dist="38100" dir="2700000" algn="tl" rotWithShape="0">
                        <a:prstClr val="black">
                          <a:alpha val="40000"/>
                        </a:prstClr>
                      </a:outerShdw>
                    </a:effectLst>
                  </a:rPr>
                  <a:t> </a:t>
                </a:r>
                <a:r>
                  <a:rPr lang="sr-Cyrl-RS" sz="2800" b="1" dirty="0" smtClean="0">
                    <a:solidFill>
                      <a:schemeClr val="tx1"/>
                    </a:solidFill>
                    <a:effectLst>
                      <a:glow rad="228600">
                        <a:schemeClr val="accent1">
                          <a:satMod val="175000"/>
                          <a:alpha val="40000"/>
                        </a:schemeClr>
                      </a:glow>
                      <a:outerShdw blurRad="50800" dist="38100" dir="2700000" algn="tl" rotWithShape="0">
                        <a:prstClr val="black">
                          <a:alpha val="40000"/>
                        </a:prstClr>
                      </a:outerShdw>
                    </a:effectLst>
                  </a:rPr>
                  <a:t>    </a:t>
                </a:r>
                <a:r>
                  <a:rPr lang="sr-Cyrl-RS" sz="2800" b="1" dirty="0" smtClean="0">
                    <a:solidFill>
                      <a:srgbClr val="FFFF00"/>
                    </a:solidFill>
                    <a:effectLst>
                      <a:outerShdw blurRad="50800" dist="38100" dir="2700000" algn="tl" rotWithShape="0">
                        <a:prstClr val="black">
                          <a:alpha val="40000"/>
                        </a:prstClr>
                      </a:outerShdw>
                    </a:effectLst>
                  </a:rPr>
                  <a:t>2  </a:t>
                </a:r>
                <a:r>
                  <a:rPr lang="sr-Latn-RS" sz="2800" b="1" dirty="0" smtClean="0">
                    <a:solidFill>
                      <a:srgbClr val="FFFF00"/>
                    </a:solidFill>
                    <a:effectLst>
                      <a:outerShdw blurRad="50800" dist="38100" dir="2700000" algn="tl" rotWithShape="0">
                        <a:prstClr val="black">
                          <a:alpha val="40000"/>
                        </a:prstClr>
                      </a:outerShdw>
                    </a:effectLst>
                  </a:rPr>
                  <a:t>kg</a:t>
                </a:r>
                <a:r>
                  <a:rPr lang="sr-Cyrl-RS" sz="2800" b="1" dirty="0" smtClean="0">
                    <a:solidFill>
                      <a:srgbClr val="FFFF00"/>
                    </a:solidFill>
                    <a:effectLst>
                      <a:outerShdw blurRad="50800" dist="38100" dir="2700000" algn="tl" rotWithShape="0">
                        <a:prstClr val="black">
                          <a:alpha val="40000"/>
                        </a:prstClr>
                      </a:outerShdw>
                    </a:effectLst>
                  </a:rPr>
                  <a:t>           124  </a:t>
                </a:r>
                <a:r>
                  <a:rPr lang="sr-Latn-RS" sz="2800" b="1" dirty="0" smtClean="0">
                    <a:solidFill>
                      <a:srgbClr val="FFFF00"/>
                    </a:solidFill>
                    <a:effectLst>
                      <a:outerShdw blurRad="50800" dist="38100" dir="2700000" algn="tl" rotWithShape="0">
                        <a:prstClr val="black">
                          <a:alpha val="40000"/>
                        </a:prstClr>
                      </a:outerShdw>
                    </a:effectLst>
                  </a:rPr>
                  <a:t>din</a:t>
                </a:r>
                <a:r>
                  <a:rPr lang="sr-Cyrl-RS" sz="2800" b="1" dirty="0" smtClean="0">
                    <a:solidFill>
                      <a:srgbClr val="FFFF00"/>
                    </a:solidFill>
                    <a:effectLst>
                      <a:outerShdw blurRad="50800" dist="38100" dir="2700000" algn="tl" rotWithShape="0">
                        <a:prstClr val="black">
                          <a:alpha val="40000"/>
                        </a:prstClr>
                      </a:outerShdw>
                    </a:effectLst>
                  </a:rPr>
                  <a:t>      Ако  је  директна  пропорционалност </a:t>
                </a:r>
              </a:p>
              <a:p>
                <a:r>
                  <a:rPr lang="sr-Cyrl-RS" sz="2800" b="1" dirty="0">
                    <a:solidFill>
                      <a:srgbClr val="FFFF00"/>
                    </a:solidFill>
                    <a:effectLst>
                      <a:outerShdw blurRad="50800" dist="38100" dir="2700000" algn="tl" rotWithShape="0">
                        <a:prstClr val="black">
                          <a:alpha val="40000"/>
                        </a:prstClr>
                      </a:outerShdw>
                    </a:effectLst>
                  </a:rPr>
                  <a:t> </a:t>
                </a:r>
                <a:r>
                  <a:rPr lang="sr-Cyrl-RS" sz="2800" b="1" dirty="0" smtClean="0">
                    <a:solidFill>
                      <a:srgbClr val="FFFF00"/>
                    </a:solidFill>
                    <a:effectLst>
                      <a:outerShdw blurRad="50800" dist="38100" dir="2700000" algn="tl" rotWithShape="0">
                        <a:prstClr val="black">
                          <a:alpha val="40000"/>
                        </a:prstClr>
                      </a:outerShdw>
                    </a:effectLst>
                  </a:rPr>
                  <a:t>    3,5  </a:t>
                </a:r>
                <a:r>
                  <a:rPr lang="sr-Latn-RS" sz="2800" b="1" dirty="0" smtClean="0">
                    <a:solidFill>
                      <a:srgbClr val="FFFF00"/>
                    </a:solidFill>
                    <a:effectLst>
                      <a:outerShdw blurRad="50800" dist="38100" dir="2700000" algn="tl" rotWithShape="0">
                        <a:prstClr val="black">
                          <a:alpha val="40000"/>
                        </a:prstClr>
                      </a:outerShdw>
                    </a:effectLst>
                  </a:rPr>
                  <a:t>kg</a:t>
                </a:r>
                <a:r>
                  <a:rPr lang="sr-Cyrl-RS" sz="2800" b="1" dirty="0" smtClean="0">
                    <a:solidFill>
                      <a:srgbClr val="FFFF00"/>
                    </a:solidFill>
                    <a:effectLst>
                      <a:outerShdw blurRad="50800" dist="38100" dir="2700000" algn="tl" rotWithShape="0">
                        <a:prstClr val="black">
                          <a:alpha val="40000"/>
                        </a:prstClr>
                      </a:outerShdw>
                    </a:effectLst>
                  </a:rPr>
                  <a:t>           </a:t>
                </a:r>
                <a:r>
                  <a:rPr lang="sr-Latn-RS" sz="2800" b="1" dirty="0" smtClean="0">
                    <a:solidFill>
                      <a:srgbClr val="FFFF00"/>
                    </a:solidFill>
                    <a:effectLst>
                      <a:outerShdw blurRad="50800" dist="38100" dir="2700000" algn="tl" rotWithShape="0">
                        <a:prstClr val="black">
                          <a:alpha val="40000"/>
                        </a:prstClr>
                      </a:outerShdw>
                    </a:effectLst>
                  </a:rPr>
                  <a:t>x</a:t>
                </a:r>
                <a:r>
                  <a:rPr lang="sr-Cyrl-RS" sz="2800" b="1" dirty="0" smtClean="0">
                    <a:solidFill>
                      <a:srgbClr val="FFFF00"/>
                    </a:solidFill>
                    <a:effectLst>
                      <a:outerShdw blurRad="50800" dist="38100" dir="2700000" algn="tl" rotWithShape="0">
                        <a:prstClr val="black">
                          <a:alpha val="40000"/>
                        </a:prstClr>
                      </a:outerShdw>
                    </a:effectLst>
                  </a:rPr>
                  <a:t>  </a:t>
                </a:r>
                <a:r>
                  <a:rPr lang="sr-Latn-RS" sz="2800" b="1" dirty="0" smtClean="0">
                    <a:solidFill>
                      <a:srgbClr val="FFFF00"/>
                    </a:solidFill>
                    <a:effectLst>
                      <a:outerShdw blurRad="50800" dist="38100" dir="2700000" algn="tl" rotWithShape="0">
                        <a:prstClr val="black">
                          <a:alpha val="40000"/>
                        </a:prstClr>
                      </a:outerShdw>
                    </a:effectLst>
                  </a:rPr>
                  <a:t>din</a:t>
                </a:r>
                <a:r>
                  <a:rPr lang="sr-Cyrl-RS" sz="2800" b="1" dirty="0" smtClean="0">
                    <a:solidFill>
                      <a:srgbClr val="FFFF00"/>
                    </a:solidFill>
                    <a:effectLst>
                      <a:outerShdw blurRad="50800" dist="38100" dir="2700000" algn="tl" rotWithShape="0">
                        <a:prstClr val="black">
                          <a:alpha val="40000"/>
                        </a:prstClr>
                      </a:outerShdw>
                    </a:effectLst>
                  </a:rPr>
                  <a:t>        стрелице имају  исти  смер   и    </a:t>
                </a:r>
              </a:p>
              <a:p>
                <a:r>
                  <a:rPr lang="sr-Cyrl-RS" sz="2800" b="1" dirty="0">
                    <a:solidFill>
                      <a:srgbClr val="FFFF00"/>
                    </a:solidFill>
                    <a:effectLst>
                      <a:outerShdw blurRad="50800" dist="38100" dir="2700000" algn="tl" rotWithShape="0">
                        <a:prstClr val="black">
                          <a:alpha val="40000"/>
                        </a:prstClr>
                      </a:outerShdw>
                    </a:effectLst>
                  </a:rPr>
                  <a:t> </a:t>
                </a:r>
                <a:r>
                  <a:rPr lang="sr-Cyrl-RS" sz="2800" b="1" dirty="0" smtClean="0">
                    <a:solidFill>
                      <a:srgbClr val="FFFF00"/>
                    </a:solidFill>
                    <a:effectLst>
                      <a:outerShdw blurRad="50800" dist="38100" dir="2700000" algn="tl" rotWithShape="0">
                        <a:prstClr val="black">
                          <a:alpha val="40000"/>
                        </a:prstClr>
                      </a:outerShdw>
                    </a:effectLst>
                  </a:rPr>
                  <a:t>                                              постављамо  пропорцију  од подножја   </a:t>
                </a:r>
              </a:p>
              <a:p>
                <a:pPr algn="r"/>
                <a:r>
                  <a:rPr lang="sr-Cyrl-RS" sz="2800" b="1" dirty="0">
                    <a:solidFill>
                      <a:srgbClr val="FFFF00"/>
                    </a:solidFill>
                    <a:effectLst>
                      <a:outerShdw blurRad="50800" dist="38100" dir="2700000" algn="tl" rotWithShape="0">
                        <a:prstClr val="black">
                          <a:alpha val="40000"/>
                        </a:prstClr>
                      </a:outerShdw>
                    </a:effectLst>
                  </a:rPr>
                  <a:t> </a:t>
                </a:r>
                <a:r>
                  <a:rPr lang="sr-Cyrl-RS" sz="2800" b="1" dirty="0" smtClean="0">
                    <a:solidFill>
                      <a:srgbClr val="FFFF00"/>
                    </a:solidFill>
                    <a:effectLst>
                      <a:outerShdw blurRad="50800" dist="38100" dir="2700000" algn="tl" rotWithShape="0">
                        <a:prstClr val="black">
                          <a:alpha val="40000"/>
                        </a:prstClr>
                      </a:outerShdw>
                    </a:effectLst>
                  </a:rPr>
                  <a:t>  стрелице према   врху  стрелице    2 : 3,5 </a:t>
                </a:r>
                <a14:m>
                  <m:oMath xmlns:m="http://schemas.openxmlformats.org/officeDocument/2006/math">
                    <m:r>
                      <a:rPr lang="sr-Cyrl-RS" sz="2800" b="1" i="1" smtClean="0">
                        <a:solidFill>
                          <a:srgbClr val="FFFF00"/>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m:t>=</m:t>
                    </m:r>
                  </m:oMath>
                </a14:m>
                <a:r>
                  <a:rPr lang="sr-Cyrl-RS" sz="2800" b="1" dirty="0" smtClean="0">
                    <a:solidFill>
                      <a:srgbClr val="FFFF00"/>
                    </a:solidFill>
                    <a:effectLst>
                      <a:outerShdw blurRad="50800" dist="38100" dir="2700000" algn="tl" rotWithShape="0">
                        <a:prstClr val="black">
                          <a:alpha val="40000"/>
                        </a:prstClr>
                      </a:outerShdw>
                    </a:effectLst>
                  </a:rPr>
                  <a:t> 124 :  </a:t>
                </a:r>
                <a:r>
                  <a:rPr lang="sr-Latn-RS" sz="2800" b="1" dirty="0" smtClean="0">
                    <a:solidFill>
                      <a:srgbClr val="FFFF00"/>
                    </a:solidFill>
                    <a:effectLst>
                      <a:outerShdw blurRad="50800" dist="38100" dir="2700000" algn="tl" rotWithShape="0">
                        <a:prstClr val="black">
                          <a:alpha val="40000"/>
                        </a:prstClr>
                      </a:outerShdw>
                    </a:effectLst>
                  </a:rPr>
                  <a:t>x</a:t>
                </a:r>
                <a:r>
                  <a:rPr lang="sr-Cyrl-RS" sz="2800" b="1" dirty="0" smtClean="0">
                    <a:solidFill>
                      <a:srgbClr val="FFFF00"/>
                    </a:solidFill>
                    <a:effectLst>
                      <a:outerShdw blurRad="50800" dist="38100" dir="2700000" algn="tl" rotWithShape="0">
                        <a:prstClr val="black">
                          <a:alpha val="40000"/>
                        </a:prstClr>
                      </a:outerShdw>
                    </a:effectLst>
                  </a:rPr>
                  <a:t>    </a:t>
                </a:r>
                <a:r>
                  <a:rPr lang="sr-Latn-RS" sz="2800" b="1" dirty="0" smtClean="0">
                    <a:solidFill>
                      <a:srgbClr val="FFFF00"/>
                    </a:solidFill>
                    <a:effectLst>
                      <a:outerShdw blurRad="50800" dist="38100" dir="2700000" algn="tl" rotWithShape="0">
                        <a:prstClr val="black">
                          <a:alpha val="40000"/>
                        </a:prstClr>
                      </a:outerShdw>
                    </a:effectLst>
                  </a:rPr>
                  <a:t>a  </a:t>
                </a:r>
                <a:r>
                  <a:rPr lang="sr-Cyrl-RS" sz="2800" b="1" dirty="0" smtClean="0">
                    <a:solidFill>
                      <a:srgbClr val="FFFF00"/>
                    </a:solidFill>
                    <a:effectLst>
                      <a:outerShdw blurRad="50800" dist="38100" dir="2700000" algn="tl" rotWithShape="0">
                        <a:prstClr val="black">
                          <a:alpha val="40000"/>
                        </a:prstClr>
                      </a:outerShdw>
                    </a:effectLst>
                  </a:rPr>
                  <a:t>затим    израчунамо  непознати   члан   и  </a:t>
                </a:r>
                <a:r>
                  <a:rPr lang="sr-Latn-RS" sz="2800" b="1" dirty="0" smtClean="0">
                    <a:solidFill>
                      <a:srgbClr val="FFFF00"/>
                    </a:solidFill>
                    <a:effectLst>
                      <a:outerShdw blurRad="50800" dist="38100" dir="2700000" algn="tl" rotWithShape="0">
                        <a:prstClr val="black">
                          <a:alpha val="40000"/>
                        </a:prstClr>
                      </a:outerShdw>
                    </a:effectLst>
                  </a:rPr>
                  <a:t>x</a:t>
                </a:r>
                <a14:m>
                  <m:oMath xmlns:m="http://schemas.openxmlformats.org/officeDocument/2006/math">
                    <m:r>
                      <a:rPr lang="sr-Latn-RS" sz="2800" b="1" i="1" smtClean="0">
                        <a:solidFill>
                          <a:srgbClr val="FFFF00"/>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m:t>=</m:t>
                    </m:r>
                  </m:oMath>
                </a14:m>
                <a:r>
                  <a:rPr lang="sr-Cyrl-RS" sz="2800" b="1" dirty="0" smtClean="0">
                    <a:solidFill>
                      <a:srgbClr val="FFFF00"/>
                    </a:solidFill>
                    <a:effectLst>
                      <a:outerShdw blurRad="50800" dist="38100" dir="2700000" algn="tl" rotWithShape="0">
                        <a:prstClr val="black">
                          <a:alpha val="40000"/>
                        </a:prstClr>
                      </a:outerShdw>
                    </a:effectLst>
                  </a:rPr>
                  <a:t> 217 </a:t>
                </a:r>
                <a:r>
                  <a:rPr lang="sr-Latn-RS" sz="2800" b="1" dirty="0" smtClean="0">
                    <a:solidFill>
                      <a:srgbClr val="FFFF00"/>
                    </a:solidFill>
                    <a:effectLst>
                      <a:outerShdw blurRad="50800" dist="38100" dir="2700000" algn="tl" rotWithShape="0">
                        <a:prstClr val="black">
                          <a:alpha val="40000"/>
                        </a:prstClr>
                      </a:outerShdw>
                    </a:effectLst>
                  </a:rPr>
                  <a:t>din</a:t>
                </a:r>
                <a:endParaRPr lang="sr-Latn-RS" sz="2800" b="1" dirty="0">
                  <a:solidFill>
                    <a:srgbClr val="FFFF00"/>
                  </a:solidFill>
                  <a:effectLst>
                    <a:outerShdw blurRad="50800" dist="38100" dir="2700000" algn="tl" rotWithShape="0">
                      <a:prstClr val="black">
                        <a:alpha val="40000"/>
                      </a:prstClr>
                    </a:outerShdw>
                  </a:effectLst>
                </a:endParaRPr>
              </a:p>
            </p:txBody>
          </p:sp>
        </mc:Choice>
        <mc:Fallback xmlns="">
          <p:sp>
            <p:nvSpPr>
              <p:cNvPr id="6" name="Title 6"/>
              <p:cNvSpPr txBox="1">
                <a:spLocks noRot="1" noChangeAspect="1" noMove="1" noResize="1" noEditPoints="1" noAdjustHandles="1" noChangeArrowheads="1" noChangeShapeType="1" noTextEdit="1"/>
              </p:cNvSpPr>
              <p:nvPr/>
            </p:nvSpPr>
            <p:spPr>
              <a:xfrm>
                <a:off x="128789" y="4365939"/>
                <a:ext cx="8988335" cy="2318246"/>
              </a:xfrm>
              <a:prstGeom prst="rect">
                <a:avLst/>
              </a:prstGeom>
              <a:blipFill rotWithShape="0">
                <a:blip r:embed="rId4"/>
                <a:stretch>
                  <a:fillRect l="-3360" t="-9924" r="-4973" b="-8651"/>
                </a:stretch>
              </a:blipFill>
              <a:ln w="76200">
                <a:gradFill flip="none" rotWithShape="1">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txBody>
              <a:bodyPr/>
              <a:lstStyle/>
              <a:p>
                <a:r>
                  <a:rPr lang="sr-Latn-RS">
                    <a:noFill/>
                  </a:rPr>
                  <a:t> </a:t>
                </a:r>
              </a:p>
            </p:txBody>
          </p:sp>
        </mc:Fallback>
      </mc:AlternateContent>
      <p:sp>
        <p:nvSpPr>
          <p:cNvPr id="2" name="Curved Up Arrow 1"/>
          <p:cNvSpPr/>
          <p:nvPr/>
        </p:nvSpPr>
        <p:spPr bwMode="auto">
          <a:xfrm>
            <a:off x="6472364" y="3118000"/>
            <a:ext cx="792088" cy="216024"/>
          </a:xfrm>
          <a:prstGeom prst="curvedUpArrow">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Curved Up Arrow 7"/>
          <p:cNvSpPr/>
          <p:nvPr/>
        </p:nvSpPr>
        <p:spPr bwMode="auto">
          <a:xfrm>
            <a:off x="6006758" y="3118000"/>
            <a:ext cx="2088232" cy="435244"/>
          </a:xfrm>
          <a:prstGeom prst="curvedUpArrow">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9" name="Straight Arrow Connector 8"/>
          <p:cNvCxnSpPr/>
          <p:nvPr/>
        </p:nvCxnSpPr>
        <p:spPr>
          <a:xfrm>
            <a:off x="323528" y="4861792"/>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43808" y="4861792"/>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954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par>
                                <p:cTn id="20" presetID="6" presetClass="entr" presetSubtype="16" fill="hold"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ircle(in)">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circle(in)">
                                      <p:cBhvr>
                                        <p:cTn id="27" dur="2000"/>
                                        <p:tgtEl>
                                          <p:spTgt spid="5">
                                            <p:txEl>
                                              <p:pRg st="1" end="1"/>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circle(in)">
                                      <p:cBhvr>
                                        <p:cTn id="30" dur="2000"/>
                                        <p:tgtEl>
                                          <p:spTgt spid="5">
                                            <p:txEl>
                                              <p:pRg st="2" end="2"/>
                                            </p:txEl>
                                          </p:spTgt>
                                        </p:tgtEl>
                                      </p:cBhvr>
                                    </p:animEffect>
                                  </p:childTnLst>
                                </p:cTn>
                              </p:par>
                            </p:childTnLst>
                          </p:cTn>
                        </p:par>
                        <p:par>
                          <p:cTn id="31" fill="hold">
                            <p:stCondLst>
                              <p:cond delay="2000"/>
                            </p:stCondLst>
                            <p:childTnLst>
                              <p:par>
                                <p:cTn id="32" presetID="6" presetClass="entr" presetSubtype="16" fill="hold" nodeType="after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circle(in)">
                                      <p:cBhvr>
                                        <p:cTn id="34" dur="2000"/>
                                        <p:tgtEl>
                                          <p:spTgt spid="5">
                                            <p:txEl>
                                              <p:pRg st="3" end="3"/>
                                            </p:txEl>
                                          </p:spTgt>
                                        </p:tgtEl>
                                      </p:cBhvr>
                                    </p:animEffect>
                                  </p:childTnLst>
                                </p:cTn>
                              </p:par>
                            </p:childTnLst>
                          </p:cTn>
                        </p:par>
                        <p:par>
                          <p:cTn id="35" fill="hold">
                            <p:stCondLst>
                              <p:cond delay="4000"/>
                            </p:stCondLst>
                            <p:childTnLst>
                              <p:par>
                                <p:cTn id="36" presetID="6" presetClass="entr" presetSubtype="16" fill="hold" nodeType="after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circle(in)">
                                      <p:cBhvr>
                                        <p:cTn id="38" dur="2000"/>
                                        <p:tgtEl>
                                          <p:spTgt spid="5">
                                            <p:txEl>
                                              <p:pRg st="4" end="4"/>
                                            </p:txEl>
                                          </p:spTgt>
                                        </p:tgtEl>
                                      </p:cBhvr>
                                    </p:animEffect>
                                  </p:childTnLst>
                                </p:cTn>
                              </p:par>
                            </p:childTnLst>
                          </p:cTn>
                        </p:par>
                        <p:par>
                          <p:cTn id="39" fill="hold">
                            <p:stCondLst>
                              <p:cond delay="6000"/>
                            </p:stCondLst>
                            <p:childTnLst>
                              <p:par>
                                <p:cTn id="40" presetID="6" presetClass="entr" presetSubtype="16"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ircle(in)">
                                      <p:cBhvr>
                                        <p:cTn id="42" dur="2000"/>
                                        <p:tgtEl>
                                          <p:spTgt spid="2"/>
                                        </p:tgtEl>
                                      </p:cBhvr>
                                    </p:animEffect>
                                  </p:childTnLst>
                                </p:cTn>
                              </p:par>
                            </p:childTnLst>
                          </p:cTn>
                        </p:par>
                        <p:par>
                          <p:cTn id="43" fill="hold">
                            <p:stCondLst>
                              <p:cond delay="8000"/>
                            </p:stCondLst>
                            <p:childTnLst>
                              <p:par>
                                <p:cTn id="44" presetID="6" presetClass="entr" presetSubtype="16"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circle(in)">
                                      <p:cBhvr>
                                        <p:cTn id="46" dur="2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Effect transition="in" filter="circle(in)">
                                      <p:cBhvr>
                                        <p:cTn id="51" dur="2000"/>
                                        <p:tgtEl>
                                          <p:spTgt spid="5">
                                            <p:txEl>
                                              <p:pRg st="5" end="5"/>
                                            </p:txEl>
                                          </p:spTgt>
                                        </p:tgtEl>
                                      </p:cBhvr>
                                    </p:animEffect>
                                  </p:childTnLst>
                                </p:cTn>
                              </p:par>
                              <p:par>
                                <p:cTn id="52" presetID="6" presetClass="entr" presetSubtype="16" fill="hold" nodeType="with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Effect transition="in" filter="circle(in)">
                                      <p:cBhvr>
                                        <p:cTn id="54" dur="2000"/>
                                        <p:tgtEl>
                                          <p:spTgt spid="5">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circle(in)">
                                      <p:cBhvr>
                                        <p:cTn id="59" dur="2000"/>
                                        <p:tgtEl>
                                          <p:spTgt spid="6"/>
                                        </p:tgtEl>
                                      </p:cBhvr>
                                    </p:animEffect>
                                  </p:childTnLst>
                                </p:cTn>
                              </p:par>
                              <p:par>
                                <p:cTn id="60" presetID="6" presetClass="entr" presetSubtype="16" fill="hold" nodeType="withEffect">
                                  <p:stCondLst>
                                    <p:cond delay="0"/>
                                  </p:stCondLst>
                                  <p:childTnLst>
                                    <p:set>
                                      <p:cBhvr>
                                        <p:cTn id="61" dur="1" fill="hold">
                                          <p:stCondLst>
                                            <p:cond delay="0"/>
                                          </p:stCondLst>
                                        </p:cTn>
                                        <p:tgtEl>
                                          <p:spTgt spid="6">
                                            <p:txEl>
                                              <p:pRg st="0" end="0"/>
                                            </p:txEl>
                                          </p:spTgt>
                                        </p:tgtEl>
                                        <p:attrNameLst>
                                          <p:attrName>style.visibility</p:attrName>
                                        </p:attrNameLst>
                                      </p:cBhvr>
                                      <p:to>
                                        <p:strVal val="visible"/>
                                      </p:to>
                                    </p:set>
                                    <p:animEffect transition="in" filter="circle(in)">
                                      <p:cBhvr>
                                        <p:cTn id="62" dur="2000"/>
                                        <p:tgtEl>
                                          <p:spTgt spid="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Effect transition="in" filter="circle(in)">
                                      <p:cBhvr>
                                        <p:cTn id="67" dur="2000"/>
                                        <p:tgtEl>
                                          <p:spTgt spid="6">
                                            <p:txEl>
                                              <p:pRg st="1" end="1"/>
                                            </p:txEl>
                                          </p:spTgt>
                                        </p:tgtEl>
                                      </p:cBhvr>
                                    </p:animEffect>
                                  </p:childTnLst>
                                </p:cTn>
                              </p:par>
                              <p:par>
                                <p:cTn id="68" presetID="6" presetClass="entr" presetSubtype="16" fill="hold" nodeType="withEffect">
                                  <p:stCondLst>
                                    <p:cond delay="0"/>
                                  </p:stCondLst>
                                  <p:childTnLst>
                                    <p:set>
                                      <p:cBhvr>
                                        <p:cTn id="69" dur="1" fill="hold">
                                          <p:stCondLst>
                                            <p:cond delay="0"/>
                                          </p:stCondLst>
                                        </p:cTn>
                                        <p:tgtEl>
                                          <p:spTgt spid="6">
                                            <p:txEl>
                                              <p:pRg st="2" end="2"/>
                                            </p:txEl>
                                          </p:spTgt>
                                        </p:tgtEl>
                                        <p:attrNameLst>
                                          <p:attrName>style.visibility</p:attrName>
                                        </p:attrNameLst>
                                      </p:cBhvr>
                                      <p:to>
                                        <p:strVal val="visible"/>
                                      </p:to>
                                    </p:set>
                                    <p:animEffect transition="in" filter="circle(in)">
                                      <p:cBhvr>
                                        <p:cTn id="70" dur="2000"/>
                                        <p:tgtEl>
                                          <p:spTgt spid="6">
                                            <p:txEl>
                                              <p:pRg st="2" end="2"/>
                                            </p:txEl>
                                          </p:spTgt>
                                        </p:tgtEl>
                                      </p:cBhvr>
                                    </p:animEffect>
                                  </p:childTnLst>
                                </p:cTn>
                              </p:par>
                              <p:par>
                                <p:cTn id="71" presetID="6" presetClass="entr" presetSubtype="16"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circle(in)">
                                      <p:cBhvr>
                                        <p:cTn id="73" dur="2000"/>
                                        <p:tgtEl>
                                          <p:spTgt spid="9"/>
                                        </p:tgtEl>
                                      </p:cBhvr>
                                    </p:animEffect>
                                  </p:childTnLst>
                                </p:cTn>
                              </p:par>
                              <p:par>
                                <p:cTn id="74" presetID="6" presetClass="entr" presetSubtype="16" fill="hold"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circle(in)">
                                      <p:cBhvr>
                                        <p:cTn id="76" dur="20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nodeType="clickEffect">
                                  <p:stCondLst>
                                    <p:cond delay="0"/>
                                  </p:stCondLst>
                                  <p:childTnLst>
                                    <p:set>
                                      <p:cBhvr>
                                        <p:cTn id="80" dur="1" fill="hold">
                                          <p:stCondLst>
                                            <p:cond delay="0"/>
                                          </p:stCondLst>
                                        </p:cTn>
                                        <p:tgtEl>
                                          <p:spTgt spid="6">
                                            <p:txEl>
                                              <p:pRg st="3" end="3"/>
                                            </p:txEl>
                                          </p:spTgt>
                                        </p:tgtEl>
                                        <p:attrNameLst>
                                          <p:attrName>style.visibility</p:attrName>
                                        </p:attrNameLst>
                                      </p:cBhvr>
                                      <p:to>
                                        <p:strVal val="visible"/>
                                      </p:to>
                                    </p:set>
                                    <p:animEffect transition="in" filter="circle(in)">
                                      <p:cBhvr>
                                        <p:cTn id="81" dur="2000"/>
                                        <p:tgtEl>
                                          <p:spTgt spid="6">
                                            <p:txEl>
                                              <p:pRg st="3" end="3"/>
                                            </p:txEl>
                                          </p:spTgt>
                                        </p:tgtEl>
                                      </p:cBhvr>
                                    </p:animEffect>
                                  </p:childTnLst>
                                </p:cTn>
                              </p:par>
                              <p:par>
                                <p:cTn id="82" presetID="6" presetClass="entr" presetSubtype="16" fill="hold" nodeType="withEffect">
                                  <p:stCondLst>
                                    <p:cond delay="0"/>
                                  </p:stCondLst>
                                  <p:childTnLst>
                                    <p:set>
                                      <p:cBhvr>
                                        <p:cTn id="83" dur="1" fill="hold">
                                          <p:stCondLst>
                                            <p:cond delay="0"/>
                                          </p:stCondLst>
                                        </p:cTn>
                                        <p:tgtEl>
                                          <p:spTgt spid="6">
                                            <p:txEl>
                                              <p:pRg st="4" end="4"/>
                                            </p:txEl>
                                          </p:spTgt>
                                        </p:tgtEl>
                                        <p:attrNameLst>
                                          <p:attrName>style.visibility</p:attrName>
                                        </p:attrNameLst>
                                      </p:cBhvr>
                                      <p:to>
                                        <p:strVal val="visible"/>
                                      </p:to>
                                    </p:set>
                                    <p:animEffect transition="in" filter="circle(in)">
                                      <p:cBhvr>
                                        <p:cTn id="84"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23528" y="192858"/>
            <a:ext cx="8568952" cy="647050"/>
          </a:xfrm>
        </p:spPr>
        <p:txBody>
          <a:bodyPr/>
          <a:lstStyle/>
          <a:p>
            <a:r>
              <a:rPr lang="sr-Cyrl-RS" sz="4000" b="1" dirty="0" smtClean="0"/>
              <a:t>Примена  директне пропорционалности </a:t>
            </a:r>
            <a:endParaRPr lang="sr-Latn-RS" sz="4000" b="1" dirty="0"/>
          </a:p>
        </p:txBody>
      </p:sp>
      <mc:AlternateContent xmlns:mc="http://schemas.openxmlformats.org/markup-compatibility/2006" xmlns:a14="http://schemas.microsoft.com/office/drawing/2010/main">
        <mc:Choice Requires="a14">
          <p:sp>
            <p:nvSpPr>
              <p:cNvPr id="5" name="Title 6"/>
              <p:cNvSpPr txBox="1">
                <a:spLocks/>
              </p:cNvSpPr>
              <p:nvPr/>
            </p:nvSpPr>
            <p:spPr>
              <a:xfrm>
                <a:off x="3848965" y="700876"/>
                <a:ext cx="5225982" cy="5464427"/>
              </a:xfrm>
              <a:prstGeom prst="rect">
                <a:avLst/>
              </a:prstGeom>
              <a:solidFill>
                <a:srgbClr val="165574"/>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2800" b="1" i="1" dirty="0" smtClean="0">
                    <a:effectLst>
                      <a:glow rad="228600">
                        <a:schemeClr val="accent3">
                          <a:satMod val="175000"/>
                          <a:alpha val="40000"/>
                        </a:schemeClr>
                      </a:glow>
                      <a:outerShdw blurRad="50800" dist="38100" dir="2700000" algn="tl" rotWithShape="0">
                        <a:prstClr val="black">
                          <a:alpha val="40000"/>
                        </a:prstClr>
                      </a:outerShdw>
                    </a:effectLst>
                  </a:rPr>
                  <a:t>Решење </a:t>
                </a:r>
                <a:r>
                  <a:rPr lang="sr-Cyrl-RS" sz="2800" b="1" i="1" dirty="0">
                    <a:effectLst>
                      <a:glow rad="228600">
                        <a:schemeClr val="accent3">
                          <a:satMod val="175000"/>
                          <a:alpha val="40000"/>
                        </a:schemeClr>
                      </a:glow>
                      <a:outerShdw blurRad="50800" dist="38100" dir="2700000" algn="tl" rotWithShape="0">
                        <a:prstClr val="black">
                          <a:alpha val="40000"/>
                        </a:prstClr>
                      </a:outerShdw>
                    </a:effectLst>
                  </a:rPr>
                  <a:t>:</a:t>
                </a:r>
                <a:r>
                  <a:rPr lang="sr-Cyrl-RS" sz="2800" b="1" i="1" dirty="0" smtClean="0"/>
                  <a:t>  </a:t>
                </a:r>
              </a:p>
              <a:p>
                <a:r>
                  <a:rPr lang="sr-Cyrl-RS" sz="2800" dirty="0" smtClean="0">
                    <a:solidFill>
                      <a:schemeClr val="tx1"/>
                    </a:solidFill>
                  </a:rPr>
                  <a:t>Ово  је </a:t>
                </a:r>
                <a:r>
                  <a:rPr lang="sr-Cyrl-RS" sz="2800" dirty="0">
                    <a:solidFill>
                      <a:schemeClr val="tx1"/>
                    </a:solidFill>
                  </a:rPr>
                  <a:t> </a:t>
                </a:r>
                <a:r>
                  <a:rPr lang="sr-Cyrl-RS" sz="2800" dirty="0" smtClean="0">
                    <a:solidFill>
                      <a:schemeClr val="tx1"/>
                    </a:solidFill>
                  </a:rPr>
                  <a:t>такође  директна пропорционалност   јер :   </a:t>
                </a:r>
                <a:r>
                  <a:rPr lang="sr-Cyrl-RS" sz="2800" b="1" dirty="0" smtClean="0"/>
                  <a:t>са  </a:t>
                </a:r>
                <a:r>
                  <a:rPr lang="sr-Cyrl-RS" sz="2800" b="1" dirty="0" smtClean="0">
                    <a:solidFill>
                      <a:srgbClr val="FFFF00"/>
                    </a:solidFill>
                  </a:rPr>
                  <a:t>ВИШЕ</a:t>
                </a:r>
                <a:r>
                  <a:rPr lang="sr-Cyrl-RS" sz="2800" b="1" dirty="0" smtClean="0"/>
                  <a:t>  </a:t>
                </a:r>
                <a:r>
                  <a:rPr lang="sr-Latn-RS" sz="2800" b="1" i="1" dirty="0" smtClean="0">
                    <a:latin typeface="Brush Script MT" panose="03060802040406070304" pitchFamily="66" charset="0"/>
                  </a:rPr>
                  <a:t>l</a:t>
                </a:r>
                <a:r>
                  <a:rPr lang="sr-Cyrl-RS" sz="2800" b="1" dirty="0" smtClean="0"/>
                  <a:t>  бензина    се    пређе  </a:t>
                </a:r>
                <a:r>
                  <a:rPr lang="sr-Cyrl-RS" sz="2800" b="1" dirty="0" smtClean="0">
                    <a:solidFill>
                      <a:srgbClr val="FFFF00"/>
                    </a:solidFill>
                  </a:rPr>
                  <a:t>ВИШЕ</a:t>
                </a:r>
                <a:r>
                  <a:rPr lang="sr-Cyrl-RS" sz="2800" b="1" dirty="0" smtClean="0"/>
                  <a:t>   пута .</a:t>
                </a:r>
              </a:p>
              <a:p>
                <a:r>
                  <a:rPr lang="sr-Cyrl-RS" sz="2800" b="1" dirty="0"/>
                  <a:t> </a:t>
                </a:r>
                <a:r>
                  <a:rPr lang="sr-Cyrl-RS" sz="2800" b="1" dirty="0" smtClean="0"/>
                  <a:t>   6,5 </a:t>
                </a:r>
                <a:r>
                  <a:rPr lang="sr-Latn-RS" sz="2800" b="1" i="1" dirty="0" smtClean="0">
                    <a:latin typeface="Brush Script MT" panose="03060802040406070304" pitchFamily="66" charset="0"/>
                  </a:rPr>
                  <a:t>l</a:t>
                </a:r>
                <a:r>
                  <a:rPr lang="sr-Cyrl-RS" sz="2800" b="1" i="1" dirty="0" smtClean="0"/>
                  <a:t> </a:t>
                </a:r>
                <a:r>
                  <a:rPr lang="sr-Cyrl-RS" sz="2800" b="1" dirty="0" smtClean="0"/>
                  <a:t>    100 </a:t>
                </a:r>
                <a:r>
                  <a:rPr lang="sr-Latn-RS" sz="2800" b="1" dirty="0" smtClean="0"/>
                  <a:t>km</a:t>
                </a:r>
                <a:endParaRPr lang="sr-Cyrl-RS" sz="2800" b="1" dirty="0" smtClean="0"/>
              </a:p>
              <a:p>
                <a:r>
                  <a:rPr lang="sr-Cyrl-RS" sz="2800" b="1" dirty="0"/>
                  <a:t> </a:t>
                </a:r>
                <a:r>
                  <a:rPr lang="sr-Cyrl-RS" sz="2800" b="1" dirty="0" smtClean="0"/>
                  <a:t>    26 </a:t>
                </a:r>
                <a:r>
                  <a:rPr lang="sr-Latn-RS" sz="2800" b="1" i="1" dirty="0" smtClean="0">
                    <a:latin typeface="Brush Script MT" panose="03060802040406070304" pitchFamily="66" charset="0"/>
                  </a:rPr>
                  <a:t>l</a:t>
                </a:r>
                <a:r>
                  <a:rPr lang="sr-Cyrl-RS" sz="2800" b="1" dirty="0" smtClean="0"/>
                  <a:t>         </a:t>
                </a:r>
                <a:r>
                  <a:rPr lang="sr-Latn-RS" sz="2800" b="1" dirty="0" smtClean="0"/>
                  <a:t>x</a:t>
                </a:r>
                <a:r>
                  <a:rPr lang="sr-Cyrl-RS" sz="2800" b="1" dirty="0" smtClean="0"/>
                  <a:t>  </a:t>
                </a:r>
                <a:r>
                  <a:rPr lang="sr-Latn-RS" sz="2800" b="1" dirty="0" smtClean="0"/>
                  <a:t>km</a:t>
                </a:r>
                <a:endParaRPr lang="sr-Cyrl-RS" sz="2800" b="1" dirty="0"/>
              </a:p>
              <a:p>
                <a:r>
                  <a:rPr lang="sr-Cyrl-RS" sz="2800" b="1" dirty="0" smtClean="0"/>
                  <a:t>   6,5 : 26 </a:t>
                </a:r>
                <a14:m>
                  <m:oMath xmlns:m="http://schemas.openxmlformats.org/officeDocument/2006/math">
                    <m:r>
                      <a:rPr lang="sr-Cyrl-RS" sz="2800" b="1" i="1" smtClean="0">
                        <a:latin typeface="Cambria Math" panose="02040503050406030204" pitchFamily="18" charset="0"/>
                        <a:ea typeface="Cambria Math" panose="02040503050406030204" pitchFamily="18" charset="0"/>
                      </a:rPr>
                      <m:t>=</m:t>
                    </m:r>
                  </m:oMath>
                </a14:m>
                <a:r>
                  <a:rPr lang="sr-Cyrl-RS" sz="3200" b="1" dirty="0" smtClean="0"/>
                  <a:t> 100 : </a:t>
                </a:r>
                <a:r>
                  <a:rPr lang="sr-Latn-RS" sz="3200" b="1" dirty="0" smtClean="0"/>
                  <a:t>x</a:t>
                </a:r>
                <a:r>
                  <a:rPr lang="sr-Cyrl-RS" sz="3200" b="1" dirty="0" smtClean="0"/>
                  <a:t>      </a:t>
                </a:r>
              </a:p>
              <a:p>
                <a:r>
                  <a:rPr lang="sr-Cyrl-RS" sz="3200" b="1" dirty="0"/>
                  <a:t> </a:t>
                </a:r>
                <a:r>
                  <a:rPr lang="sr-Cyrl-RS" sz="3200" b="1" dirty="0" smtClean="0"/>
                  <a:t>                                      6,5 · </a:t>
                </a:r>
                <a:r>
                  <a:rPr lang="sr-Latn-RS" sz="3200" b="1" dirty="0" smtClean="0"/>
                  <a:t>x</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oMath>
                </a14:m>
                <a:r>
                  <a:rPr lang="sr-Cyrl-RS" sz="3200" b="1" dirty="0" smtClean="0"/>
                  <a:t> 26 ·100</a:t>
                </a:r>
              </a:p>
              <a:p>
                <a:r>
                  <a:rPr lang="sr-Cyrl-RS" sz="3200" b="1" dirty="0"/>
                  <a:t> </a:t>
                </a:r>
                <a:r>
                  <a:rPr lang="sr-Cyrl-RS" sz="3200" b="1" dirty="0" smtClean="0"/>
                  <a:t>                                                   </a:t>
                </a:r>
                <a:r>
                  <a:rPr lang="sr-Cyrl-RS" sz="2800" dirty="0" smtClean="0"/>
                  <a:t>4</a:t>
                </a:r>
              </a:p>
              <a:p>
                <a:r>
                  <a:rPr lang="sr-Cyrl-RS" sz="3200" b="1" dirty="0"/>
                  <a:t> </a:t>
                </a:r>
                <a:r>
                  <a:rPr lang="sr-Cyrl-RS" sz="3200" b="1" dirty="0" smtClean="0"/>
                  <a:t>                                             </a:t>
                </a:r>
                <a:r>
                  <a:rPr lang="sr-Latn-RS" sz="3200" b="1" dirty="0" smtClean="0"/>
                  <a:t>x</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f>
                      <m:fPr>
                        <m:ctrlPr>
                          <a:rPr lang="sr-Latn-RS" sz="3200" b="1" i="1" smtClean="0">
                            <a:latin typeface="Cambria Math" panose="02040503050406030204" pitchFamily="18" charset="0"/>
                            <a:ea typeface="Cambria Math" panose="02040503050406030204" pitchFamily="18" charset="0"/>
                          </a:rPr>
                        </m:ctrlPr>
                      </m:fPr>
                      <m:num>
                        <m:r>
                          <a:rPr lang="sr-Cyrl-RS" sz="3200" b="1" i="1" smtClean="0">
                            <a:latin typeface="Cambria Math" panose="02040503050406030204" pitchFamily="18" charset="0"/>
                            <a:ea typeface="Cambria Math" panose="02040503050406030204" pitchFamily="18" charset="0"/>
                          </a:rPr>
                          <m:t>𝟐𝟔</m:t>
                        </m:r>
                        <m:r>
                          <a:rPr lang="sr-Cyrl-RS" sz="3200" b="1" i="1" smtClean="0">
                            <a:latin typeface="Cambria Math" panose="02040503050406030204" pitchFamily="18" charset="0"/>
                            <a:ea typeface="Cambria Math" panose="02040503050406030204" pitchFamily="18" charset="0"/>
                          </a:rPr>
                          <m:t>∙</m:t>
                        </m:r>
                        <m:r>
                          <a:rPr lang="sr-Cyrl-RS" sz="3200" b="1" i="1" smtClean="0">
                            <a:latin typeface="Cambria Math" panose="02040503050406030204" pitchFamily="18" charset="0"/>
                            <a:ea typeface="Cambria Math" panose="02040503050406030204" pitchFamily="18" charset="0"/>
                          </a:rPr>
                          <m:t>𝟏</m:t>
                        </m:r>
                        <m:r>
                          <a:rPr lang="sr-Cyrl-RS" sz="3200" b="1" i="1" smtClean="0">
                            <a:latin typeface="Cambria Math" panose="02040503050406030204" pitchFamily="18" charset="0"/>
                            <a:ea typeface="Cambria Math" panose="02040503050406030204" pitchFamily="18" charset="0"/>
                          </a:rPr>
                          <m:t>00</m:t>
                        </m:r>
                      </m:num>
                      <m:den>
                        <m:r>
                          <a:rPr lang="sr-Cyrl-RS" sz="3200" b="1" i="1" smtClean="0">
                            <a:latin typeface="Cambria Math" panose="02040503050406030204" pitchFamily="18" charset="0"/>
                            <a:ea typeface="Cambria Math" panose="02040503050406030204" pitchFamily="18" charset="0"/>
                          </a:rPr>
                          <m:t>𝟔</m:t>
                        </m:r>
                        <m:r>
                          <a:rPr lang="sr-Cyrl-RS" sz="3200" b="1" i="1" smtClean="0">
                            <a:latin typeface="Cambria Math" panose="02040503050406030204" pitchFamily="18" charset="0"/>
                            <a:ea typeface="Cambria Math" panose="02040503050406030204" pitchFamily="18" charset="0"/>
                          </a:rPr>
                          <m:t>, </m:t>
                        </m:r>
                        <m:r>
                          <a:rPr lang="sr-Cyrl-RS" sz="3200" b="1" i="1" smtClean="0">
                            <a:latin typeface="Cambria Math" panose="02040503050406030204" pitchFamily="18" charset="0"/>
                            <a:ea typeface="Cambria Math" panose="02040503050406030204" pitchFamily="18" charset="0"/>
                          </a:rPr>
                          <m:t>𝟓</m:t>
                        </m:r>
                      </m:den>
                    </m:f>
                  </m:oMath>
                </a14:m>
                <a:endParaRPr lang="sr-Cyrl-RS" sz="3200" b="1" dirty="0" smtClean="0"/>
              </a:p>
              <a:p>
                <a:r>
                  <a:rPr lang="sr-Cyrl-RS" sz="3200" b="1" dirty="0"/>
                  <a:t> </a:t>
                </a:r>
                <a:r>
                  <a:rPr lang="sr-Cyrl-RS" sz="3200" b="1" dirty="0" smtClean="0"/>
                  <a:t>                                              </a:t>
                </a:r>
                <a:r>
                  <a:rPr lang="sr-Latn-RS" sz="3200" b="1" dirty="0" smtClean="0"/>
                  <a:t>x</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oMath>
                </a14:m>
                <a:r>
                  <a:rPr lang="sr-Cyrl-RS" sz="3200" b="1" dirty="0" smtClean="0"/>
                  <a:t>400 </a:t>
                </a:r>
                <a:r>
                  <a:rPr lang="sr-Latn-RS" sz="3200" b="1" dirty="0" smtClean="0"/>
                  <a:t>km</a:t>
                </a:r>
                <a:endParaRPr lang="sr-Cyrl-RS" sz="3200" b="1" dirty="0" smtClean="0"/>
              </a:p>
              <a:p>
                <a:r>
                  <a:rPr lang="sr-Cyrl-RS" sz="3200" b="1" dirty="0"/>
                  <a:t> </a:t>
                </a:r>
                <a:r>
                  <a:rPr lang="sr-Cyrl-RS" sz="3200" b="1" dirty="0" smtClean="0"/>
                  <a:t>                                                 </a:t>
                </a:r>
              </a:p>
              <a:p>
                <a:r>
                  <a:rPr lang="sr-Cyrl-RS" sz="3200" b="1" dirty="0" smtClean="0"/>
                  <a:t> </a:t>
                </a:r>
              </a:p>
              <a:p>
                <a:r>
                  <a:rPr lang="sr-Cyrl-RS" sz="3600" b="1" dirty="0" smtClean="0"/>
                  <a:t>  </a:t>
                </a:r>
                <a:endParaRPr lang="sr-Latn-RS" sz="3600" b="1" dirty="0"/>
              </a:p>
            </p:txBody>
          </p:sp>
        </mc:Choice>
        <mc:Fallback xmlns="">
          <p:sp>
            <p:nvSpPr>
              <p:cNvPr id="5" name="Title 6"/>
              <p:cNvSpPr txBox="1">
                <a:spLocks noRot="1" noChangeAspect="1" noMove="1" noResize="1" noEditPoints="1" noAdjustHandles="1" noChangeArrowheads="1" noChangeShapeType="1" noTextEdit="1"/>
              </p:cNvSpPr>
              <p:nvPr/>
            </p:nvSpPr>
            <p:spPr>
              <a:xfrm>
                <a:off x="3848965" y="700876"/>
                <a:ext cx="5225982" cy="5464427"/>
              </a:xfrm>
              <a:prstGeom prst="rect">
                <a:avLst/>
              </a:prstGeom>
              <a:blipFill rotWithShape="0">
                <a:blip r:embed="rId3"/>
                <a:stretch>
                  <a:fillRect l="-3806" t="-663"/>
                </a:stretch>
              </a:blipFill>
            </p:spPr>
            <p:txBody>
              <a:bodyPr/>
              <a:lstStyle/>
              <a:p>
                <a:r>
                  <a:rPr lang="sr-Latn-RS">
                    <a:noFill/>
                  </a:rPr>
                  <a:t> </a:t>
                </a:r>
              </a:p>
            </p:txBody>
          </p:sp>
        </mc:Fallback>
      </mc:AlternateContent>
      <p:cxnSp>
        <p:nvCxnSpPr>
          <p:cNvPr id="9" name="Straight Arrow Connector 8"/>
          <p:cNvCxnSpPr/>
          <p:nvPr/>
        </p:nvCxnSpPr>
        <p:spPr>
          <a:xfrm>
            <a:off x="4023568" y="2276872"/>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12160" y="2276872"/>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Curved Up Arrow 3"/>
          <p:cNvSpPr/>
          <p:nvPr/>
        </p:nvSpPr>
        <p:spPr bwMode="auto">
          <a:xfrm>
            <a:off x="4788024" y="3358589"/>
            <a:ext cx="864096" cy="288032"/>
          </a:xfrm>
          <a:prstGeom prst="curved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Curved Up Arrow 11"/>
          <p:cNvSpPr/>
          <p:nvPr/>
        </p:nvSpPr>
        <p:spPr bwMode="auto">
          <a:xfrm>
            <a:off x="4139952" y="3433089"/>
            <a:ext cx="2160240" cy="628911"/>
          </a:xfrm>
          <a:prstGeom prst="curvedUp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3" name="Straight Connector 12"/>
          <p:cNvCxnSpPr/>
          <p:nvPr/>
        </p:nvCxnSpPr>
        <p:spPr>
          <a:xfrm>
            <a:off x="7740352" y="4221088"/>
            <a:ext cx="648072" cy="72008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83" y="689018"/>
            <a:ext cx="3840289" cy="2751374"/>
          </a:xfrm>
          <a:prstGeom prst="rect">
            <a:avLst/>
          </a:prstGeom>
        </p:spPr>
      </p:pic>
      <p:sp>
        <p:nvSpPr>
          <p:cNvPr id="14" name="Subtitle 2"/>
          <p:cNvSpPr txBox="1">
            <a:spLocks/>
          </p:cNvSpPr>
          <p:nvPr/>
        </p:nvSpPr>
        <p:spPr>
          <a:xfrm>
            <a:off x="181082" y="2966771"/>
            <a:ext cx="3525437" cy="3525195"/>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Wingdings" panose="05000000000000000000" pitchFamily="2" charset="2"/>
              <a:buChar char="Ø"/>
            </a:pPr>
            <a:r>
              <a:rPr lang="sr-Cyrl-RS" b="1" dirty="0" smtClean="0">
                <a:solidFill>
                  <a:srgbClr val="FFFF00"/>
                </a:solidFill>
              </a:rPr>
              <a:t>2.задатак :  </a:t>
            </a:r>
          </a:p>
          <a:p>
            <a:r>
              <a:rPr lang="sr-Cyrl-RS" b="1" dirty="0" smtClean="0"/>
              <a:t> </a:t>
            </a:r>
            <a:r>
              <a:rPr lang="sr-Cyrl-RS" dirty="0" smtClean="0"/>
              <a:t>Аутомобил троши просечно 6,5 </a:t>
            </a:r>
            <a:r>
              <a:rPr lang="sr-Latn-RS" i="1" dirty="0" smtClean="0">
                <a:latin typeface="Brush Script MT" panose="03060802040406070304" pitchFamily="66" charset="0"/>
              </a:rPr>
              <a:t>l</a:t>
            </a:r>
            <a:r>
              <a:rPr lang="sr-Cyrl-RS" i="1" dirty="0" smtClean="0">
                <a:latin typeface="Brush Script MT" panose="03060802040406070304" pitchFamily="66" charset="0"/>
              </a:rPr>
              <a:t>  </a:t>
            </a:r>
            <a:r>
              <a:rPr lang="sr-Cyrl-RS" dirty="0" smtClean="0"/>
              <a:t>бензина  на 100 </a:t>
            </a:r>
            <a:r>
              <a:rPr lang="sr-Latn-RS" dirty="0" smtClean="0"/>
              <a:t>km</a:t>
            </a:r>
            <a:r>
              <a:rPr lang="sr-Cyrl-RS" dirty="0" smtClean="0"/>
              <a:t> пређеног пута.Колико се </a:t>
            </a:r>
            <a:r>
              <a:rPr lang="sr-Latn-RS" dirty="0" smtClean="0"/>
              <a:t>km</a:t>
            </a:r>
            <a:r>
              <a:rPr lang="sr-Cyrl-RS" dirty="0" smtClean="0"/>
              <a:t> може прећи  са 26 </a:t>
            </a:r>
            <a:r>
              <a:rPr lang="sr-Latn-RS" i="1" dirty="0" smtClean="0">
                <a:latin typeface="Brush Script MT" panose="03060802040406070304" pitchFamily="66" charset="0"/>
              </a:rPr>
              <a:t>l</a:t>
            </a:r>
            <a:r>
              <a:rPr lang="sr-Cyrl-RS" dirty="0" smtClean="0"/>
              <a:t> бензина?</a:t>
            </a:r>
            <a:endParaRPr lang="sr-Cyrl-RS" i="1" dirty="0" smtClean="0"/>
          </a:p>
        </p:txBody>
      </p:sp>
    </p:spTree>
    <p:extLst>
      <p:ext uri="{BB962C8B-B14F-4D97-AF65-F5344CB8AC3E}">
        <p14:creationId xmlns:p14="http://schemas.microsoft.com/office/powerpoint/2010/main" val="1063087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2" end="2"/>
                                            </p:txEl>
                                          </p:spTgt>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p:cTn id="2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6"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par>
                          <p:cTn id="33" fill="hold">
                            <p:stCondLst>
                              <p:cond delay="2500"/>
                            </p:stCondLst>
                            <p:childTnLst>
                              <p:par>
                                <p:cTn id="34" presetID="6" presetClass="entr" presetSubtype="16"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 calcmode="lin" valueType="num">
                                      <p:cBhvr>
                                        <p:cTn id="4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6" presetClass="entr" presetSubtype="16"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circle(in)">
                                      <p:cBhvr>
                                        <p:cTn id="46" dur="2000"/>
                                        <p:tgtEl>
                                          <p:spTgt spid="4"/>
                                        </p:tgtEl>
                                      </p:cBhvr>
                                    </p:animEffect>
                                  </p:childTnLst>
                                </p:cTn>
                              </p:par>
                            </p:childTnLst>
                          </p:cTn>
                        </p:par>
                        <p:par>
                          <p:cTn id="47" fill="hold">
                            <p:stCondLst>
                              <p:cond delay="2500"/>
                            </p:stCondLst>
                            <p:childTnLst>
                              <p:par>
                                <p:cTn id="48" presetID="6" presetClass="entr" presetSubtype="16"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ircle(in)">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 calcmode="lin" valueType="num">
                                      <p:cBhvr>
                                        <p:cTn id="5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5" end="5"/>
                                            </p:txEl>
                                          </p:spTgt>
                                        </p:tgtEl>
                                        <p:attrNameLst>
                                          <p:attrName>ppt_h</p:attrName>
                                        </p:attrNameLst>
                                      </p:cBhvr>
                                      <p:tavLst>
                                        <p:tav tm="0">
                                          <p:val>
                                            <p:strVal val="#ppt_h"/>
                                          </p:val>
                                        </p:tav>
                                        <p:tav tm="100000">
                                          <p:val>
                                            <p:strVal val="#ppt_h"/>
                                          </p:val>
                                        </p:tav>
                                      </p:tavLst>
                                    </p:anim>
                                  </p:childTnLst>
                                </p:cTn>
                              </p:par>
                              <p:par>
                                <p:cTn id="57" presetID="17" presetClass="entr" presetSubtype="10" fill="hold" nodeType="with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anim calcmode="lin" valueType="num">
                                      <p:cBhvr>
                                        <p:cTn id="5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60" dur="500" fill="hold"/>
                                        <p:tgtEl>
                                          <p:spTgt spid="5">
                                            <p:txEl>
                                              <p:pRg st="7" end="7"/>
                                            </p:txEl>
                                          </p:spTgt>
                                        </p:tgtEl>
                                        <p:attrNameLst>
                                          <p:attrName>ppt_h</p:attrName>
                                        </p:attrNameLst>
                                      </p:cBhvr>
                                      <p:tavLst>
                                        <p:tav tm="0">
                                          <p:val>
                                            <p:strVal val="#ppt_h"/>
                                          </p:val>
                                        </p:tav>
                                        <p:tav tm="100000">
                                          <p:val>
                                            <p:strVal val="#ppt_h"/>
                                          </p:val>
                                        </p:tav>
                                      </p:tavLst>
                                    </p:anim>
                                  </p:childTnLst>
                                </p:cTn>
                              </p:par>
                              <p:par>
                                <p:cTn id="61" presetID="6" presetClass="entr" presetSubtype="16"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circle(in)">
                                      <p:cBhvr>
                                        <p:cTn id="63" dur="2000"/>
                                        <p:tgtEl>
                                          <p:spTgt spid="13"/>
                                        </p:tgtEl>
                                      </p:cBhvr>
                                    </p:animEffect>
                                  </p:childTnLst>
                                </p:cTn>
                              </p:par>
                            </p:childTnLst>
                          </p:cTn>
                        </p:par>
                        <p:par>
                          <p:cTn id="64" fill="hold">
                            <p:stCondLst>
                              <p:cond delay="2000"/>
                            </p:stCondLst>
                            <p:childTnLst>
                              <p:par>
                                <p:cTn id="65" presetID="6" presetClass="entr" presetSubtype="16" fill="hold" nodeType="after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animEffect transition="in" filter="circle(in)">
                                      <p:cBhvr>
                                        <p:cTn id="67" dur="2000"/>
                                        <p:tgtEl>
                                          <p:spTgt spid="5">
                                            <p:txEl>
                                              <p:pRg st="6" end="6"/>
                                            </p:txEl>
                                          </p:spTgt>
                                        </p:tgtEl>
                                      </p:cBhvr>
                                    </p:animEffect>
                                  </p:childTnLst>
                                </p:cTn>
                              </p:par>
                            </p:childTnLst>
                          </p:cTn>
                        </p:par>
                        <p:par>
                          <p:cTn id="68" fill="hold">
                            <p:stCondLst>
                              <p:cond delay="4000"/>
                            </p:stCondLst>
                            <p:childTnLst>
                              <p:par>
                                <p:cTn id="69" presetID="17" presetClass="entr" presetSubtype="10" fill="hold" nodeType="afterEffect">
                                  <p:stCondLst>
                                    <p:cond delay="0"/>
                                  </p:stCondLst>
                                  <p:childTnLst>
                                    <p:set>
                                      <p:cBhvr>
                                        <p:cTn id="70" dur="1" fill="hold">
                                          <p:stCondLst>
                                            <p:cond delay="0"/>
                                          </p:stCondLst>
                                        </p:cTn>
                                        <p:tgtEl>
                                          <p:spTgt spid="5">
                                            <p:txEl>
                                              <p:pRg st="8" end="8"/>
                                            </p:txEl>
                                          </p:spTgt>
                                        </p:tgtEl>
                                        <p:attrNameLst>
                                          <p:attrName>style.visibility</p:attrName>
                                        </p:attrNameLst>
                                      </p:cBhvr>
                                      <p:to>
                                        <p:strVal val="visible"/>
                                      </p:to>
                                    </p:set>
                                    <p:anim calcmode="lin" valueType="num">
                                      <p:cBhvr>
                                        <p:cTn id="71"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72" dur="500" fill="hold"/>
                                        <p:tgtEl>
                                          <p:spTgt spid="5">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2272" y="702572"/>
            <a:ext cx="8604448" cy="2675277"/>
          </a:xfrm>
        </p:spPr>
        <p:txBody>
          <a:bodyPr>
            <a:noAutofit/>
          </a:bodyPr>
          <a:lstStyle/>
          <a:p>
            <a:pPr marL="457200" indent="-457200">
              <a:buFont typeface="Wingdings" panose="05000000000000000000" pitchFamily="2" charset="2"/>
              <a:buChar char="Ø"/>
            </a:pPr>
            <a:r>
              <a:rPr lang="sr-Cyrl-RS" b="1" dirty="0" smtClean="0">
                <a:solidFill>
                  <a:srgbClr val="FFFF00"/>
                </a:solidFill>
              </a:rPr>
              <a:t>3.задатак : </a:t>
            </a:r>
            <a:endParaRPr lang="sr-Latn-RS" b="1" dirty="0" smtClean="0">
              <a:solidFill>
                <a:srgbClr val="FFFF00"/>
              </a:solidFill>
            </a:endParaRPr>
          </a:p>
          <a:p>
            <a:r>
              <a:rPr lang="sr-Cyrl-RS" dirty="0" smtClean="0"/>
              <a:t>Ивани  се допао џемпер који је коштао 4620 динара. Кад је после два дана одлучила да га купи,</a:t>
            </a:r>
            <a:r>
              <a:rPr lang="sr-Latn-RS" dirty="0" smtClean="0"/>
              <a:t> </a:t>
            </a:r>
            <a:r>
              <a:rPr lang="sr-Cyrl-RS" dirty="0" smtClean="0"/>
              <a:t>обрадовала се </a:t>
            </a:r>
            <a:r>
              <a:rPr lang="sr-Cyrl-RS" dirty="0"/>
              <a:t> </a:t>
            </a:r>
            <a:r>
              <a:rPr lang="sr-Cyrl-RS" dirty="0" smtClean="0"/>
              <a:t>јер  је  био  снижен 15% .</a:t>
            </a:r>
          </a:p>
          <a:p>
            <a:r>
              <a:rPr lang="sr-Cyrl-RS" dirty="0" smtClean="0"/>
              <a:t>1) Колико  износи снижење у динарима?</a:t>
            </a:r>
          </a:p>
          <a:p>
            <a:r>
              <a:rPr lang="sr-Cyrl-RS" dirty="0" smtClean="0"/>
              <a:t>2) Колико је Ивана платила џемпер ?</a:t>
            </a:r>
          </a:p>
        </p:txBody>
      </p:sp>
      <p:sp>
        <p:nvSpPr>
          <p:cNvPr id="7" name="Title 6"/>
          <p:cNvSpPr>
            <a:spLocks noGrp="1"/>
          </p:cNvSpPr>
          <p:nvPr>
            <p:ph type="ctrTitle"/>
          </p:nvPr>
        </p:nvSpPr>
        <p:spPr>
          <a:xfrm>
            <a:off x="323528" y="192858"/>
            <a:ext cx="8568952" cy="647050"/>
          </a:xfrm>
        </p:spPr>
        <p:txBody>
          <a:bodyPr/>
          <a:lstStyle/>
          <a:p>
            <a:r>
              <a:rPr lang="sr-Cyrl-RS" sz="4000" b="1" dirty="0" smtClean="0"/>
              <a:t>Примена  директне пропорционалности </a:t>
            </a:r>
            <a:endParaRPr lang="sr-Latn-RS" sz="4000" b="1" dirty="0"/>
          </a:p>
        </p:txBody>
      </p:sp>
      <mc:AlternateContent xmlns:mc="http://schemas.openxmlformats.org/markup-compatibility/2006" xmlns:a14="http://schemas.microsoft.com/office/drawing/2010/main">
        <mc:Choice Requires="a14">
          <p:sp>
            <p:nvSpPr>
              <p:cNvPr id="5" name="Title 6"/>
              <p:cNvSpPr txBox="1">
                <a:spLocks/>
              </p:cNvSpPr>
              <p:nvPr/>
            </p:nvSpPr>
            <p:spPr>
              <a:xfrm>
                <a:off x="251520" y="3362050"/>
                <a:ext cx="5544616" cy="3495950"/>
              </a:xfrm>
              <a:prstGeom prst="rect">
                <a:avLst/>
              </a:prstGeom>
              <a:solidFill>
                <a:srgbClr val="165574"/>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2800" b="1" i="1" dirty="0" smtClean="0">
                    <a:effectLst>
                      <a:glow rad="228600">
                        <a:schemeClr val="accent3">
                          <a:satMod val="175000"/>
                          <a:alpha val="40000"/>
                        </a:schemeClr>
                      </a:glow>
                      <a:outerShdw blurRad="50800" dist="38100" dir="2700000" algn="tl" rotWithShape="0">
                        <a:prstClr val="black">
                          <a:alpha val="40000"/>
                        </a:prstClr>
                      </a:outerShdw>
                    </a:effectLst>
                  </a:rPr>
                  <a:t>Решење :</a:t>
                </a:r>
                <a:r>
                  <a:rPr lang="sr-Cyrl-RS" sz="2800" b="1" i="1" dirty="0" smtClean="0"/>
                  <a:t>  </a:t>
                </a:r>
              </a:p>
              <a:p>
                <a:r>
                  <a:rPr lang="sr-Cyrl-RS" sz="2800" dirty="0" smtClean="0">
                    <a:solidFill>
                      <a:schemeClr val="tx1"/>
                    </a:solidFill>
                  </a:rPr>
                  <a:t>Ово  је  такође  директна пропорционалност   јер :  </a:t>
                </a:r>
              </a:p>
              <a:p>
                <a:r>
                  <a:rPr lang="sr-Cyrl-RS" sz="2800" b="1" dirty="0" smtClean="0">
                    <a:solidFill>
                      <a:srgbClr val="FFFF00"/>
                    </a:solidFill>
                  </a:rPr>
                  <a:t>МАЊИ  % </a:t>
                </a:r>
                <a:r>
                  <a:rPr lang="sr-Cyrl-RS" sz="2800" b="1" dirty="0" smtClean="0"/>
                  <a:t> </a:t>
                </a:r>
                <a:r>
                  <a:rPr lang="sr-Cyrl-RS" sz="2800" b="1" dirty="0" smtClean="0">
                    <a:solidFill>
                      <a:srgbClr val="FFFF00"/>
                    </a:solidFill>
                  </a:rPr>
                  <a:t>МАЊА </a:t>
                </a:r>
                <a:r>
                  <a:rPr lang="sr-Cyrl-RS" sz="2800" b="1" dirty="0" smtClean="0"/>
                  <a:t>   цена .</a:t>
                </a:r>
              </a:p>
              <a:p>
                <a:r>
                  <a:rPr lang="sr-Cyrl-RS" sz="2800" b="1" dirty="0" smtClean="0"/>
                  <a:t>    4620 </a:t>
                </a:r>
                <a:r>
                  <a:rPr lang="sr-Latn-RS" sz="2800" b="1" dirty="0" smtClean="0"/>
                  <a:t>din</a:t>
                </a:r>
                <a:r>
                  <a:rPr lang="sr-Cyrl-RS" sz="2800" b="1" dirty="0" smtClean="0"/>
                  <a:t>    100 </a:t>
                </a:r>
                <a:r>
                  <a:rPr lang="sr-Latn-RS" sz="2800" b="1" dirty="0"/>
                  <a:t>%</a:t>
                </a:r>
                <a:endParaRPr lang="sr-Cyrl-RS" sz="2800" b="1" dirty="0" smtClean="0"/>
              </a:p>
              <a:p>
                <a:r>
                  <a:rPr lang="sr-Cyrl-RS" sz="2800" b="1" dirty="0"/>
                  <a:t> </a:t>
                </a:r>
                <a:r>
                  <a:rPr lang="sr-Cyrl-RS" sz="2800" b="1" dirty="0" smtClean="0"/>
                  <a:t>        </a:t>
                </a:r>
                <a:r>
                  <a:rPr lang="sr-Latn-RS" sz="2800" b="1" dirty="0" smtClean="0"/>
                  <a:t>x</a:t>
                </a:r>
                <a:r>
                  <a:rPr lang="sr-Cyrl-RS" sz="2800" b="1" dirty="0" smtClean="0"/>
                  <a:t>  </a:t>
                </a:r>
                <a:r>
                  <a:rPr lang="sr-Cyrl-RS" sz="2800" b="1" dirty="0"/>
                  <a:t> </a:t>
                </a:r>
                <a:r>
                  <a:rPr lang="sr-Cyrl-RS" sz="2800" b="1" dirty="0" smtClean="0"/>
                  <a:t> </a:t>
                </a:r>
                <a:r>
                  <a:rPr lang="sr-Latn-RS" sz="2800" b="1" dirty="0" smtClean="0"/>
                  <a:t>din</a:t>
                </a:r>
                <a:r>
                  <a:rPr lang="sr-Cyrl-RS" sz="2800" b="1" dirty="0" smtClean="0"/>
                  <a:t>      15 %</a:t>
                </a:r>
                <a:endParaRPr lang="sr-Cyrl-RS" sz="2800" b="1" dirty="0"/>
              </a:p>
              <a:p>
                <a:r>
                  <a:rPr lang="sr-Cyrl-RS" sz="3200" b="1" dirty="0" smtClean="0"/>
                  <a:t>  4620 : </a:t>
                </a:r>
                <a:r>
                  <a:rPr lang="sr-Latn-RS" sz="3200" b="1" dirty="0" smtClean="0"/>
                  <a:t>x</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oMath>
                </a14:m>
                <a:r>
                  <a:rPr lang="sr-Cyrl-RS" sz="3200" b="1" dirty="0" smtClean="0"/>
                  <a:t> 100:15                                                                                  </a:t>
                </a:r>
              </a:p>
              <a:p>
                <a:r>
                  <a:rPr lang="sr-Cyrl-RS" sz="3200" b="1" dirty="0" smtClean="0"/>
                  <a:t>                                  </a:t>
                </a:r>
                <a:r>
                  <a:rPr lang="sr-Latn-RS" sz="3200" b="1" dirty="0" smtClean="0"/>
                  <a:t>x</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f>
                      <m:fPr>
                        <m:ctrlPr>
                          <a:rPr lang="sr-Latn-RS" sz="3200" b="1" i="1" smtClean="0">
                            <a:latin typeface="Cambria Math" panose="02040503050406030204" pitchFamily="18" charset="0"/>
                            <a:ea typeface="Cambria Math" panose="02040503050406030204" pitchFamily="18" charset="0"/>
                          </a:rPr>
                        </m:ctrlPr>
                      </m:fPr>
                      <m:num>
                        <m:r>
                          <a:rPr lang="sr-Cyrl-RS" sz="3200" b="1" i="1" smtClean="0">
                            <a:latin typeface="Cambria Math" panose="02040503050406030204" pitchFamily="18" charset="0"/>
                            <a:ea typeface="Cambria Math" panose="02040503050406030204" pitchFamily="18" charset="0"/>
                          </a:rPr>
                          <m:t>𝟒𝟔𝟐</m:t>
                        </m:r>
                        <m:r>
                          <a:rPr lang="sr-Cyrl-RS" sz="3200" b="1" i="1" smtClean="0">
                            <a:latin typeface="Cambria Math" panose="02040503050406030204" pitchFamily="18" charset="0"/>
                            <a:ea typeface="Cambria Math" panose="02040503050406030204" pitchFamily="18" charset="0"/>
                          </a:rPr>
                          <m:t>0·15</m:t>
                        </m:r>
                      </m:num>
                      <m:den>
                        <m:r>
                          <a:rPr lang="sr-Cyrl-RS" sz="3200" b="1" i="1" smtClean="0">
                            <a:latin typeface="Cambria Math" panose="02040503050406030204" pitchFamily="18" charset="0"/>
                            <a:ea typeface="Cambria Math" panose="02040503050406030204" pitchFamily="18" charset="0"/>
                          </a:rPr>
                          <m:t>𝟏</m:t>
                        </m:r>
                        <m:r>
                          <a:rPr lang="sr-Cyrl-RS" sz="3200" b="1" i="1" smtClean="0">
                            <a:latin typeface="Cambria Math" panose="02040503050406030204" pitchFamily="18" charset="0"/>
                            <a:ea typeface="Cambria Math" panose="02040503050406030204" pitchFamily="18" charset="0"/>
                          </a:rPr>
                          <m:t>00</m:t>
                        </m:r>
                      </m:den>
                    </m:f>
                  </m:oMath>
                </a14:m>
                <a:r>
                  <a:rPr lang="sr-Cyrl-RS" sz="3200" b="1" dirty="0" smtClean="0"/>
                  <a:t> </a:t>
                </a:r>
                <a14:m>
                  <m:oMath xmlns:m="http://schemas.openxmlformats.org/officeDocument/2006/math">
                    <m:r>
                      <a:rPr lang="sr-Cyrl-RS" sz="3200" b="1" i="1" dirty="0" smtClean="0">
                        <a:latin typeface="Cambria Math" panose="02040503050406030204" pitchFamily="18" charset="0"/>
                        <a:ea typeface="Cambria Math" panose="02040503050406030204" pitchFamily="18" charset="0"/>
                      </a:rPr>
                      <m:t>=</m:t>
                    </m:r>
                    <m:r>
                      <a:rPr lang="sr-Cyrl-RS" sz="3200" b="1" i="1" dirty="0" smtClean="0">
                        <a:latin typeface="Cambria Math" panose="02040503050406030204" pitchFamily="18" charset="0"/>
                        <a:ea typeface="Cambria Math" panose="02040503050406030204" pitchFamily="18" charset="0"/>
                      </a:rPr>
                      <m:t>𝟔𝟗𝟑</m:t>
                    </m:r>
                  </m:oMath>
                </a14:m>
                <a:r>
                  <a:rPr lang="sr-Cyrl-RS" sz="3200" b="1" dirty="0" smtClean="0"/>
                  <a:t> </a:t>
                </a:r>
              </a:p>
              <a:p>
                <a:r>
                  <a:rPr lang="sr-Cyrl-RS" sz="3600" b="1" dirty="0" smtClean="0"/>
                  <a:t>      </a:t>
                </a:r>
                <a:endParaRPr lang="sr-Latn-RS" sz="3600" b="1" dirty="0"/>
              </a:p>
            </p:txBody>
          </p:sp>
        </mc:Choice>
        <mc:Fallback xmlns="">
          <p:sp>
            <p:nvSpPr>
              <p:cNvPr id="5" name="Title 6"/>
              <p:cNvSpPr txBox="1">
                <a:spLocks noRot="1" noChangeAspect="1" noMove="1" noResize="1" noEditPoints="1" noAdjustHandles="1" noChangeArrowheads="1" noChangeShapeType="1" noTextEdit="1"/>
              </p:cNvSpPr>
              <p:nvPr/>
            </p:nvSpPr>
            <p:spPr>
              <a:xfrm>
                <a:off x="251520" y="3362050"/>
                <a:ext cx="5544616" cy="3495950"/>
              </a:xfrm>
              <a:prstGeom prst="rect">
                <a:avLst/>
              </a:prstGeom>
              <a:blipFill rotWithShape="0">
                <a:blip r:embed="rId3"/>
                <a:stretch>
                  <a:fillRect l="-3591" t="-1031"/>
                </a:stretch>
              </a:blipFill>
            </p:spPr>
            <p:txBody>
              <a:bodyPr/>
              <a:lstStyle/>
              <a:p>
                <a:r>
                  <a:rPr lang="sr-Latn-RS">
                    <a:noFill/>
                  </a:rPr>
                  <a:t> </a:t>
                </a:r>
              </a:p>
            </p:txBody>
          </p:sp>
        </mc:Fallback>
      </mc:AlternateContent>
      <p:cxnSp>
        <p:nvCxnSpPr>
          <p:cNvPr id="9" name="Straight Arrow Connector 8"/>
          <p:cNvCxnSpPr/>
          <p:nvPr/>
        </p:nvCxnSpPr>
        <p:spPr>
          <a:xfrm>
            <a:off x="467544" y="4945131"/>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43808" y="4945131"/>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Curved Up Arrow 3"/>
          <p:cNvSpPr/>
          <p:nvPr/>
        </p:nvSpPr>
        <p:spPr bwMode="auto">
          <a:xfrm>
            <a:off x="1475656" y="6052769"/>
            <a:ext cx="864096" cy="288032"/>
          </a:xfrm>
          <a:prstGeom prst="curved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Curved Up Arrow 11"/>
          <p:cNvSpPr/>
          <p:nvPr/>
        </p:nvSpPr>
        <p:spPr bwMode="auto">
          <a:xfrm>
            <a:off x="683568" y="6026346"/>
            <a:ext cx="2160240" cy="628911"/>
          </a:xfrm>
          <a:prstGeom prst="curvedUp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mc:AlternateContent xmlns:mc="http://schemas.openxmlformats.org/markup-compatibility/2006" xmlns:a14="http://schemas.microsoft.com/office/drawing/2010/main">
        <mc:Choice Requires="a14">
          <p:sp>
            <p:nvSpPr>
              <p:cNvPr id="10" name="Title 6"/>
              <p:cNvSpPr txBox="1">
                <a:spLocks/>
              </p:cNvSpPr>
              <p:nvPr/>
            </p:nvSpPr>
            <p:spPr>
              <a:xfrm>
                <a:off x="3851920" y="3362050"/>
                <a:ext cx="3310222" cy="2664296"/>
              </a:xfrm>
              <a:prstGeom prst="rect">
                <a:avLst/>
              </a:prstGeom>
              <a:solidFill>
                <a:srgbClr val="165574"/>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514350" indent="-514350">
                  <a:buAutoNum type="arabicParenR"/>
                </a:pPr>
                <a:r>
                  <a:rPr lang="sr-Cyrl-RS" sz="2800" b="1" dirty="0" smtClean="0"/>
                  <a:t>Снижење  у динарима  износи  </a:t>
                </a:r>
                <a:r>
                  <a:rPr lang="sr-Cyrl-RS" sz="2800" b="1" dirty="0" smtClean="0">
                    <a:effectLst>
                      <a:glow rad="228600">
                        <a:schemeClr val="accent3">
                          <a:satMod val="175000"/>
                          <a:alpha val="40000"/>
                        </a:schemeClr>
                      </a:glow>
                      <a:outerShdw blurRad="50800" dist="38100" dir="2700000" algn="tl" rotWithShape="0">
                        <a:prstClr val="black">
                          <a:alpha val="40000"/>
                        </a:prstClr>
                      </a:outerShdw>
                    </a:effectLst>
                  </a:rPr>
                  <a:t>693 динара.</a:t>
                </a:r>
              </a:p>
              <a:p>
                <a:pPr marL="514350" indent="-514350">
                  <a:buAutoNum type="arabicParenR"/>
                </a:pPr>
                <a:r>
                  <a:rPr lang="sr-Cyrl-RS" sz="2800" b="1" dirty="0" smtClean="0"/>
                  <a:t>Ивана је џемпер платила :</a:t>
                </a:r>
              </a:p>
              <a:p>
                <a:r>
                  <a:rPr lang="sr-Cyrl-RS" sz="2800" b="1" dirty="0"/>
                  <a:t> </a:t>
                </a:r>
                <a:r>
                  <a:rPr lang="sr-Cyrl-RS" sz="2800" b="1" dirty="0" smtClean="0"/>
                  <a:t>  4620</a:t>
                </a:r>
                <a14:m>
                  <m:oMath xmlns:m="http://schemas.openxmlformats.org/officeDocument/2006/math">
                    <m:r>
                      <a:rPr lang="sr-Cyrl-RS" sz="2800" b="1" i="1" smtClean="0">
                        <a:latin typeface="Cambria Math" panose="02040503050406030204" pitchFamily="18" charset="0"/>
                        <a:ea typeface="Cambria Math" panose="02040503050406030204" pitchFamily="18" charset="0"/>
                      </a:rPr>
                      <m:t>−</m:t>
                    </m:r>
                  </m:oMath>
                </a14:m>
                <a:r>
                  <a:rPr lang="sr-Cyrl-RS" sz="2800" b="1" dirty="0" smtClean="0"/>
                  <a:t> 693 </a:t>
                </a:r>
                <a14:m>
                  <m:oMath xmlns:m="http://schemas.openxmlformats.org/officeDocument/2006/math">
                    <m:r>
                      <a:rPr lang="sr-Cyrl-RS" sz="2800" b="1" i="1" smtClean="0">
                        <a:latin typeface="Cambria Math" panose="02040503050406030204" pitchFamily="18" charset="0"/>
                        <a:ea typeface="Cambria Math" panose="02040503050406030204" pitchFamily="18" charset="0"/>
                      </a:rPr>
                      <m:t>=</m:t>
                    </m:r>
                  </m:oMath>
                </a14:m>
                <a:endParaRPr lang="sr-Cyrl-RS" sz="2800" b="1" dirty="0" smtClean="0"/>
              </a:p>
              <a:p>
                <a:r>
                  <a:rPr lang="sr-Cyrl-RS" sz="2800" b="1" dirty="0"/>
                  <a:t> </a:t>
                </a:r>
                <a:r>
                  <a:rPr lang="sr-Cyrl-RS" sz="2800" b="1" dirty="0" smtClean="0"/>
                  <a:t>     </a:t>
                </a:r>
                <a:r>
                  <a:rPr lang="sr-Cyrl-RS" sz="2800" b="1" dirty="0" smtClean="0">
                    <a:effectLst>
                      <a:glow rad="228600">
                        <a:schemeClr val="accent3">
                          <a:satMod val="175000"/>
                          <a:alpha val="40000"/>
                        </a:schemeClr>
                      </a:glow>
                      <a:outerShdw blurRad="50800" dist="38100" dir="2700000" algn="tl" rotWithShape="0">
                        <a:prstClr val="black">
                          <a:alpha val="40000"/>
                        </a:prstClr>
                      </a:outerShdw>
                    </a:effectLst>
                  </a:rPr>
                  <a:t>3927   динара </a:t>
                </a:r>
              </a:p>
              <a:p>
                <a:r>
                  <a:rPr lang="sr-Cyrl-RS" sz="3600" b="1" dirty="0" smtClean="0"/>
                  <a:t>   </a:t>
                </a:r>
                <a:endParaRPr lang="sr-Latn-RS" sz="3600" b="1" dirty="0"/>
              </a:p>
            </p:txBody>
          </p:sp>
        </mc:Choice>
        <mc:Fallback xmlns="">
          <p:sp>
            <p:nvSpPr>
              <p:cNvPr id="10" name="Title 6"/>
              <p:cNvSpPr txBox="1">
                <a:spLocks noRot="1" noChangeAspect="1" noMove="1" noResize="1" noEditPoints="1" noAdjustHandles="1" noChangeArrowheads="1" noChangeShapeType="1" noTextEdit="1"/>
              </p:cNvSpPr>
              <p:nvPr/>
            </p:nvSpPr>
            <p:spPr>
              <a:xfrm>
                <a:off x="3851920" y="3362050"/>
                <a:ext cx="3310222" cy="2664296"/>
              </a:xfrm>
              <a:prstGeom prst="rect">
                <a:avLst/>
              </a:prstGeom>
              <a:blipFill rotWithShape="0">
                <a:blip r:embed="rId4"/>
                <a:stretch>
                  <a:fillRect b="-4484"/>
                </a:stretch>
              </a:blipFill>
            </p:spPr>
            <p:txBody>
              <a:bodyPr/>
              <a:lstStyle/>
              <a:p>
                <a:r>
                  <a:rPr lang="sr-Latn-RS">
                    <a:noFill/>
                  </a:rPr>
                  <a:t> </a:t>
                </a:r>
              </a:p>
            </p:txBody>
          </p:sp>
        </mc:Fallback>
      </mc:AlternateContent>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9082" y="3932237"/>
            <a:ext cx="2194918" cy="2194918"/>
          </a:xfrm>
          <a:prstGeom prst="rect">
            <a:avLst/>
          </a:prstGeom>
          <a:noFill/>
          <a:ln>
            <a:noFill/>
          </a:ln>
        </p:spPr>
      </p:pic>
    </p:spTree>
    <p:extLst>
      <p:ext uri="{BB962C8B-B14F-4D97-AF65-F5344CB8AC3E}">
        <p14:creationId xmlns:p14="http://schemas.microsoft.com/office/powerpoint/2010/main" val="1270019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17" presetClass="entr" presetSubtype="10"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p:cTn id="1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10" fill="hold"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p:cTn id="2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3" end="3"/>
                                            </p:txEl>
                                          </p:spTgt>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4" end="4"/>
                                            </p:txEl>
                                          </p:spTgt>
                                        </p:tgtEl>
                                        <p:attrNameLst>
                                          <p:attrName>ppt_h</p:attrName>
                                        </p:attrNameLst>
                                      </p:cBhvr>
                                      <p:tavLst>
                                        <p:tav tm="0">
                                          <p:val>
                                            <p:strVal val="#ppt_h"/>
                                          </p:val>
                                        </p:tav>
                                        <p:tav tm="100000">
                                          <p:val>
                                            <p:strVal val="#ppt_h"/>
                                          </p:val>
                                        </p:tav>
                                      </p:tavLst>
                                    </p:anim>
                                  </p:childTnLst>
                                </p:cTn>
                              </p:par>
                              <p:par>
                                <p:cTn id="33" presetID="6"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par>
                                <p:cTn id="36" presetID="6" presetClass="entr" presetSubtype="16"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p:cTn id="43"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5" end="5"/>
                                            </p:txEl>
                                          </p:spTgt>
                                        </p:tgtEl>
                                        <p:attrNameLst>
                                          <p:attrName>ppt_h</p:attrName>
                                        </p:attrNameLst>
                                      </p:cBhvr>
                                      <p:tavLst>
                                        <p:tav tm="0">
                                          <p:val>
                                            <p:strVal val="#ppt_h"/>
                                          </p:val>
                                        </p:tav>
                                        <p:tav tm="100000">
                                          <p:val>
                                            <p:strVal val="#ppt_h"/>
                                          </p:val>
                                        </p:tav>
                                      </p:tavLst>
                                    </p:anim>
                                  </p:childTnLst>
                                </p:cTn>
                              </p:par>
                              <p:par>
                                <p:cTn id="45" presetID="6"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circle(in)">
                                      <p:cBhvr>
                                        <p:cTn id="50" dur="20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 calcmode="lin" valueType="num">
                                      <p:cBhvr>
                                        <p:cTn id="55"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strVal val="#ppt_h"/>
                                          </p:val>
                                        </p:tav>
                                        <p:tav tm="100000">
                                          <p:val>
                                            <p:strVal val="#ppt_h"/>
                                          </p:val>
                                        </p:tav>
                                      </p:tavLst>
                                    </p:anim>
                                  </p:childTnLst>
                                </p:cTn>
                              </p:par>
                              <p:par>
                                <p:cTn id="63" presetID="17" presetClass="entr" presetSubtype="10" fill="hold" nodeType="with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 calcmode="lin" valueType="num">
                                      <p:cBhvr>
                                        <p:cTn id="65"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17" presetClass="entr" presetSubtype="10" fill="hold" nodeType="afterEffect">
                                  <p:stCondLst>
                                    <p:cond delay="0"/>
                                  </p:stCondLst>
                                  <p:childTnLst>
                                    <p:set>
                                      <p:cBhvr>
                                        <p:cTn id="69" dur="1" fill="hold">
                                          <p:stCondLst>
                                            <p:cond delay="0"/>
                                          </p:stCondLst>
                                        </p:cTn>
                                        <p:tgtEl>
                                          <p:spTgt spid="10">
                                            <p:txEl>
                                              <p:pRg st="1" end="1"/>
                                            </p:txEl>
                                          </p:spTgt>
                                        </p:tgtEl>
                                        <p:attrNameLst>
                                          <p:attrName>style.visibility</p:attrName>
                                        </p:attrNameLst>
                                      </p:cBhvr>
                                      <p:to>
                                        <p:strVal val="visible"/>
                                      </p:to>
                                    </p:set>
                                    <p:anim calcmode="lin" valueType="num">
                                      <p:cBhvr>
                                        <p:cTn id="70"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71" dur="500" fill="hold"/>
                                        <p:tgtEl>
                                          <p:spTgt spid="10">
                                            <p:txEl>
                                              <p:pRg st="1" end="1"/>
                                            </p:txEl>
                                          </p:spTgt>
                                        </p:tgtEl>
                                        <p:attrNameLst>
                                          <p:attrName>ppt_h</p:attrName>
                                        </p:attrNameLst>
                                      </p:cBhvr>
                                      <p:tavLst>
                                        <p:tav tm="0">
                                          <p:val>
                                            <p:strVal val="#ppt_h"/>
                                          </p:val>
                                        </p:tav>
                                        <p:tav tm="100000">
                                          <p:val>
                                            <p:strVal val="#ppt_h"/>
                                          </p:val>
                                        </p:tav>
                                      </p:tavLst>
                                    </p:anim>
                                  </p:childTnLst>
                                </p:cTn>
                              </p:par>
                            </p:childTnLst>
                          </p:cTn>
                        </p:par>
                        <p:par>
                          <p:cTn id="72" fill="hold">
                            <p:stCondLst>
                              <p:cond delay="1000"/>
                            </p:stCondLst>
                            <p:childTnLst>
                              <p:par>
                                <p:cTn id="73" presetID="17" presetClass="entr" presetSubtype="10" fill="hold" nodeType="afterEffect">
                                  <p:stCondLst>
                                    <p:cond delay="0"/>
                                  </p:stCondLst>
                                  <p:childTnLst>
                                    <p:set>
                                      <p:cBhvr>
                                        <p:cTn id="74" dur="1" fill="hold">
                                          <p:stCondLst>
                                            <p:cond delay="0"/>
                                          </p:stCondLst>
                                        </p:cTn>
                                        <p:tgtEl>
                                          <p:spTgt spid="10">
                                            <p:txEl>
                                              <p:pRg st="2" end="2"/>
                                            </p:txEl>
                                          </p:spTgt>
                                        </p:tgtEl>
                                        <p:attrNameLst>
                                          <p:attrName>style.visibility</p:attrName>
                                        </p:attrNameLst>
                                      </p:cBhvr>
                                      <p:to>
                                        <p:strVal val="visible"/>
                                      </p:to>
                                    </p:set>
                                    <p:anim calcmode="lin" valueType="num">
                                      <p:cBhvr>
                                        <p:cTn id="75"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76" dur="500" fill="hold"/>
                                        <p:tgtEl>
                                          <p:spTgt spid="10">
                                            <p:txEl>
                                              <p:pRg st="2" end="2"/>
                                            </p:txEl>
                                          </p:spTgt>
                                        </p:tgtEl>
                                        <p:attrNameLst>
                                          <p:attrName>ppt_h</p:attrName>
                                        </p:attrNameLst>
                                      </p:cBhvr>
                                      <p:tavLst>
                                        <p:tav tm="0">
                                          <p:val>
                                            <p:strVal val="#ppt_h"/>
                                          </p:val>
                                        </p:tav>
                                        <p:tav tm="100000">
                                          <p:val>
                                            <p:strVal val="#ppt_h"/>
                                          </p:val>
                                        </p:tav>
                                      </p:tavLst>
                                    </p:anim>
                                  </p:childTnLst>
                                </p:cTn>
                              </p:par>
                            </p:childTnLst>
                          </p:cTn>
                        </p:par>
                        <p:par>
                          <p:cTn id="77" fill="hold">
                            <p:stCondLst>
                              <p:cond delay="1500"/>
                            </p:stCondLst>
                            <p:childTnLst>
                              <p:par>
                                <p:cTn id="78" presetID="17" presetClass="entr" presetSubtype="10" fill="hold" nodeType="afterEffect">
                                  <p:stCondLst>
                                    <p:cond delay="0"/>
                                  </p:stCondLst>
                                  <p:childTnLst>
                                    <p:set>
                                      <p:cBhvr>
                                        <p:cTn id="79" dur="1" fill="hold">
                                          <p:stCondLst>
                                            <p:cond delay="0"/>
                                          </p:stCondLst>
                                        </p:cTn>
                                        <p:tgtEl>
                                          <p:spTgt spid="10">
                                            <p:txEl>
                                              <p:pRg st="3" end="3"/>
                                            </p:txEl>
                                          </p:spTgt>
                                        </p:tgtEl>
                                        <p:attrNameLst>
                                          <p:attrName>style.visibility</p:attrName>
                                        </p:attrNameLst>
                                      </p:cBhvr>
                                      <p:to>
                                        <p:strVal val="visible"/>
                                      </p:to>
                                    </p:set>
                                    <p:anim calcmode="lin" valueType="num">
                                      <p:cBhvr>
                                        <p:cTn id="80"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81" dur="500" fill="hold"/>
                                        <p:tgtEl>
                                          <p:spTgt spid="10">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2"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2128" y="723243"/>
            <a:ext cx="7740352" cy="2675277"/>
          </a:xfrm>
        </p:spPr>
        <p:txBody>
          <a:bodyPr>
            <a:noAutofit/>
          </a:bodyPr>
          <a:lstStyle/>
          <a:p>
            <a:pPr marL="457200" indent="-457200" algn="r">
              <a:buFont typeface="Wingdings" panose="05000000000000000000" pitchFamily="2" charset="2"/>
              <a:buChar char="Ø"/>
            </a:pPr>
            <a:r>
              <a:rPr lang="sr-Latn-RS" b="1" dirty="0" smtClean="0">
                <a:solidFill>
                  <a:srgbClr val="FFFF00"/>
                </a:solidFill>
              </a:rPr>
              <a:t>4</a:t>
            </a:r>
            <a:r>
              <a:rPr lang="sr-Cyrl-RS" b="1" dirty="0" smtClean="0">
                <a:solidFill>
                  <a:srgbClr val="FFFF00"/>
                </a:solidFill>
              </a:rPr>
              <a:t>.задатак : </a:t>
            </a:r>
            <a:endParaRPr lang="sr-Latn-RS" b="1" dirty="0" smtClean="0">
              <a:solidFill>
                <a:srgbClr val="FFFF00"/>
              </a:solidFill>
            </a:endParaRPr>
          </a:p>
          <a:p>
            <a:pPr algn="r"/>
            <a:r>
              <a:rPr lang="sr-Latn-RS" dirty="0" smtClean="0"/>
              <a:t>                   </a:t>
            </a:r>
            <a:r>
              <a:rPr lang="sr-Cyrl-RS" dirty="0" smtClean="0"/>
              <a:t>Смоква сушењем изгуби 55% </a:t>
            </a:r>
          </a:p>
          <a:p>
            <a:pPr algn="r"/>
            <a:r>
              <a:rPr lang="sr-Cyrl-RS" dirty="0" smtClean="0"/>
              <a:t> своје   масе. Колико </a:t>
            </a:r>
          </a:p>
          <a:p>
            <a:pPr algn="r"/>
            <a:r>
              <a:rPr lang="sr-Cyrl-RS" dirty="0" smtClean="0"/>
              <a:t>треба  свежих смокава да се добије</a:t>
            </a:r>
          </a:p>
          <a:p>
            <a:pPr algn="r"/>
            <a:r>
              <a:rPr lang="sr-Cyrl-RS" dirty="0" smtClean="0"/>
              <a:t> 198 </a:t>
            </a:r>
            <a:r>
              <a:rPr lang="sr-Latn-RS" dirty="0" smtClean="0"/>
              <a:t>kg</a:t>
            </a:r>
            <a:r>
              <a:rPr lang="sr-Cyrl-RS" dirty="0" smtClean="0"/>
              <a:t> сувих? </a:t>
            </a:r>
          </a:p>
          <a:p>
            <a:pPr algn="r"/>
            <a:r>
              <a:rPr lang="sr-Cyrl-RS" dirty="0" smtClean="0"/>
              <a:t>      </a:t>
            </a:r>
          </a:p>
        </p:txBody>
      </p:sp>
      <p:sp>
        <p:nvSpPr>
          <p:cNvPr id="7" name="Title 6"/>
          <p:cNvSpPr>
            <a:spLocks noGrp="1"/>
          </p:cNvSpPr>
          <p:nvPr>
            <p:ph type="ctrTitle"/>
          </p:nvPr>
        </p:nvSpPr>
        <p:spPr>
          <a:xfrm>
            <a:off x="323528" y="192858"/>
            <a:ext cx="8568952" cy="647050"/>
          </a:xfrm>
        </p:spPr>
        <p:txBody>
          <a:bodyPr/>
          <a:lstStyle/>
          <a:p>
            <a:r>
              <a:rPr lang="sr-Cyrl-RS" sz="4000" b="1" dirty="0" smtClean="0"/>
              <a:t>Примена  директне пропорционалности </a:t>
            </a:r>
            <a:endParaRPr lang="sr-Latn-RS" sz="4000" b="1" dirty="0"/>
          </a:p>
        </p:txBody>
      </p:sp>
      <mc:AlternateContent xmlns:mc="http://schemas.openxmlformats.org/markup-compatibility/2006" xmlns:a14="http://schemas.microsoft.com/office/drawing/2010/main">
        <mc:Choice Requires="a14">
          <p:sp>
            <p:nvSpPr>
              <p:cNvPr id="5" name="Title 6"/>
              <p:cNvSpPr txBox="1">
                <a:spLocks/>
              </p:cNvSpPr>
              <p:nvPr/>
            </p:nvSpPr>
            <p:spPr>
              <a:xfrm>
                <a:off x="323528" y="3145844"/>
                <a:ext cx="5544616" cy="3495950"/>
              </a:xfrm>
              <a:prstGeom prst="rect">
                <a:avLst/>
              </a:prstGeom>
              <a:solidFill>
                <a:srgbClr val="165574"/>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2800" b="1" i="1" dirty="0" smtClean="0">
                    <a:effectLst>
                      <a:glow rad="228600">
                        <a:schemeClr val="accent3">
                          <a:satMod val="175000"/>
                          <a:alpha val="40000"/>
                        </a:schemeClr>
                      </a:glow>
                      <a:outerShdw blurRad="50800" dist="38100" dir="2700000" algn="tl" rotWithShape="0">
                        <a:prstClr val="black">
                          <a:alpha val="40000"/>
                        </a:prstClr>
                      </a:outerShdw>
                    </a:effectLst>
                  </a:rPr>
                  <a:t>Решење :</a:t>
                </a:r>
                <a:r>
                  <a:rPr lang="sr-Cyrl-RS" sz="2800" b="1" i="1" dirty="0" smtClean="0"/>
                  <a:t>  </a:t>
                </a:r>
              </a:p>
              <a:p>
                <a:r>
                  <a:rPr lang="sr-Cyrl-RS" sz="2800" b="1" i="1" dirty="0"/>
                  <a:t> </a:t>
                </a:r>
                <a:endParaRPr lang="sr-Cyrl-RS" sz="2800" b="1" i="1" dirty="0" smtClean="0"/>
              </a:p>
              <a:p>
                <a:r>
                  <a:rPr lang="sr-Cyrl-RS" sz="2800" b="1" dirty="0" smtClean="0"/>
                  <a:t>         </a:t>
                </a:r>
                <a:r>
                  <a:rPr lang="sr-Latn-RS" sz="2800" b="1" dirty="0" smtClean="0"/>
                  <a:t>x</a:t>
                </a:r>
                <a:r>
                  <a:rPr lang="sr-Cyrl-RS" sz="2800" b="1" dirty="0" smtClean="0"/>
                  <a:t>  </a:t>
                </a:r>
                <a:r>
                  <a:rPr lang="sr-Latn-RS" sz="2800" b="1" dirty="0" smtClean="0"/>
                  <a:t>kg</a:t>
                </a:r>
                <a:r>
                  <a:rPr lang="sr-Cyrl-RS" sz="2800" b="1" dirty="0" smtClean="0"/>
                  <a:t>             100 </a:t>
                </a:r>
                <a:r>
                  <a:rPr lang="sr-Latn-RS" sz="2800" b="1" dirty="0"/>
                  <a:t>%</a:t>
                </a:r>
                <a:endParaRPr lang="sr-Cyrl-RS" sz="2800" b="1" dirty="0" smtClean="0"/>
              </a:p>
              <a:p>
                <a:r>
                  <a:rPr lang="sr-Cyrl-RS" sz="2800" b="1" dirty="0" smtClean="0"/>
                  <a:t>    198  </a:t>
                </a:r>
                <a:r>
                  <a:rPr lang="sr-Latn-RS" sz="2800" b="1" dirty="0" smtClean="0"/>
                  <a:t>kg</a:t>
                </a:r>
                <a:r>
                  <a:rPr lang="sr-Cyrl-RS" sz="2800" b="1" dirty="0" smtClean="0"/>
                  <a:t>               45 %</a:t>
                </a:r>
                <a:endParaRPr lang="sr-Cyrl-RS" sz="2800" b="1" dirty="0"/>
              </a:p>
              <a:p>
                <a:r>
                  <a:rPr lang="sr-Cyrl-RS" sz="3200" b="1" dirty="0" smtClean="0"/>
                  <a:t>  </a:t>
                </a:r>
              </a:p>
              <a:p>
                <a:r>
                  <a:rPr lang="sr-Cyrl-RS" sz="3200" b="1" dirty="0"/>
                  <a:t> </a:t>
                </a:r>
                <a:r>
                  <a:rPr lang="sr-Cyrl-RS" sz="3200" b="1" dirty="0" smtClean="0"/>
                  <a:t>     </a:t>
                </a:r>
                <a:r>
                  <a:rPr lang="sr-Latn-RS" sz="3200" b="1" dirty="0" smtClean="0"/>
                  <a:t>x</a:t>
                </a:r>
                <a:r>
                  <a:rPr lang="sr-Cyrl-RS" sz="3200" b="1" dirty="0" smtClean="0"/>
                  <a:t> : 198 </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oMath>
                </a14:m>
                <a:r>
                  <a:rPr lang="sr-Cyrl-RS" sz="3200" b="1" dirty="0" smtClean="0"/>
                  <a:t> 100 : 45                                                                                  </a:t>
                </a:r>
              </a:p>
              <a:p>
                <a:r>
                  <a:rPr lang="sr-Cyrl-RS" sz="3200" b="1" dirty="0" smtClean="0"/>
                  <a:t>                                  </a:t>
                </a:r>
                <a:r>
                  <a:rPr lang="sr-Latn-RS" sz="3200" b="1" dirty="0" smtClean="0"/>
                  <a:t>x</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f>
                      <m:fPr>
                        <m:ctrlPr>
                          <a:rPr lang="sr-Latn-RS" sz="3200" b="1" i="1" smtClean="0">
                            <a:latin typeface="Cambria Math" panose="02040503050406030204" pitchFamily="18" charset="0"/>
                            <a:ea typeface="Cambria Math" panose="02040503050406030204" pitchFamily="18" charset="0"/>
                          </a:rPr>
                        </m:ctrlPr>
                      </m:fPr>
                      <m:num>
                        <m:r>
                          <a:rPr lang="sr-Cyrl-RS" sz="3200" b="1" i="1" smtClean="0">
                            <a:latin typeface="Cambria Math" panose="02040503050406030204" pitchFamily="18" charset="0"/>
                            <a:ea typeface="Cambria Math" panose="02040503050406030204" pitchFamily="18" charset="0"/>
                          </a:rPr>
                          <m:t>𝟏𝟗𝟖</m:t>
                        </m:r>
                        <m:r>
                          <a:rPr lang="sr-Cyrl-RS" sz="3200" b="1" i="1" smtClean="0">
                            <a:latin typeface="Cambria Math" panose="02040503050406030204" pitchFamily="18" charset="0"/>
                            <a:ea typeface="Cambria Math" panose="02040503050406030204" pitchFamily="18" charset="0"/>
                          </a:rPr>
                          <m:t>·</m:t>
                        </m:r>
                        <m:r>
                          <a:rPr lang="sr-Cyrl-RS" sz="3200" b="1" i="1" smtClean="0">
                            <a:latin typeface="Cambria Math" panose="02040503050406030204" pitchFamily="18" charset="0"/>
                            <a:ea typeface="Cambria Math" panose="02040503050406030204" pitchFamily="18" charset="0"/>
                          </a:rPr>
                          <m:t>𝟏</m:t>
                        </m:r>
                        <m:r>
                          <a:rPr lang="sr-Cyrl-RS" sz="3200" b="1" i="1" smtClean="0">
                            <a:latin typeface="Cambria Math" panose="02040503050406030204" pitchFamily="18" charset="0"/>
                            <a:ea typeface="Cambria Math" panose="02040503050406030204" pitchFamily="18" charset="0"/>
                          </a:rPr>
                          <m:t>00</m:t>
                        </m:r>
                      </m:num>
                      <m:den>
                        <m:r>
                          <a:rPr lang="sr-Cyrl-RS" sz="3200" b="1" i="1" smtClean="0">
                            <a:latin typeface="Cambria Math" panose="02040503050406030204" pitchFamily="18" charset="0"/>
                            <a:ea typeface="Cambria Math" panose="02040503050406030204" pitchFamily="18" charset="0"/>
                          </a:rPr>
                          <m:t>𝟒𝟓</m:t>
                        </m:r>
                      </m:den>
                    </m:f>
                  </m:oMath>
                </a14:m>
                <a:r>
                  <a:rPr lang="sr-Cyrl-RS" sz="3200" b="1" dirty="0" smtClean="0"/>
                  <a:t> </a:t>
                </a:r>
                <a14:m>
                  <m:oMath xmlns:m="http://schemas.openxmlformats.org/officeDocument/2006/math">
                    <m:r>
                      <a:rPr lang="sr-Cyrl-RS" sz="3200" b="1" i="1" dirty="0" smtClean="0">
                        <a:latin typeface="Cambria Math" panose="02040503050406030204" pitchFamily="18" charset="0"/>
                        <a:ea typeface="Cambria Math" panose="02040503050406030204" pitchFamily="18" charset="0"/>
                      </a:rPr>
                      <m:t>=</m:t>
                    </m:r>
                    <m:r>
                      <a:rPr lang="sr-Cyrl-RS" sz="3200" b="1" i="1" dirty="0" smtClean="0">
                        <a:effectLst>
                          <a:glow rad="139700">
                            <a:schemeClr val="accent5">
                              <a:satMod val="175000"/>
                              <a:alpha val="40000"/>
                            </a:schemeClr>
                          </a:glow>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m:t>𝟒𝟒</m:t>
                    </m:r>
                    <m:r>
                      <a:rPr lang="sr-Cyrl-RS" sz="3200" b="1" i="1" dirty="0" smtClean="0">
                        <a:effectLst>
                          <a:glow rad="139700">
                            <a:schemeClr val="accent5">
                              <a:satMod val="175000"/>
                              <a:alpha val="40000"/>
                            </a:schemeClr>
                          </a:glow>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m:t>0 </m:t>
                    </m:r>
                  </m:oMath>
                </a14:m>
                <a:endParaRPr lang="sr-Cyrl-RS" sz="3200" b="1" dirty="0" smtClean="0"/>
              </a:p>
              <a:p>
                <a:r>
                  <a:rPr lang="sr-Cyrl-RS" sz="3600" b="1" dirty="0" smtClean="0"/>
                  <a:t>                                          </a:t>
                </a:r>
                <a:r>
                  <a:rPr lang="sr-Cyrl-RS" sz="2000" b="1" dirty="0" smtClean="0"/>
                  <a:t> </a:t>
                </a:r>
                <a:endParaRPr lang="sr-Latn-RS" sz="3600" b="1" dirty="0"/>
              </a:p>
            </p:txBody>
          </p:sp>
        </mc:Choice>
        <mc:Fallback xmlns="">
          <p:sp>
            <p:nvSpPr>
              <p:cNvPr id="5" name="Title 6"/>
              <p:cNvSpPr txBox="1">
                <a:spLocks noRot="1" noChangeAspect="1" noMove="1" noResize="1" noEditPoints="1" noAdjustHandles="1" noChangeArrowheads="1" noChangeShapeType="1" noTextEdit="1"/>
              </p:cNvSpPr>
              <p:nvPr/>
            </p:nvSpPr>
            <p:spPr>
              <a:xfrm>
                <a:off x="323528" y="3145844"/>
                <a:ext cx="5544616" cy="3495950"/>
              </a:xfrm>
              <a:prstGeom prst="rect">
                <a:avLst/>
              </a:prstGeom>
              <a:blipFill rotWithShape="0">
                <a:blip r:embed="rId3"/>
                <a:stretch>
                  <a:fillRect l="-1741" t="-1029"/>
                </a:stretch>
              </a:blipFill>
            </p:spPr>
            <p:txBody>
              <a:bodyPr/>
              <a:lstStyle/>
              <a:p>
                <a:r>
                  <a:rPr lang="sr-Latn-RS">
                    <a:noFill/>
                  </a:rPr>
                  <a:t> </a:t>
                </a:r>
              </a:p>
            </p:txBody>
          </p:sp>
        </mc:Fallback>
      </mc:AlternateContent>
      <p:cxnSp>
        <p:nvCxnSpPr>
          <p:cNvPr id="9" name="Straight Arrow Connector 8"/>
          <p:cNvCxnSpPr/>
          <p:nvPr/>
        </p:nvCxnSpPr>
        <p:spPr>
          <a:xfrm>
            <a:off x="467544" y="3948207"/>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23728" y="3948207"/>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Curved Up Arrow 3"/>
          <p:cNvSpPr/>
          <p:nvPr/>
        </p:nvSpPr>
        <p:spPr bwMode="auto">
          <a:xfrm>
            <a:off x="1388272" y="5632630"/>
            <a:ext cx="864096" cy="288032"/>
          </a:xfrm>
          <a:prstGeom prst="curved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Curved Up Arrow 11"/>
          <p:cNvSpPr/>
          <p:nvPr/>
        </p:nvSpPr>
        <p:spPr bwMode="auto">
          <a:xfrm flipV="1">
            <a:off x="954734" y="4611477"/>
            <a:ext cx="2159172" cy="564683"/>
          </a:xfrm>
          <a:prstGeom prst="curvedUp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Title 6"/>
          <p:cNvSpPr txBox="1">
            <a:spLocks/>
          </p:cNvSpPr>
          <p:nvPr/>
        </p:nvSpPr>
        <p:spPr>
          <a:xfrm>
            <a:off x="5840898" y="3256366"/>
            <a:ext cx="3310222" cy="2664296"/>
          </a:xfrm>
          <a:prstGeom prst="rect">
            <a:avLst/>
          </a:prstGeom>
          <a:solidFill>
            <a:srgbClr val="165574"/>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3600" b="1" dirty="0" smtClean="0"/>
              <a:t>     </a:t>
            </a:r>
            <a:r>
              <a:rPr lang="sr-Cyrl-RS" sz="3200" b="1" dirty="0" smtClean="0"/>
              <a:t>проценат  је  45% </a:t>
            </a:r>
          </a:p>
          <a:p>
            <a:r>
              <a:rPr lang="sr-Cyrl-RS" sz="3200" b="1" dirty="0"/>
              <a:t> </a:t>
            </a:r>
            <a:r>
              <a:rPr lang="sr-Cyrl-RS" sz="3200" b="1" dirty="0" smtClean="0"/>
              <a:t>    јер  је то проценат </a:t>
            </a:r>
          </a:p>
          <a:p>
            <a:r>
              <a:rPr lang="sr-Cyrl-RS" sz="3200" b="1" dirty="0"/>
              <a:t> </a:t>
            </a:r>
            <a:r>
              <a:rPr lang="sr-Cyrl-RS" sz="3200" b="1" dirty="0" smtClean="0"/>
              <a:t>    који  „остаје“ у смоквама  а не онај </a:t>
            </a:r>
          </a:p>
          <a:p>
            <a:r>
              <a:rPr lang="sr-Cyrl-RS" sz="3200" b="1" dirty="0"/>
              <a:t> </a:t>
            </a:r>
            <a:r>
              <a:rPr lang="sr-Cyrl-RS" sz="3200" b="1" dirty="0" smtClean="0"/>
              <a:t> који  се  „ губи“ </a:t>
            </a:r>
            <a:endParaRPr lang="sr-Latn-RS" sz="32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53" y="914836"/>
            <a:ext cx="2623039" cy="2156080"/>
          </a:xfrm>
          <a:prstGeom prst="rect">
            <a:avLst/>
          </a:prstGeom>
        </p:spPr>
      </p:pic>
      <p:sp>
        <p:nvSpPr>
          <p:cNvPr id="17" name="Right Arrow 16"/>
          <p:cNvSpPr/>
          <p:nvPr/>
        </p:nvSpPr>
        <p:spPr bwMode="auto">
          <a:xfrm rot="10231067">
            <a:off x="3154300" y="3998280"/>
            <a:ext cx="2907407" cy="424727"/>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Oval 17"/>
          <p:cNvSpPr/>
          <p:nvPr/>
        </p:nvSpPr>
        <p:spPr bwMode="auto">
          <a:xfrm>
            <a:off x="6804248" y="1124744"/>
            <a:ext cx="2232248" cy="576064"/>
          </a:xfrm>
          <a:prstGeom prst="ellipse">
            <a:avLst/>
          </a:prstGeom>
          <a:noFill/>
          <a:ln w="57150">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Oval 18"/>
          <p:cNvSpPr/>
          <p:nvPr/>
        </p:nvSpPr>
        <p:spPr bwMode="auto">
          <a:xfrm>
            <a:off x="7178304" y="5027757"/>
            <a:ext cx="1736598" cy="648072"/>
          </a:xfrm>
          <a:prstGeom prst="ellipse">
            <a:avLst/>
          </a:prstGeom>
          <a:noFill/>
          <a:ln w="57150">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179615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7" presetClass="entr" presetSubtype="1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strVal val="#ppt_h"/>
                                          </p:val>
                                        </p:tav>
                                        <p:tav tm="100000">
                                          <p:val>
                                            <p:strVal val="#ppt_h"/>
                                          </p:val>
                                        </p:tav>
                                      </p:tavLst>
                                    </p:anim>
                                  </p:childTnLst>
                                </p:cTn>
                              </p:par>
                              <p:par>
                                <p:cTn id="40" presetID="17" presetClass="entr" presetSubtype="10" fill="hold" nodeType="with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 calcmode="lin" valueType="num">
                                      <p:cBhvr>
                                        <p:cTn id="4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nodeType="click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 calcmode="lin" valueType="num">
                                      <p:cBhvr>
                                        <p:cTn id="4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9" dur="500" fill="hold"/>
                                        <p:tgtEl>
                                          <p:spTgt spid="5">
                                            <p:txEl>
                                              <p:pRg st="2" end="2"/>
                                            </p:txEl>
                                          </p:spTgt>
                                        </p:tgtEl>
                                        <p:attrNameLst>
                                          <p:attrName>ppt_h</p:attrName>
                                        </p:attrNameLst>
                                      </p:cBhvr>
                                      <p:tavLst>
                                        <p:tav tm="0">
                                          <p:val>
                                            <p:strVal val="#ppt_h"/>
                                          </p:val>
                                        </p:tav>
                                        <p:tav tm="100000">
                                          <p:val>
                                            <p:strVal val="#ppt_h"/>
                                          </p:val>
                                        </p:tav>
                                      </p:tavLst>
                                    </p:anim>
                                  </p:childTnLst>
                                </p:cTn>
                              </p:par>
                              <p:par>
                                <p:cTn id="50" presetID="17" presetClass="entr" presetSubtype="10" fill="hold" nodeType="with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 calcmode="lin" valueType="num">
                                      <p:cBhvr>
                                        <p:cTn id="5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53" dur="500" fill="hold"/>
                                        <p:tgtEl>
                                          <p:spTgt spid="5">
                                            <p:txEl>
                                              <p:pRg st="3" end="3"/>
                                            </p:txEl>
                                          </p:spTgt>
                                        </p:tgtEl>
                                        <p:attrNameLst>
                                          <p:attrName>ppt_h</p:attrName>
                                        </p:attrNameLst>
                                      </p:cBhvr>
                                      <p:tavLst>
                                        <p:tav tm="0">
                                          <p:val>
                                            <p:strVal val="#ppt_h"/>
                                          </p:val>
                                        </p:tav>
                                        <p:tav tm="100000">
                                          <p:val>
                                            <p:strVal val="#ppt_h"/>
                                          </p:val>
                                        </p:tav>
                                      </p:tavLst>
                                    </p:anim>
                                  </p:childTnLst>
                                </p:cTn>
                              </p:par>
                              <p:par>
                                <p:cTn id="54" presetID="6"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circle(in)">
                                      <p:cBhvr>
                                        <p:cTn id="56" dur="2000"/>
                                        <p:tgtEl>
                                          <p:spTgt spid="9"/>
                                        </p:tgtEl>
                                      </p:cBhvr>
                                    </p:animEffect>
                                  </p:childTnLst>
                                </p:cTn>
                              </p:par>
                              <p:par>
                                <p:cTn id="57" presetID="6" presetClass="entr" presetSubtype="16"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20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17" presetClass="entr" presetSubtype="1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500" fill="hold"/>
                                        <p:tgtEl>
                                          <p:spTgt spid="10"/>
                                        </p:tgtEl>
                                        <p:attrNameLst>
                                          <p:attrName>ppt_w</p:attrName>
                                        </p:attrNameLst>
                                      </p:cBhvr>
                                      <p:tavLst>
                                        <p:tav tm="0">
                                          <p:val>
                                            <p:fltVal val="0"/>
                                          </p:val>
                                        </p:tav>
                                        <p:tav tm="100000">
                                          <p:val>
                                            <p:strVal val="#ppt_w"/>
                                          </p:val>
                                        </p:tav>
                                      </p:tavLst>
                                    </p:anim>
                                    <p:anim calcmode="lin" valueType="num">
                                      <p:cBhvr>
                                        <p:cTn id="65" dur="500" fill="hold"/>
                                        <p:tgtEl>
                                          <p:spTgt spid="10"/>
                                        </p:tgtEl>
                                        <p:attrNameLst>
                                          <p:attrName>ppt_h</p:attrName>
                                        </p:attrNameLst>
                                      </p:cBhvr>
                                      <p:tavLst>
                                        <p:tav tm="0">
                                          <p:val>
                                            <p:strVal val="#ppt_h"/>
                                          </p:val>
                                        </p:tav>
                                        <p:tav tm="100000">
                                          <p:val>
                                            <p:strVal val="#ppt_h"/>
                                          </p:val>
                                        </p:tav>
                                      </p:tavLst>
                                    </p:anim>
                                  </p:childTnLst>
                                </p:cTn>
                              </p:par>
                              <p:par>
                                <p:cTn id="66" presetID="6" presetClass="entr" presetSubtype="16"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circle(in)">
                                      <p:cBhvr>
                                        <p:cTn id="68" dur="2000"/>
                                        <p:tgtEl>
                                          <p:spTgt spid="17"/>
                                        </p:tgtEl>
                                      </p:cBhvr>
                                    </p:animEffect>
                                  </p:childTnLst>
                                </p:cTn>
                              </p:par>
                              <p:par>
                                <p:cTn id="69" presetID="17" presetClass="entr" presetSubtype="10" fill="hold" nodeType="withEffect">
                                  <p:stCondLst>
                                    <p:cond delay="0"/>
                                  </p:stCondLst>
                                  <p:childTnLst>
                                    <p:set>
                                      <p:cBhvr>
                                        <p:cTn id="70" dur="1" fill="hold">
                                          <p:stCondLst>
                                            <p:cond delay="0"/>
                                          </p:stCondLst>
                                        </p:cTn>
                                        <p:tgtEl>
                                          <p:spTgt spid="10">
                                            <p:txEl>
                                              <p:pRg st="0" end="0"/>
                                            </p:txEl>
                                          </p:spTgt>
                                        </p:tgtEl>
                                        <p:attrNameLst>
                                          <p:attrName>style.visibility</p:attrName>
                                        </p:attrNameLst>
                                      </p:cBhvr>
                                      <p:to>
                                        <p:strVal val="visible"/>
                                      </p:to>
                                    </p:set>
                                    <p:anim calcmode="lin" valueType="num">
                                      <p:cBhvr>
                                        <p:cTn id="71"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10">
                                            <p:txEl>
                                              <p:pRg st="0" end="0"/>
                                            </p:txEl>
                                          </p:spTgt>
                                        </p:tgtEl>
                                        <p:attrNameLst>
                                          <p:attrName>ppt_h</p:attrName>
                                        </p:attrNameLst>
                                      </p:cBhvr>
                                      <p:tavLst>
                                        <p:tav tm="0">
                                          <p:val>
                                            <p:strVal val="#ppt_h"/>
                                          </p:val>
                                        </p:tav>
                                        <p:tav tm="100000">
                                          <p:val>
                                            <p:strVal val="#ppt_h"/>
                                          </p:val>
                                        </p:tav>
                                      </p:tavLst>
                                    </p:anim>
                                  </p:childTnLst>
                                </p:cTn>
                              </p:par>
                              <p:par>
                                <p:cTn id="73" presetID="17" presetClass="entr" presetSubtype="10" fill="hold" nodeType="withEffect">
                                  <p:stCondLst>
                                    <p:cond delay="0"/>
                                  </p:stCondLst>
                                  <p:childTnLst>
                                    <p:set>
                                      <p:cBhvr>
                                        <p:cTn id="74" dur="1" fill="hold">
                                          <p:stCondLst>
                                            <p:cond delay="0"/>
                                          </p:stCondLst>
                                        </p:cTn>
                                        <p:tgtEl>
                                          <p:spTgt spid="10">
                                            <p:txEl>
                                              <p:pRg st="1" end="1"/>
                                            </p:txEl>
                                          </p:spTgt>
                                        </p:tgtEl>
                                        <p:attrNameLst>
                                          <p:attrName>style.visibility</p:attrName>
                                        </p:attrNameLst>
                                      </p:cBhvr>
                                      <p:to>
                                        <p:strVal val="visible"/>
                                      </p:to>
                                    </p:set>
                                    <p:anim calcmode="lin" valueType="num">
                                      <p:cBhvr>
                                        <p:cTn id="75"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76" dur="500" fill="hold"/>
                                        <p:tgtEl>
                                          <p:spTgt spid="10">
                                            <p:txEl>
                                              <p:pRg st="1" end="1"/>
                                            </p:txEl>
                                          </p:spTgt>
                                        </p:tgtEl>
                                        <p:attrNameLst>
                                          <p:attrName>ppt_h</p:attrName>
                                        </p:attrNameLst>
                                      </p:cBhvr>
                                      <p:tavLst>
                                        <p:tav tm="0">
                                          <p:val>
                                            <p:strVal val="#ppt_h"/>
                                          </p:val>
                                        </p:tav>
                                        <p:tav tm="100000">
                                          <p:val>
                                            <p:strVal val="#ppt_h"/>
                                          </p:val>
                                        </p:tav>
                                      </p:tavLst>
                                    </p:anim>
                                  </p:childTnLst>
                                </p:cTn>
                              </p:par>
                              <p:par>
                                <p:cTn id="77" presetID="17" presetClass="entr" presetSubtype="10" fill="hold" nodeType="withEffect">
                                  <p:stCondLst>
                                    <p:cond delay="0"/>
                                  </p:stCondLst>
                                  <p:childTnLst>
                                    <p:set>
                                      <p:cBhvr>
                                        <p:cTn id="78" dur="1" fill="hold">
                                          <p:stCondLst>
                                            <p:cond delay="0"/>
                                          </p:stCondLst>
                                        </p:cTn>
                                        <p:tgtEl>
                                          <p:spTgt spid="10">
                                            <p:txEl>
                                              <p:pRg st="2" end="2"/>
                                            </p:txEl>
                                          </p:spTgt>
                                        </p:tgtEl>
                                        <p:attrNameLst>
                                          <p:attrName>style.visibility</p:attrName>
                                        </p:attrNameLst>
                                      </p:cBhvr>
                                      <p:to>
                                        <p:strVal val="visible"/>
                                      </p:to>
                                    </p:set>
                                    <p:anim calcmode="lin" valueType="num">
                                      <p:cBhvr>
                                        <p:cTn id="79"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80" dur="500" fill="hold"/>
                                        <p:tgtEl>
                                          <p:spTgt spid="10">
                                            <p:txEl>
                                              <p:pRg st="2" end="2"/>
                                            </p:txEl>
                                          </p:spTgt>
                                        </p:tgtEl>
                                        <p:attrNameLst>
                                          <p:attrName>ppt_h</p:attrName>
                                        </p:attrNameLst>
                                      </p:cBhvr>
                                      <p:tavLst>
                                        <p:tav tm="0">
                                          <p:val>
                                            <p:strVal val="#ppt_h"/>
                                          </p:val>
                                        </p:tav>
                                        <p:tav tm="100000">
                                          <p:val>
                                            <p:strVal val="#ppt_h"/>
                                          </p:val>
                                        </p:tav>
                                      </p:tavLst>
                                    </p:anim>
                                  </p:childTnLst>
                                </p:cTn>
                              </p:par>
                              <p:par>
                                <p:cTn id="81" presetID="17" presetClass="entr" presetSubtype="10" fill="hold" nodeType="withEffect">
                                  <p:stCondLst>
                                    <p:cond delay="0"/>
                                  </p:stCondLst>
                                  <p:childTnLst>
                                    <p:set>
                                      <p:cBhvr>
                                        <p:cTn id="82" dur="1" fill="hold">
                                          <p:stCondLst>
                                            <p:cond delay="0"/>
                                          </p:stCondLst>
                                        </p:cTn>
                                        <p:tgtEl>
                                          <p:spTgt spid="10">
                                            <p:txEl>
                                              <p:pRg st="3" end="3"/>
                                            </p:txEl>
                                          </p:spTgt>
                                        </p:tgtEl>
                                        <p:attrNameLst>
                                          <p:attrName>style.visibility</p:attrName>
                                        </p:attrNameLst>
                                      </p:cBhvr>
                                      <p:to>
                                        <p:strVal val="visible"/>
                                      </p:to>
                                    </p:set>
                                    <p:anim calcmode="lin" valueType="num">
                                      <p:cBhvr>
                                        <p:cTn id="83"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84" dur="500" fill="hold"/>
                                        <p:tgtEl>
                                          <p:spTgt spid="10">
                                            <p:txEl>
                                              <p:pRg st="3" end="3"/>
                                            </p:txEl>
                                          </p:spTgt>
                                        </p:tgtEl>
                                        <p:attrNameLst>
                                          <p:attrName>ppt_h</p:attrName>
                                        </p:attrNameLst>
                                      </p:cBhvr>
                                      <p:tavLst>
                                        <p:tav tm="0">
                                          <p:val>
                                            <p:strVal val="#ppt_h"/>
                                          </p:val>
                                        </p:tav>
                                        <p:tav tm="100000">
                                          <p:val>
                                            <p:strVal val="#ppt_h"/>
                                          </p:val>
                                        </p:tav>
                                      </p:tavLst>
                                    </p:anim>
                                  </p:childTnLst>
                                </p:cTn>
                              </p:par>
                            </p:childTnLst>
                          </p:cTn>
                        </p:par>
                        <p:par>
                          <p:cTn id="85" fill="hold">
                            <p:stCondLst>
                              <p:cond delay="2000"/>
                            </p:stCondLst>
                            <p:childTnLst>
                              <p:par>
                                <p:cTn id="86" presetID="45" presetClass="entr" presetSubtype="0"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2000"/>
                                        <p:tgtEl>
                                          <p:spTgt spid="19"/>
                                        </p:tgtEl>
                                      </p:cBhvr>
                                    </p:animEffect>
                                    <p:anim calcmode="lin" valueType="num">
                                      <p:cBhvr>
                                        <p:cTn id="89" dur="2000" fill="hold"/>
                                        <p:tgtEl>
                                          <p:spTgt spid="19"/>
                                        </p:tgtEl>
                                        <p:attrNameLst>
                                          <p:attrName>ppt_w</p:attrName>
                                        </p:attrNameLst>
                                      </p:cBhvr>
                                      <p:tavLst>
                                        <p:tav tm="0" fmla="#ppt_w*sin(2.5*pi*$)">
                                          <p:val>
                                            <p:fltVal val="0"/>
                                          </p:val>
                                        </p:tav>
                                        <p:tav tm="100000">
                                          <p:val>
                                            <p:fltVal val="1"/>
                                          </p:val>
                                        </p:tav>
                                      </p:tavLst>
                                    </p:anim>
                                    <p:anim calcmode="lin" valueType="num">
                                      <p:cBhvr>
                                        <p:cTn id="90" dur="2000" fill="hold"/>
                                        <p:tgtEl>
                                          <p:spTgt spid="19"/>
                                        </p:tgtEl>
                                        <p:attrNameLst>
                                          <p:attrName>ppt_h</p:attrName>
                                        </p:attrNameLst>
                                      </p:cBhvr>
                                      <p:tavLst>
                                        <p:tav tm="0">
                                          <p:val>
                                            <p:strVal val="#ppt_h"/>
                                          </p:val>
                                        </p:tav>
                                        <p:tav tm="100000">
                                          <p:val>
                                            <p:strVal val="#ppt_h"/>
                                          </p:val>
                                        </p:tav>
                                      </p:tavLst>
                                    </p:anim>
                                  </p:childTnLst>
                                </p:cTn>
                              </p:par>
                            </p:childTnLst>
                          </p:cTn>
                        </p:par>
                        <p:par>
                          <p:cTn id="91" fill="hold">
                            <p:stCondLst>
                              <p:cond delay="4000"/>
                            </p:stCondLst>
                            <p:childTnLst>
                              <p:par>
                                <p:cTn id="92" presetID="45" presetClass="entr" presetSubtype="0" fill="hold" grpId="0" nodeType="after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2000"/>
                                        <p:tgtEl>
                                          <p:spTgt spid="18"/>
                                        </p:tgtEl>
                                      </p:cBhvr>
                                    </p:animEffect>
                                    <p:anim calcmode="lin" valueType="num">
                                      <p:cBhvr>
                                        <p:cTn id="95" dur="2000" fill="hold"/>
                                        <p:tgtEl>
                                          <p:spTgt spid="18"/>
                                        </p:tgtEl>
                                        <p:attrNameLst>
                                          <p:attrName>ppt_w</p:attrName>
                                        </p:attrNameLst>
                                      </p:cBhvr>
                                      <p:tavLst>
                                        <p:tav tm="0" fmla="#ppt_w*sin(2.5*pi*$)">
                                          <p:val>
                                            <p:fltVal val="0"/>
                                          </p:val>
                                        </p:tav>
                                        <p:tav tm="100000">
                                          <p:val>
                                            <p:fltVal val="1"/>
                                          </p:val>
                                        </p:tav>
                                      </p:tavLst>
                                    </p:anim>
                                    <p:anim calcmode="lin" valueType="num">
                                      <p:cBhvr>
                                        <p:cTn id="96"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7" presetClass="entr" presetSubtype="10" fill="hold" nodeType="clickEffect">
                                  <p:stCondLst>
                                    <p:cond delay="0"/>
                                  </p:stCondLst>
                                  <p:childTnLst>
                                    <p:set>
                                      <p:cBhvr>
                                        <p:cTn id="100" dur="1" fill="hold">
                                          <p:stCondLst>
                                            <p:cond delay="0"/>
                                          </p:stCondLst>
                                        </p:cTn>
                                        <p:tgtEl>
                                          <p:spTgt spid="5">
                                            <p:txEl>
                                              <p:pRg st="5" end="5"/>
                                            </p:txEl>
                                          </p:spTgt>
                                        </p:tgtEl>
                                        <p:attrNameLst>
                                          <p:attrName>style.visibility</p:attrName>
                                        </p:attrNameLst>
                                      </p:cBhvr>
                                      <p:to>
                                        <p:strVal val="visible"/>
                                      </p:to>
                                    </p:set>
                                    <p:anim calcmode="lin" valueType="num">
                                      <p:cBhvr>
                                        <p:cTn id="101"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02" dur="500" fill="hold"/>
                                        <p:tgtEl>
                                          <p:spTgt spid="5">
                                            <p:txEl>
                                              <p:pRg st="5" end="5"/>
                                            </p:txEl>
                                          </p:spTgt>
                                        </p:tgtEl>
                                        <p:attrNameLst>
                                          <p:attrName>ppt_h</p:attrName>
                                        </p:attrNameLst>
                                      </p:cBhvr>
                                      <p:tavLst>
                                        <p:tav tm="0">
                                          <p:val>
                                            <p:strVal val="#ppt_h"/>
                                          </p:val>
                                        </p:tav>
                                        <p:tav tm="100000">
                                          <p:val>
                                            <p:strVal val="#ppt_h"/>
                                          </p:val>
                                        </p:tav>
                                      </p:tavLst>
                                    </p:anim>
                                  </p:childTnLst>
                                </p:cTn>
                              </p:par>
                              <p:par>
                                <p:cTn id="103" presetID="6" presetClass="entr" presetSubtype="16" fill="hold" grpId="0" nodeType="with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circle(in)">
                                      <p:cBhvr>
                                        <p:cTn id="105" dur="2000"/>
                                        <p:tgtEl>
                                          <p:spTgt spid="12"/>
                                        </p:tgtEl>
                                      </p:cBhvr>
                                    </p:animEffect>
                                  </p:childTnLst>
                                </p:cTn>
                              </p:par>
                              <p:par>
                                <p:cTn id="106" presetID="6" presetClass="entr" presetSubtype="16" fill="hold" grpId="0" nodeType="withEffect">
                                  <p:stCondLst>
                                    <p:cond delay="0"/>
                                  </p:stCondLst>
                                  <p:childTnLst>
                                    <p:set>
                                      <p:cBhvr>
                                        <p:cTn id="107" dur="1" fill="hold">
                                          <p:stCondLst>
                                            <p:cond delay="0"/>
                                          </p:stCondLst>
                                        </p:cTn>
                                        <p:tgtEl>
                                          <p:spTgt spid="4"/>
                                        </p:tgtEl>
                                        <p:attrNameLst>
                                          <p:attrName>style.visibility</p:attrName>
                                        </p:attrNameLst>
                                      </p:cBhvr>
                                      <p:to>
                                        <p:strVal val="visible"/>
                                      </p:to>
                                    </p:set>
                                    <p:animEffect transition="in" filter="circle(in)">
                                      <p:cBhvr>
                                        <p:cTn id="108" dur="2000"/>
                                        <p:tgtEl>
                                          <p:spTgt spid="4"/>
                                        </p:tgtEl>
                                      </p:cBhvr>
                                    </p:animEffect>
                                  </p:childTnLst>
                                </p:cTn>
                              </p:par>
                            </p:childTnLst>
                          </p:cTn>
                        </p:par>
                        <p:par>
                          <p:cTn id="109" fill="hold">
                            <p:stCondLst>
                              <p:cond delay="2000"/>
                            </p:stCondLst>
                            <p:childTnLst>
                              <p:par>
                                <p:cTn id="110" presetID="17" presetClass="entr" presetSubtype="10" fill="hold" nodeType="afterEffect">
                                  <p:stCondLst>
                                    <p:cond delay="0"/>
                                  </p:stCondLst>
                                  <p:childTnLst>
                                    <p:set>
                                      <p:cBhvr>
                                        <p:cTn id="111" dur="1" fill="hold">
                                          <p:stCondLst>
                                            <p:cond delay="0"/>
                                          </p:stCondLst>
                                        </p:cTn>
                                        <p:tgtEl>
                                          <p:spTgt spid="5">
                                            <p:txEl>
                                              <p:pRg st="6" end="6"/>
                                            </p:txEl>
                                          </p:spTgt>
                                        </p:tgtEl>
                                        <p:attrNameLst>
                                          <p:attrName>style.visibility</p:attrName>
                                        </p:attrNameLst>
                                      </p:cBhvr>
                                      <p:to>
                                        <p:strVal val="visible"/>
                                      </p:to>
                                    </p:set>
                                    <p:anim calcmode="lin" valueType="num">
                                      <p:cBhvr>
                                        <p:cTn id="11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113" dur="5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2" grpId="0" animBg="1"/>
      <p:bldP spid="10" grpId="0" animBg="1"/>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82544" y="2679009"/>
                <a:ext cx="3581229" cy="3994312"/>
              </a:xfrm>
            </p:spPr>
            <p:txBody>
              <a:bodyPr>
                <a:noAutofit/>
              </a:bodyPr>
              <a:lstStyle/>
              <a:p>
                <a:pPr marL="457200" indent="-457200">
                  <a:buFont typeface="Wingdings" panose="05000000000000000000" pitchFamily="2" charset="2"/>
                  <a:buChar char="Ø"/>
                </a:pPr>
                <a:r>
                  <a:rPr lang="sr-Cyrl-RS" b="1" dirty="0" smtClean="0">
                    <a:solidFill>
                      <a:srgbClr val="FFFF00"/>
                    </a:solidFill>
                  </a:rPr>
                  <a:t>5.задатак : </a:t>
                </a:r>
              </a:p>
              <a:p>
                <a:r>
                  <a:rPr lang="sr-Cyrl-RS" dirty="0" smtClean="0"/>
                  <a:t>Мајстор</a:t>
                </a:r>
                <a:r>
                  <a:rPr lang="sr-Cyrl-RS" b="1" dirty="0" smtClean="0"/>
                  <a:t>  </a:t>
                </a:r>
                <a:r>
                  <a:rPr lang="sr-Cyrl-RS" dirty="0" smtClean="0"/>
                  <a:t>Јоца </a:t>
                </a:r>
              </a:p>
              <a:p>
                <a:r>
                  <a:rPr lang="sr-Cyrl-RS" dirty="0" smtClean="0"/>
                  <a:t>уради </a:t>
                </a:r>
                <a14:m>
                  <m:oMath xmlns:m="http://schemas.openxmlformats.org/officeDocument/2006/math">
                    <m:f>
                      <m:fPr>
                        <m:ctrlPr>
                          <a:rPr lang="sr-Cyrl-RS" i="1" smtClean="0">
                            <a:latin typeface="Cambria Math" panose="02040503050406030204" pitchFamily="18" charset="0"/>
                          </a:rPr>
                        </m:ctrlPr>
                      </m:fPr>
                      <m:num>
                        <m:r>
                          <a:rPr lang="sr-Cyrl-RS" b="0" i="1" smtClean="0">
                            <a:latin typeface="Cambria Math" panose="02040503050406030204" pitchFamily="18" charset="0"/>
                          </a:rPr>
                          <m:t>8</m:t>
                        </m:r>
                      </m:num>
                      <m:den>
                        <m:r>
                          <a:rPr lang="sr-Cyrl-RS" b="0" i="1" smtClean="0">
                            <a:latin typeface="Cambria Math" panose="02040503050406030204" pitchFamily="18" charset="0"/>
                          </a:rPr>
                          <m:t>15</m:t>
                        </m:r>
                      </m:den>
                    </m:f>
                  </m:oMath>
                </a14:m>
                <a:r>
                  <a:rPr lang="sr-Cyrl-RS" b="1" dirty="0" smtClean="0"/>
                  <a:t>  </a:t>
                </a:r>
                <a:r>
                  <a:rPr lang="sr-Cyrl-RS" dirty="0" smtClean="0"/>
                  <a:t>посла за </a:t>
                </a:r>
              </a:p>
              <a:p>
                <a:r>
                  <a:rPr lang="sr-Cyrl-RS" dirty="0" smtClean="0"/>
                  <a:t>4 сата. Колико сати му треба да уради</a:t>
                </a:r>
              </a:p>
              <a:p>
                <a:r>
                  <a:rPr lang="sr-Cyrl-RS" dirty="0" smtClean="0"/>
                  <a:t> </a:t>
                </a:r>
                <a14:m>
                  <m:oMath xmlns:m="http://schemas.openxmlformats.org/officeDocument/2006/math">
                    <m:f>
                      <m:fPr>
                        <m:ctrlPr>
                          <a:rPr lang="sr-Cyrl-RS" i="1" smtClean="0">
                            <a:latin typeface="Cambria Math" panose="02040503050406030204" pitchFamily="18" charset="0"/>
                          </a:rPr>
                        </m:ctrlPr>
                      </m:fPr>
                      <m:num>
                        <m:r>
                          <a:rPr lang="sr-Cyrl-RS" b="0" i="1" smtClean="0">
                            <a:latin typeface="Cambria Math" panose="02040503050406030204" pitchFamily="18" charset="0"/>
                          </a:rPr>
                          <m:t>4</m:t>
                        </m:r>
                      </m:num>
                      <m:den>
                        <m:r>
                          <a:rPr lang="sr-Cyrl-RS" b="0" i="1" smtClean="0">
                            <a:latin typeface="Cambria Math" panose="02040503050406030204" pitchFamily="18" charset="0"/>
                          </a:rPr>
                          <m:t>5</m:t>
                        </m:r>
                      </m:den>
                    </m:f>
                  </m:oMath>
                </a14:m>
                <a:r>
                  <a:rPr lang="sr-Cyrl-RS" b="1" dirty="0" smtClean="0"/>
                  <a:t> </a:t>
                </a:r>
                <a:r>
                  <a:rPr lang="sr-Cyrl-RS" dirty="0" smtClean="0"/>
                  <a:t>истог посла,</a:t>
                </a:r>
                <a:r>
                  <a:rPr lang="sr-Latn-RS" dirty="0" smtClean="0"/>
                  <a:t> </a:t>
                </a:r>
                <a:r>
                  <a:rPr lang="sr-Cyrl-RS" dirty="0" smtClean="0"/>
                  <a:t>ако ради стално истим темпом?</a:t>
                </a:r>
              </a:p>
              <a:p>
                <a:r>
                  <a:rPr lang="sr-Cyrl-RS" b="1" dirty="0" smtClean="0"/>
                  <a:t> </a:t>
                </a:r>
                <a:endParaRPr lang="sr-Cyrl-RS" i="1" dirty="0" smtClean="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82544" y="2679009"/>
                <a:ext cx="3581229" cy="3994312"/>
              </a:xfrm>
              <a:blipFill rotWithShape="0">
                <a:blip r:embed="rId3"/>
                <a:stretch>
                  <a:fillRect l="-6985" t="-4268" r="-1363" b="-3354"/>
                </a:stretch>
              </a:blipFill>
            </p:spPr>
            <p:txBody>
              <a:bodyPr/>
              <a:lstStyle/>
              <a:p>
                <a:r>
                  <a:rPr lang="sr-Latn-RS">
                    <a:noFill/>
                  </a:rPr>
                  <a:t> </a:t>
                </a:r>
              </a:p>
            </p:txBody>
          </p:sp>
        </mc:Fallback>
      </mc:AlternateContent>
      <p:sp>
        <p:nvSpPr>
          <p:cNvPr id="7" name="Title 6"/>
          <p:cNvSpPr>
            <a:spLocks noGrp="1"/>
          </p:cNvSpPr>
          <p:nvPr>
            <p:ph type="ctrTitle"/>
          </p:nvPr>
        </p:nvSpPr>
        <p:spPr>
          <a:xfrm>
            <a:off x="323528" y="192858"/>
            <a:ext cx="8568952" cy="647050"/>
          </a:xfrm>
        </p:spPr>
        <p:txBody>
          <a:bodyPr/>
          <a:lstStyle/>
          <a:p>
            <a:r>
              <a:rPr lang="sr-Cyrl-RS" sz="4000" b="1" dirty="0" smtClean="0"/>
              <a:t>Примена  директне пропорционалности </a:t>
            </a:r>
            <a:endParaRPr lang="sr-Latn-RS" sz="4000" b="1" dirty="0"/>
          </a:p>
        </p:txBody>
      </p:sp>
      <mc:AlternateContent xmlns:mc="http://schemas.openxmlformats.org/markup-compatibility/2006" xmlns:a14="http://schemas.microsoft.com/office/drawing/2010/main">
        <mc:Choice Requires="a14">
          <p:sp>
            <p:nvSpPr>
              <p:cNvPr id="5" name="Title 6"/>
              <p:cNvSpPr txBox="1">
                <a:spLocks/>
              </p:cNvSpPr>
              <p:nvPr/>
            </p:nvSpPr>
            <p:spPr>
              <a:xfrm>
                <a:off x="3419873" y="700876"/>
                <a:ext cx="5655074" cy="5972445"/>
              </a:xfrm>
              <a:prstGeom prst="rect">
                <a:avLst/>
              </a:prstGeom>
              <a:solidFill>
                <a:srgbClr val="165574"/>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2800" b="1" i="1" dirty="0" smtClean="0">
                    <a:effectLst>
                      <a:glow rad="228600">
                        <a:schemeClr val="accent3">
                          <a:satMod val="175000"/>
                          <a:alpha val="40000"/>
                        </a:schemeClr>
                      </a:glow>
                      <a:outerShdw blurRad="50800" dist="38100" dir="2700000" algn="tl" rotWithShape="0">
                        <a:prstClr val="black">
                          <a:alpha val="40000"/>
                        </a:prstClr>
                      </a:outerShdw>
                    </a:effectLst>
                  </a:rPr>
                  <a:t>Решење </a:t>
                </a:r>
                <a:r>
                  <a:rPr lang="sr-Cyrl-RS" sz="2800" b="1" i="1" dirty="0">
                    <a:effectLst>
                      <a:glow rad="228600">
                        <a:schemeClr val="accent3">
                          <a:satMod val="175000"/>
                          <a:alpha val="40000"/>
                        </a:schemeClr>
                      </a:glow>
                      <a:outerShdw blurRad="50800" dist="38100" dir="2700000" algn="tl" rotWithShape="0">
                        <a:prstClr val="black">
                          <a:alpha val="40000"/>
                        </a:prstClr>
                      </a:outerShdw>
                    </a:effectLst>
                  </a:rPr>
                  <a:t>:</a:t>
                </a:r>
                <a:r>
                  <a:rPr lang="sr-Cyrl-RS" sz="2800" b="1" i="1" dirty="0" smtClean="0"/>
                  <a:t>  </a:t>
                </a:r>
              </a:p>
              <a:p>
                <a:r>
                  <a:rPr lang="sr-Cyrl-RS" sz="2800" dirty="0" smtClean="0">
                    <a:solidFill>
                      <a:schemeClr val="tx1"/>
                    </a:solidFill>
                  </a:rPr>
                  <a:t>Ово  је </a:t>
                </a:r>
                <a:r>
                  <a:rPr lang="sr-Cyrl-RS" sz="2800" dirty="0">
                    <a:solidFill>
                      <a:schemeClr val="tx1"/>
                    </a:solidFill>
                  </a:rPr>
                  <a:t> </a:t>
                </a:r>
                <a:r>
                  <a:rPr lang="sr-Cyrl-RS" sz="2800" dirty="0" smtClean="0">
                    <a:solidFill>
                      <a:schemeClr val="tx1"/>
                    </a:solidFill>
                  </a:rPr>
                  <a:t>  директна пропорционалност   јер </a:t>
                </a:r>
                <a:r>
                  <a:rPr lang="sr-Cyrl-RS" sz="2800" b="1" dirty="0" smtClean="0"/>
                  <a:t>за  </a:t>
                </a:r>
                <a:r>
                  <a:rPr lang="sr-Cyrl-RS" sz="2800" b="1" dirty="0" smtClean="0">
                    <a:solidFill>
                      <a:srgbClr val="FFFF00"/>
                    </a:solidFill>
                  </a:rPr>
                  <a:t>ВИШЕ</a:t>
                </a:r>
                <a:r>
                  <a:rPr lang="sr-Cyrl-RS" sz="2800" b="1" dirty="0" smtClean="0"/>
                  <a:t>    урађеног  посла   </a:t>
                </a:r>
              </a:p>
              <a:p>
                <a:r>
                  <a:rPr lang="sr-Cyrl-RS" sz="2800" b="1" dirty="0" smtClean="0"/>
                  <a:t>треба  </a:t>
                </a:r>
                <a:r>
                  <a:rPr lang="sr-Cyrl-RS" sz="2800" b="1" dirty="0" smtClean="0">
                    <a:solidFill>
                      <a:srgbClr val="FFFF00"/>
                    </a:solidFill>
                  </a:rPr>
                  <a:t>ВИШЕ</a:t>
                </a:r>
                <a:r>
                  <a:rPr lang="sr-Cyrl-RS" sz="2800" b="1" dirty="0" smtClean="0"/>
                  <a:t>   времена .</a:t>
                </a:r>
              </a:p>
              <a:p>
                <a:r>
                  <a:rPr lang="sr-Cyrl-RS" sz="2800" b="1" dirty="0"/>
                  <a:t> </a:t>
                </a:r>
                <a:r>
                  <a:rPr lang="sr-Cyrl-RS" sz="2800" b="1" dirty="0" smtClean="0"/>
                  <a:t>   </a:t>
                </a:r>
                <a:r>
                  <a:rPr lang="sr-Cyrl-RS" sz="2800" b="1" dirty="0"/>
                  <a:t> </a:t>
                </a:r>
                <a:r>
                  <a:rPr lang="sr-Cyrl-RS" sz="2800" b="1" dirty="0" smtClean="0"/>
                  <a:t> </a:t>
                </a:r>
                <a14:m>
                  <m:oMath xmlns:m="http://schemas.openxmlformats.org/officeDocument/2006/math">
                    <m:f>
                      <m:fPr>
                        <m:ctrlPr>
                          <a:rPr lang="sr-Cyrl-RS" sz="2800" b="1" i="1" smtClean="0">
                            <a:latin typeface="Cambria Math" panose="02040503050406030204" pitchFamily="18" charset="0"/>
                          </a:rPr>
                        </m:ctrlPr>
                      </m:fPr>
                      <m:num>
                        <m:r>
                          <a:rPr lang="sr-Cyrl-RS" sz="2800" b="1" i="1" smtClean="0">
                            <a:latin typeface="Cambria Math" panose="02040503050406030204" pitchFamily="18" charset="0"/>
                          </a:rPr>
                          <m:t>𝟖</m:t>
                        </m:r>
                      </m:num>
                      <m:den>
                        <m:r>
                          <a:rPr lang="sr-Cyrl-RS" sz="2800" b="1" i="1" smtClean="0">
                            <a:latin typeface="Cambria Math" panose="02040503050406030204" pitchFamily="18" charset="0"/>
                          </a:rPr>
                          <m:t>𝟏𝟓</m:t>
                        </m:r>
                      </m:den>
                    </m:f>
                  </m:oMath>
                </a14:m>
                <a:r>
                  <a:rPr lang="sr-Cyrl-RS" sz="2800" b="1" dirty="0" smtClean="0"/>
                  <a:t>    </a:t>
                </a:r>
                <a:r>
                  <a:rPr lang="sr-Cyrl-RS" sz="2800" b="1" dirty="0"/>
                  <a:t> </a:t>
                </a:r>
                <a:r>
                  <a:rPr lang="sr-Cyrl-RS" sz="2800" b="1" dirty="0" smtClean="0"/>
                  <a:t>      4 </a:t>
                </a:r>
                <a:r>
                  <a:rPr lang="sr-Latn-RS" sz="2800" b="1" dirty="0" smtClean="0"/>
                  <a:t>h</a:t>
                </a:r>
                <a:endParaRPr lang="sr-Cyrl-RS" sz="2800" b="1" dirty="0" smtClean="0"/>
              </a:p>
              <a:p>
                <a:r>
                  <a:rPr lang="sr-Cyrl-RS" sz="2800" b="1" dirty="0"/>
                  <a:t> </a:t>
                </a:r>
                <a:r>
                  <a:rPr lang="sr-Cyrl-RS" sz="2800" b="1" dirty="0" smtClean="0"/>
                  <a:t>    </a:t>
                </a:r>
                <a:endParaRPr lang="sr-Cyrl-RS" sz="2800" b="1" dirty="0"/>
              </a:p>
              <a:p>
                <a:r>
                  <a:rPr lang="sr-Cyrl-RS" sz="2800" b="1" dirty="0" smtClean="0"/>
                  <a:t>       </a:t>
                </a:r>
                <a14:m>
                  <m:oMath xmlns:m="http://schemas.openxmlformats.org/officeDocument/2006/math">
                    <m:f>
                      <m:fPr>
                        <m:ctrlPr>
                          <a:rPr lang="sr-Cyrl-RS" sz="2800" b="1" i="1" smtClean="0">
                            <a:latin typeface="Cambria Math" panose="02040503050406030204" pitchFamily="18" charset="0"/>
                          </a:rPr>
                        </m:ctrlPr>
                      </m:fPr>
                      <m:num>
                        <m:r>
                          <a:rPr lang="sr-Cyrl-RS" sz="2800" b="1" i="1" smtClean="0">
                            <a:latin typeface="Cambria Math" panose="02040503050406030204" pitchFamily="18" charset="0"/>
                          </a:rPr>
                          <m:t>𝟒</m:t>
                        </m:r>
                      </m:num>
                      <m:den>
                        <m:r>
                          <a:rPr lang="sr-Cyrl-RS" sz="2800" b="1" i="1" smtClean="0">
                            <a:latin typeface="Cambria Math" panose="02040503050406030204" pitchFamily="18" charset="0"/>
                          </a:rPr>
                          <m:t>𝟓</m:t>
                        </m:r>
                      </m:den>
                    </m:f>
                  </m:oMath>
                </a14:m>
                <a:r>
                  <a:rPr lang="sr-Cyrl-RS" sz="2800" b="1" dirty="0" smtClean="0"/>
                  <a:t>            </a:t>
                </a:r>
                <a:r>
                  <a:rPr lang="sr-Latn-RS" sz="2800" b="1" dirty="0" smtClean="0"/>
                  <a:t>x</a:t>
                </a:r>
                <a:r>
                  <a:rPr lang="sr-Cyrl-RS" sz="2800" b="1" dirty="0" smtClean="0"/>
                  <a:t>  </a:t>
                </a:r>
                <a:r>
                  <a:rPr lang="sr-Latn-RS" sz="2800" b="1" dirty="0" smtClean="0"/>
                  <a:t>h</a:t>
                </a:r>
                <a:endParaRPr lang="sr-Cyrl-RS" sz="2800" b="1" dirty="0" smtClean="0"/>
              </a:p>
              <a:p>
                <a:r>
                  <a:rPr lang="sr-Cyrl-RS" sz="2800" b="1" dirty="0" smtClean="0"/>
                  <a:t>     </a:t>
                </a:r>
              </a:p>
              <a:p>
                <a:r>
                  <a:rPr lang="sr-Cyrl-RS" sz="2800" b="1" dirty="0"/>
                  <a:t> </a:t>
                </a:r>
                <a:r>
                  <a:rPr lang="sr-Cyrl-RS" sz="2800" b="1" dirty="0" smtClean="0"/>
                  <a:t>     </a:t>
                </a:r>
                <a14:m>
                  <m:oMath xmlns:m="http://schemas.openxmlformats.org/officeDocument/2006/math">
                    <m:f>
                      <m:fPr>
                        <m:ctrlPr>
                          <a:rPr lang="sr-Cyrl-RS" sz="2800" b="1" i="1" smtClean="0">
                            <a:latin typeface="Cambria Math" panose="02040503050406030204" pitchFamily="18" charset="0"/>
                          </a:rPr>
                        </m:ctrlPr>
                      </m:fPr>
                      <m:num>
                        <m:r>
                          <a:rPr lang="sr-Cyrl-RS" sz="2800" b="1" i="1" smtClean="0">
                            <a:latin typeface="Cambria Math" panose="02040503050406030204" pitchFamily="18" charset="0"/>
                          </a:rPr>
                          <m:t>𝟖</m:t>
                        </m:r>
                      </m:num>
                      <m:den>
                        <m:r>
                          <a:rPr lang="sr-Cyrl-RS" sz="2800" b="1" i="1" smtClean="0">
                            <a:latin typeface="Cambria Math" panose="02040503050406030204" pitchFamily="18" charset="0"/>
                          </a:rPr>
                          <m:t>𝟏𝟓</m:t>
                        </m:r>
                        <m:r>
                          <a:rPr lang="sr-Cyrl-RS" sz="2800" b="1" i="1" smtClean="0">
                            <a:latin typeface="Cambria Math" panose="02040503050406030204" pitchFamily="18" charset="0"/>
                          </a:rPr>
                          <m:t> </m:t>
                        </m:r>
                      </m:den>
                    </m:f>
                  </m:oMath>
                </a14:m>
                <a:r>
                  <a:rPr lang="sr-Cyrl-RS" sz="2800" b="1" dirty="0" smtClean="0"/>
                  <a:t> : </a:t>
                </a:r>
                <a14:m>
                  <m:oMath xmlns:m="http://schemas.openxmlformats.org/officeDocument/2006/math">
                    <m:f>
                      <m:fPr>
                        <m:ctrlPr>
                          <a:rPr lang="sr-Cyrl-RS" sz="2800" b="1" i="1" smtClean="0">
                            <a:latin typeface="Cambria Math" panose="02040503050406030204" pitchFamily="18" charset="0"/>
                          </a:rPr>
                        </m:ctrlPr>
                      </m:fPr>
                      <m:num>
                        <m:r>
                          <a:rPr lang="sr-Cyrl-RS" sz="2800" b="1" i="1" smtClean="0">
                            <a:latin typeface="Cambria Math" panose="02040503050406030204" pitchFamily="18" charset="0"/>
                          </a:rPr>
                          <m:t>𝟒</m:t>
                        </m:r>
                      </m:num>
                      <m:den>
                        <m:r>
                          <a:rPr lang="sr-Cyrl-RS" sz="2800" b="1" i="1" smtClean="0">
                            <a:latin typeface="Cambria Math" panose="02040503050406030204" pitchFamily="18" charset="0"/>
                          </a:rPr>
                          <m:t>𝟓</m:t>
                        </m:r>
                      </m:den>
                    </m:f>
                  </m:oMath>
                </a14:m>
                <a:r>
                  <a:rPr lang="sr-Cyrl-RS" sz="2800" b="1" dirty="0" smtClean="0"/>
                  <a:t> </a:t>
                </a:r>
                <a14:m>
                  <m:oMath xmlns:m="http://schemas.openxmlformats.org/officeDocument/2006/math">
                    <m:r>
                      <a:rPr lang="sr-Cyrl-RS" sz="2800" b="1" i="1" smtClean="0">
                        <a:latin typeface="Cambria Math" panose="02040503050406030204" pitchFamily="18" charset="0"/>
                        <a:ea typeface="Cambria Math" panose="02040503050406030204" pitchFamily="18" charset="0"/>
                      </a:rPr>
                      <m:t>=</m:t>
                    </m:r>
                  </m:oMath>
                </a14:m>
                <a:r>
                  <a:rPr lang="sr-Cyrl-RS" sz="3200" b="1" dirty="0" smtClean="0"/>
                  <a:t> 4 : </a:t>
                </a:r>
                <a:r>
                  <a:rPr lang="sr-Latn-RS" sz="3200" b="1" dirty="0" smtClean="0"/>
                  <a:t>x</a:t>
                </a:r>
                <a:r>
                  <a:rPr lang="sr-Cyrl-RS" sz="3200" b="1" dirty="0" smtClean="0"/>
                  <a:t>      </a:t>
                </a:r>
              </a:p>
              <a:p>
                <a:r>
                  <a:rPr lang="sr-Cyrl-RS" sz="3200" b="1" dirty="0"/>
                  <a:t> </a:t>
                </a:r>
                <a:r>
                  <a:rPr lang="sr-Cyrl-RS" sz="3200" b="1" dirty="0" smtClean="0"/>
                  <a:t>                                      </a:t>
                </a:r>
                <a14:m>
                  <m:oMath xmlns:m="http://schemas.openxmlformats.org/officeDocument/2006/math">
                    <m:f>
                      <m:fPr>
                        <m:ctrlPr>
                          <a:rPr lang="sr-Cyrl-RS" sz="3200" b="1" i="1" smtClean="0">
                            <a:latin typeface="Cambria Math" panose="02040503050406030204" pitchFamily="18" charset="0"/>
                          </a:rPr>
                        </m:ctrlPr>
                      </m:fPr>
                      <m:num>
                        <m:r>
                          <a:rPr lang="sr-Cyrl-RS" sz="3200" b="1" i="1" smtClean="0">
                            <a:latin typeface="Cambria Math" panose="02040503050406030204" pitchFamily="18" charset="0"/>
                          </a:rPr>
                          <m:t>𝟖</m:t>
                        </m:r>
                      </m:num>
                      <m:den>
                        <m:r>
                          <a:rPr lang="sr-Cyrl-RS" sz="3200" b="1" i="1" smtClean="0">
                            <a:latin typeface="Cambria Math" panose="02040503050406030204" pitchFamily="18" charset="0"/>
                          </a:rPr>
                          <m:t>𝟏𝟓</m:t>
                        </m:r>
                      </m:den>
                    </m:f>
                  </m:oMath>
                </a14:m>
                <a:r>
                  <a:rPr lang="sr-Cyrl-RS" sz="3200" b="1" dirty="0" smtClean="0"/>
                  <a:t> · </a:t>
                </a:r>
                <a:r>
                  <a:rPr lang="sr-Latn-RS" sz="3200" b="1" dirty="0" smtClean="0"/>
                  <a:t>x</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oMath>
                </a14:m>
                <a:r>
                  <a:rPr lang="sr-Cyrl-RS" sz="3200" b="1" dirty="0" smtClean="0"/>
                  <a:t> </a:t>
                </a:r>
                <a14:m>
                  <m:oMath xmlns:m="http://schemas.openxmlformats.org/officeDocument/2006/math">
                    <m:f>
                      <m:fPr>
                        <m:ctrlPr>
                          <a:rPr lang="sr-Cyrl-RS" sz="3200" b="1" i="1" dirty="0" smtClean="0">
                            <a:latin typeface="Cambria Math" panose="02040503050406030204" pitchFamily="18" charset="0"/>
                          </a:rPr>
                        </m:ctrlPr>
                      </m:fPr>
                      <m:num>
                        <m:r>
                          <a:rPr lang="sr-Cyrl-RS" sz="3200" b="1" i="1" dirty="0" smtClean="0">
                            <a:latin typeface="Cambria Math" panose="02040503050406030204" pitchFamily="18" charset="0"/>
                          </a:rPr>
                          <m:t>𝟒</m:t>
                        </m:r>
                      </m:num>
                      <m:den>
                        <m:r>
                          <a:rPr lang="sr-Cyrl-RS" sz="3200" b="1" i="1" dirty="0" smtClean="0">
                            <a:latin typeface="Cambria Math" panose="02040503050406030204" pitchFamily="18" charset="0"/>
                          </a:rPr>
                          <m:t>𝟓</m:t>
                        </m:r>
                        <m:r>
                          <a:rPr lang="sr-Cyrl-RS" sz="3200" b="1" i="1" dirty="0" smtClean="0">
                            <a:latin typeface="Cambria Math" panose="02040503050406030204" pitchFamily="18" charset="0"/>
                          </a:rPr>
                          <m:t> </m:t>
                        </m:r>
                      </m:den>
                    </m:f>
                  </m:oMath>
                </a14:m>
                <a:r>
                  <a:rPr lang="sr-Cyrl-RS" sz="3200" b="1" dirty="0" smtClean="0"/>
                  <a:t> · 4</a:t>
                </a:r>
              </a:p>
              <a:p>
                <a:endParaRPr lang="sr-Cyrl-RS" sz="3200" b="1" dirty="0" smtClean="0"/>
              </a:p>
              <a:p>
                <a:pPr algn="ctr"/>
                <a:r>
                  <a:rPr lang="sr-Latn-RS" sz="3200" b="1" dirty="0" smtClean="0"/>
                  <a:t>x</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f>
                      <m:fPr>
                        <m:ctrlPr>
                          <a:rPr lang="sr-Latn-RS" sz="3200" b="1" i="1" smtClean="0">
                            <a:latin typeface="Cambria Math" panose="02040503050406030204" pitchFamily="18" charset="0"/>
                            <a:ea typeface="Cambria Math" panose="02040503050406030204" pitchFamily="18" charset="0"/>
                          </a:rPr>
                        </m:ctrlPr>
                      </m:fPr>
                      <m:num>
                        <m:r>
                          <a:rPr lang="sr-Cyrl-RS" sz="3200" b="1" i="1" smtClean="0">
                            <a:latin typeface="Cambria Math" panose="02040503050406030204" pitchFamily="18" charset="0"/>
                            <a:ea typeface="Cambria Math" panose="02040503050406030204" pitchFamily="18" charset="0"/>
                          </a:rPr>
                          <m:t>𝟏𝟔</m:t>
                        </m:r>
                      </m:num>
                      <m:den>
                        <m:r>
                          <a:rPr lang="sr-Cyrl-RS" sz="3200" b="1" i="1" smtClean="0">
                            <a:latin typeface="Cambria Math" panose="02040503050406030204" pitchFamily="18" charset="0"/>
                            <a:ea typeface="Cambria Math" panose="02040503050406030204" pitchFamily="18" charset="0"/>
                          </a:rPr>
                          <m:t>𝟓</m:t>
                        </m:r>
                      </m:den>
                    </m:f>
                  </m:oMath>
                </a14:m>
                <a:r>
                  <a:rPr lang="sr-Cyrl-RS" sz="3200" b="1" dirty="0" smtClean="0"/>
                  <a:t> : </a:t>
                </a:r>
                <a14:m>
                  <m:oMath xmlns:m="http://schemas.openxmlformats.org/officeDocument/2006/math">
                    <m:f>
                      <m:fPr>
                        <m:ctrlPr>
                          <a:rPr lang="sr-Cyrl-RS" sz="3200" b="1" i="1" smtClean="0">
                            <a:latin typeface="Cambria Math" panose="02040503050406030204" pitchFamily="18" charset="0"/>
                          </a:rPr>
                        </m:ctrlPr>
                      </m:fPr>
                      <m:num>
                        <m:r>
                          <a:rPr lang="sr-Cyrl-RS" sz="3200" b="1" i="1" smtClean="0">
                            <a:latin typeface="Cambria Math" panose="02040503050406030204" pitchFamily="18" charset="0"/>
                          </a:rPr>
                          <m:t>𝟖</m:t>
                        </m:r>
                      </m:num>
                      <m:den>
                        <m:r>
                          <a:rPr lang="sr-Cyrl-RS" sz="3200" b="1" i="1" smtClean="0">
                            <a:latin typeface="Cambria Math" panose="02040503050406030204" pitchFamily="18" charset="0"/>
                          </a:rPr>
                          <m:t>𝟏𝟓</m:t>
                        </m:r>
                      </m:den>
                    </m:f>
                  </m:oMath>
                </a14:m>
                <a:r>
                  <a:rPr lang="sr-Cyrl-RS" sz="3200" b="1" dirty="0" smtClean="0"/>
                  <a:t> </a:t>
                </a:r>
                <a14:m>
                  <m:oMath xmlns:m="http://schemas.openxmlformats.org/officeDocument/2006/math">
                    <m:r>
                      <a:rPr lang="sr-Cyrl-RS" sz="3200" b="1" i="1" dirty="0" smtClean="0">
                        <a:latin typeface="Cambria Math" panose="02040503050406030204" pitchFamily="18" charset="0"/>
                        <a:ea typeface="Cambria Math" panose="02040503050406030204" pitchFamily="18" charset="0"/>
                      </a:rPr>
                      <m:t>=</m:t>
                    </m:r>
                    <m:f>
                      <m:fPr>
                        <m:ctrlPr>
                          <a:rPr lang="sr-Cyrl-RS" sz="3200" b="1" i="1" dirty="0" smtClean="0">
                            <a:latin typeface="Cambria Math" panose="02040503050406030204" pitchFamily="18" charset="0"/>
                            <a:ea typeface="Cambria Math" panose="02040503050406030204" pitchFamily="18" charset="0"/>
                          </a:rPr>
                        </m:ctrlPr>
                      </m:fPr>
                      <m:num>
                        <m:r>
                          <a:rPr lang="sr-Cyrl-RS" sz="3200" b="1" i="1" dirty="0" smtClean="0">
                            <a:latin typeface="Cambria Math" panose="02040503050406030204" pitchFamily="18" charset="0"/>
                            <a:ea typeface="Cambria Math" panose="02040503050406030204" pitchFamily="18" charset="0"/>
                          </a:rPr>
                          <m:t>𝟏𝟔</m:t>
                        </m:r>
                      </m:num>
                      <m:den>
                        <m:r>
                          <a:rPr lang="sr-Cyrl-RS" sz="3200" b="1" i="1" dirty="0" smtClean="0">
                            <a:latin typeface="Cambria Math" panose="02040503050406030204" pitchFamily="18" charset="0"/>
                            <a:ea typeface="Cambria Math" panose="02040503050406030204" pitchFamily="18" charset="0"/>
                          </a:rPr>
                          <m:t>𝟓</m:t>
                        </m:r>
                      </m:den>
                    </m:f>
                  </m:oMath>
                </a14:m>
                <a:r>
                  <a:rPr lang="sr-Cyrl-RS" sz="3200" b="1" dirty="0" smtClean="0"/>
                  <a:t> · </a:t>
                </a:r>
                <a14:m>
                  <m:oMath xmlns:m="http://schemas.openxmlformats.org/officeDocument/2006/math">
                    <m:f>
                      <m:fPr>
                        <m:ctrlPr>
                          <a:rPr lang="sr-Cyrl-RS" sz="3200" b="1" i="1" smtClean="0">
                            <a:latin typeface="Cambria Math" panose="02040503050406030204" pitchFamily="18" charset="0"/>
                          </a:rPr>
                        </m:ctrlPr>
                      </m:fPr>
                      <m:num>
                        <m:r>
                          <a:rPr lang="sr-Cyrl-RS" sz="3200" b="1" i="1" smtClean="0">
                            <a:latin typeface="Cambria Math" panose="02040503050406030204" pitchFamily="18" charset="0"/>
                          </a:rPr>
                          <m:t>𝟏𝟓</m:t>
                        </m:r>
                      </m:num>
                      <m:den>
                        <m:r>
                          <a:rPr lang="sr-Cyrl-RS" sz="3200" b="1" i="1" smtClean="0">
                            <a:latin typeface="Cambria Math" panose="02040503050406030204" pitchFamily="18" charset="0"/>
                          </a:rPr>
                          <m:t>𝟖</m:t>
                        </m:r>
                      </m:den>
                    </m:f>
                  </m:oMath>
                </a14:m>
                <a:r>
                  <a:rPr lang="sr-Cyrl-RS" sz="3200" b="1" dirty="0" smtClean="0"/>
                  <a:t> </a:t>
                </a:r>
                <a14:m>
                  <m:oMath xmlns:m="http://schemas.openxmlformats.org/officeDocument/2006/math">
                    <m:r>
                      <a:rPr lang="sr-Cyrl-RS" sz="3200" b="1" i="1" dirty="0" smtClean="0">
                        <a:latin typeface="Cambria Math" panose="02040503050406030204" pitchFamily="18" charset="0"/>
                        <a:ea typeface="Cambria Math" panose="02040503050406030204" pitchFamily="18" charset="0"/>
                      </a:rPr>
                      <m:t>=</m:t>
                    </m:r>
                  </m:oMath>
                </a14:m>
                <a:r>
                  <a:rPr lang="sr-Cyrl-RS" sz="3200" b="1" dirty="0" smtClean="0"/>
                  <a:t> 6 </a:t>
                </a:r>
              </a:p>
              <a:p>
                <a:r>
                  <a:rPr lang="sr-Cyrl-RS" sz="3200" b="1" dirty="0"/>
                  <a:t> </a:t>
                </a:r>
                <a:r>
                  <a:rPr lang="sr-Cyrl-RS" sz="3200" b="1" dirty="0" smtClean="0"/>
                  <a:t>                                             </a:t>
                </a:r>
              </a:p>
              <a:p>
                <a:r>
                  <a:rPr lang="sr-Cyrl-RS" sz="3200" b="1" dirty="0"/>
                  <a:t> </a:t>
                </a:r>
                <a:r>
                  <a:rPr lang="sr-Cyrl-RS" sz="3200" b="1" dirty="0" smtClean="0"/>
                  <a:t>                                                 </a:t>
                </a:r>
              </a:p>
              <a:p>
                <a:r>
                  <a:rPr lang="sr-Cyrl-RS" sz="3200" b="1" dirty="0" smtClean="0"/>
                  <a:t> </a:t>
                </a:r>
              </a:p>
              <a:p>
                <a:r>
                  <a:rPr lang="sr-Cyrl-RS" sz="3600" b="1" dirty="0" smtClean="0"/>
                  <a:t>   </a:t>
                </a:r>
                <a:endParaRPr lang="sr-Latn-RS" sz="3600" b="1" dirty="0"/>
              </a:p>
            </p:txBody>
          </p:sp>
        </mc:Choice>
        <mc:Fallback xmlns="">
          <p:sp>
            <p:nvSpPr>
              <p:cNvPr id="5" name="Title 6"/>
              <p:cNvSpPr txBox="1">
                <a:spLocks noRot="1" noChangeAspect="1" noMove="1" noResize="1" noEditPoints="1" noAdjustHandles="1" noChangeArrowheads="1" noChangeShapeType="1" noTextEdit="1"/>
              </p:cNvSpPr>
              <p:nvPr/>
            </p:nvSpPr>
            <p:spPr>
              <a:xfrm>
                <a:off x="3419873" y="700876"/>
                <a:ext cx="5655074" cy="5972445"/>
              </a:xfrm>
              <a:prstGeom prst="rect">
                <a:avLst/>
              </a:prstGeom>
              <a:blipFill rotWithShape="0">
                <a:blip r:embed="rId4"/>
                <a:stretch>
                  <a:fillRect l="-3522" t="-607" r="-4589"/>
                </a:stretch>
              </a:blipFill>
            </p:spPr>
            <p:txBody>
              <a:bodyPr/>
              <a:lstStyle/>
              <a:p>
                <a:r>
                  <a:rPr lang="sr-Latn-RS">
                    <a:noFill/>
                  </a:rPr>
                  <a:t> </a:t>
                </a:r>
              </a:p>
            </p:txBody>
          </p:sp>
        </mc:Fallback>
      </mc:AlternateContent>
      <p:cxnSp>
        <p:nvCxnSpPr>
          <p:cNvPr id="9" name="Straight Arrow Connector 8"/>
          <p:cNvCxnSpPr/>
          <p:nvPr/>
        </p:nvCxnSpPr>
        <p:spPr>
          <a:xfrm>
            <a:off x="3661312" y="2347403"/>
            <a:ext cx="2461" cy="129614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508104" y="2420888"/>
            <a:ext cx="0" cy="129614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Curved Up Arrow 3"/>
          <p:cNvSpPr/>
          <p:nvPr/>
        </p:nvSpPr>
        <p:spPr bwMode="auto">
          <a:xfrm flipV="1">
            <a:off x="4262831" y="3747789"/>
            <a:ext cx="690346" cy="362652"/>
          </a:xfrm>
          <a:prstGeom prst="curved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Curved Up Arrow 11"/>
          <p:cNvSpPr/>
          <p:nvPr/>
        </p:nvSpPr>
        <p:spPr bwMode="auto">
          <a:xfrm rot="21355091">
            <a:off x="3992082" y="4705123"/>
            <a:ext cx="1519685" cy="628911"/>
          </a:xfrm>
          <a:prstGeom prst="curvedUp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967" y="648721"/>
            <a:ext cx="1934621" cy="2031794"/>
          </a:xfrm>
          <a:prstGeom prst="rect">
            <a:avLst/>
          </a:prstGeom>
        </p:spPr>
      </p:pic>
      <p:sp>
        <p:nvSpPr>
          <p:cNvPr id="14" name="Oval 13"/>
          <p:cNvSpPr/>
          <p:nvPr/>
        </p:nvSpPr>
        <p:spPr bwMode="auto">
          <a:xfrm>
            <a:off x="5964698" y="2490432"/>
            <a:ext cx="2970044" cy="1438683"/>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lstStyle/>
          <a:p>
            <a:pPr algn="ctr" defTabSz="914099" fontAlgn="base">
              <a:spcBef>
                <a:spcPct val="0"/>
              </a:spcBef>
              <a:spcAft>
                <a:spcPct val="0"/>
              </a:spcAft>
            </a:pPr>
            <a:r>
              <a:rPr lang="sr-Cyrl-RS" sz="2300" dirty="0" smtClean="0">
                <a:ln w="0"/>
                <a:solidFill>
                  <a:schemeClr val="accent1"/>
                </a:solidFill>
                <a:effectLst>
                  <a:outerShdw blurRad="38100" dist="25400" dir="5400000" algn="ctr" rotWithShape="0">
                    <a:srgbClr val="6E747A">
                      <a:alpha val="43000"/>
                    </a:srgbClr>
                  </a:outerShdw>
                </a:effectLst>
                <a:latin typeface="Segoe" pitchFamily="34" charset="0"/>
              </a:rPr>
              <a:t> </a:t>
            </a:r>
            <a:r>
              <a:rPr lang="sr-Cyrl-RS" sz="2300" dirty="0" smtClean="0">
                <a:ln w="0"/>
                <a:solidFill>
                  <a:srgbClr val="FFFF00"/>
                </a:solidFill>
                <a:effectLst>
                  <a:glow rad="101600">
                    <a:schemeClr val="accent5">
                      <a:satMod val="175000"/>
                      <a:alpha val="40000"/>
                    </a:schemeClr>
                  </a:glow>
                  <a:outerShdw blurRad="38100" dist="25400" dir="5400000" algn="ctr" rotWithShape="0">
                    <a:srgbClr val="6E747A">
                      <a:alpha val="43000"/>
                    </a:srgbClr>
                  </a:outerShdw>
                </a:effectLst>
                <a:latin typeface="Segoe" pitchFamily="34" charset="0"/>
              </a:rPr>
              <a:t>Потребно  му је 6  сати</a:t>
            </a:r>
            <a:r>
              <a:rPr lang="sr-Cyrl-RS" sz="2300" b="1" dirty="0" smtClean="0">
                <a:ln w="0"/>
                <a:solidFill>
                  <a:srgbClr val="FFFF00"/>
                </a:solidFill>
                <a:effectLst>
                  <a:glow rad="101600">
                    <a:schemeClr val="accent5">
                      <a:satMod val="175000"/>
                      <a:alpha val="40000"/>
                    </a:schemeClr>
                  </a:glow>
                  <a:outerShdw blurRad="38100" dist="25400" dir="5400000" algn="ctr" rotWithShape="0">
                    <a:srgbClr val="6E747A">
                      <a:alpha val="43000"/>
                    </a:srgbClr>
                  </a:outerShdw>
                </a:effectLst>
                <a:latin typeface="Segoe" pitchFamily="34" charset="0"/>
              </a:rPr>
              <a:t>.</a:t>
            </a:r>
            <a:endParaRPr lang="sr-Latn-RS" sz="2300" b="1" dirty="0" smtClean="0">
              <a:ln w="0"/>
              <a:solidFill>
                <a:srgbClr val="FFFF00"/>
              </a:solidFill>
              <a:effectLst>
                <a:glow rad="101600">
                  <a:schemeClr val="accent5">
                    <a:satMod val="175000"/>
                    <a:alpha val="40000"/>
                  </a:schemeClr>
                </a:glow>
                <a:outerShdw blurRad="38100" dist="25400" dir="5400000" algn="ctr" rotWithShape="0">
                  <a:srgbClr val="6E747A">
                    <a:alpha val="43000"/>
                  </a:srgbClr>
                </a:outerShdw>
              </a:effectLst>
              <a:latin typeface="Segoe" pitchFamily="34" charset="0"/>
            </a:endParaRPr>
          </a:p>
        </p:txBody>
      </p:sp>
    </p:spTree>
    <p:extLst>
      <p:ext uri="{BB962C8B-B14F-4D97-AF65-F5344CB8AC3E}">
        <p14:creationId xmlns:p14="http://schemas.microsoft.com/office/powerpoint/2010/main" val="20649857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strVal val="#ppt_h"/>
                                          </p:val>
                                        </p:tav>
                                        <p:tav tm="100000">
                                          <p:val>
                                            <p:strVal val="#ppt_h"/>
                                          </p:val>
                                        </p:tav>
                                      </p:tavLst>
                                    </p:anim>
                                  </p:childTnLst>
                                </p:cTn>
                              </p:par>
                              <p:par>
                                <p:cTn id="35" presetID="17" presetClass="entr" presetSubtype="10" fill="hold" nodeType="with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p:cTn id="3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0" end="0"/>
                                            </p:txEl>
                                          </p:spTgt>
                                        </p:tgtEl>
                                        <p:attrNameLst>
                                          <p:attrName>ppt_h</p:attrName>
                                        </p:attrNameLst>
                                      </p:cBhvr>
                                      <p:tavLst>
                                        <p:tav tm="0">
                                          <p:val>
                                            <p:strVal val="#ppt_h"/>
                                          </p:val>
                                        </p:tav>
                                        <p:tav tm="100000">
                                          <p:val>
                                            <p:strVal val="#ppt_h"/>
                                          </p:val>
                                        </p:tav>
                                      </p:tavLst>
                                    </p:anim>
                                  </p:childTnLst>
                                </p:cTn>
                              </p:par>
                              <p:par>
                                <p:cTn id="39" presetID="17" presetClass="entr" presetSubtype="10" fill="hold" nodeType="with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 calcmode="lin" valueType="num">
                                      <p:cBhvr>
                                        <p:cTn id="4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2" dur="500" fill="hold"/>
                                        <p:tgtEl>
                                          <p:spTgt spid="5">
                                            <p:txEl>
                                              <p:pRg st="1" end="1"/>
                                            </p:txEl>
                                          </p:spTgt>
                                        </p:tgtEl>
                                        <p:attrNameLst>
                                          <p:attrName>ppt_h</p:attrName>
                                        </p:attrNameLst>
                                      </p:cBhvr>
                                      <p:tavLst>
                                        <p:tav tm="0">
                                          <p:val>
                                            <p:strVal val="#ppt_h"/>
                                          </p:val>
                                        </p:tav>
                                        <p:tav tm="100000">
                                          <p:val>
                                            <p:strVal val="#ppt_h"/>
                                          </p:val>
                                        </p:tav>
                                      </p:tavLst>
                                    </p:anim>
                                  </p:childTnLst>
                                </p:cTn>
                              </p:par>
                              <p:par>
                                <p:cTn id="43" presetID="17" presetClass="entr" presetSubtype="10" fill="hold" nodeType="with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 calcmode="lin" valueType="num">
                                      <p:cBhvr>
                                        <p:cTn id="4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6"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 calcmode="lin" valueType="num">
                                      <p:cBhvr>
                                        <p:cTn id="5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52" dur="500" fill="hold"/>
                                        <p:tgtEl>
                                          <p:spTgt spid="5">
                                            <p:txEl>
                                              <p:pRg st="3" end="3"/>
                                            </p:txEl>
                                          </p:spTgt>
                                        </p:tgtEl>
                                        <p:attrNameLst>
                                          <p:attrName>ppt_h</p:attrName>
                                        </p:attrNameLst>
                                      </p:cBhvr>
                                      <p:tavLst>
                                        <p:tav tm="0">
                                          <p:val>
                                            <p:strVal val="#ppt_h"/>
                                          </p:val>
                                        </p:tav>
                                        <p:tav tm="100000">
                                          <p:val>
                                            <p:strVal val="#ppt_h"/>
                                          </p:val>
                                        </p:tav>
                                      </p:tavLst>
                                    </p:anim>
                                  </p:childTnLst>
                                </p:cTn>
                              </p:par>
                              <p:par>
                                <p:cTn id="53" presetID="17" presetClass="entr" presetSubtype="10" fill="hold" nodeType="with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calcmode="lin" valueType="num">
                                      <p:cBhvr>
                                        <p:cTn id="5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4" end="4"/>
                                            </p:txEl>
                                          </p:spTgt>
                                        </p:tgtEl>
                                        <p:attrNameLst>
                                          <p:attrName>ppt_h</p:attrName>
                                        </p:attrNameLst>
                                      </p:cBhvr>
                                      <p:tavLst>
                                        <p:tav tm="0">
                                          <p:val>
                                            <p:strVal val="#ppt_h"/>
                                          </p:val>
                                        </p:tav>
                                        <p:tav tm="100000">
                                          <p:val>
                                            <p:strVal val="#ppt_h"/>
                                          </p:val>
                                        </p:tav>
                                      </p:tavLst>
                                    </p:anim>
                                  </p:childTnLst>
                                </p:cTn>
                              </p:par>
                              <p:par>
                                <p:cTn id="57" presetID="17" presetClass="entr" presetSubtype="10" fill="hold" nodeType="with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 calcmode="lin" valueType="num">
                                      <p:cBhvr>
                                        <p:cTn id="59"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60" dur="500" fill="hold"/>
                                        <p:tgtEl>
                                          <p:spTgt spid="5">
                                            <p:txEl>
                                              <p:pRg st="5" end="5"/>
                                            </p:txEl>
                                          </p:spTgt>
                                        </p:tgtEl>
                                        <p:attrNameLst>
                                          <p:attrName>ppt_h</p:attrName>
                                        </p:attrNameLst>
                                      </p:cBhvr>
                                      <p:tavLst>
                                        <p:tav tm="0">
                                          <p:val>
                                            <p:strVal val="#ppt_h"/>
                                          </p:val>
                                        </p:tav>
                                        <p:tav tm="100000">
                                          <p:val>
                                            <p:strVal val="#ppt_h"/>
                                          </p:val>
                                        </p:tav>
                                      </p:tavLst>
                                    </p:anim>
                                  </p:childTnLst>
                                </p:cTn>
                              </p:par>
                              <p:par>
                                <p:cTn id="61" presetID="6" presetClass="entr" presetSubtype="16"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circle(in)">
                                      <p:cBhvr>
                                        <p:cTn id="63" dur="2000"/>
                                        <p:tgtEl>
                                          <p:spTgt spid="9"/>
                                        </p:tgtEl>
                                      </p:cBhvr>
                                    </p:animEffect>
                                  </p:childTnLst>
                                </p:cTn>
                              </p:par>
                              <p:par>
                                <p:cTn id="64" presetID="6" presetClass="entr" presetSubtype="16" fill="hold"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circle(in)">
                                      <p:cBhvr>
                                        <p:cTn id="66" dur="20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nodeType="clickEffect">
                                  <p:stCondLst>
                                    <p:cond delay="0"/>
                                  </p:stCondLst>
                                  <p:childTnLst>
                                    <p:set>
                                      <p:cBhvr>
                                        <p:cTn id="70" dur="1" fill="hold">
                                          <p:stCondLst>
                                            <p:cond delay="0"/>
                                          </p:stCondLst>
                                        </p:cTn>
                                        <p:tgtEl>
                                          <p:spTgt spid="5">
                                            <p:txEl>
                                              <p:pRg st="7" end="7"/>
                                            </p:txEl>
                                          </p:spTgt>
                                        </p:tgtEl>
                                        <p:attrNameLst>
                                          <p:attrName>style.visibility</p:attrName>
                                        </p:attrNameLst>
                                      </p:cBhvr>
                                      <p:to>
                                        <p:strVal val="visible"/>
                                      </p:to>
                                    </p:set>
                                    <p:anim calcmode="lin" valueType="num">
                                      <p:cBhvr>
                                        <p:cTn id="71"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72" dur="500" fill="hold"/>
                                        <p:tgtEl>
                                          <p:spTgt spid="5">
                                            <p:txEl>
                                              <p:pRg st="7" end="7"/>
                                            </p:txEl>
                                          </p:spTgt>
                                        </p:tgtEl>
                                        <p:attrNameLst>
                                          <p:attrName>ppt_h</p:attrName>
                                        </p:attrNameLst>
                                      </p:cBhvr>
                                      <p:tavLst>
                                        <p:tav tm="0">
                                          <p:val>
                                            <p:strVal val="#ppt_h"/>
                                          </p:val>
                                        </p:tav>
                                        <p:tav tm="100000">
                                          <p:val>
                                            <p:strVal val="#ppt_h"/>
                                          </p:val>
                                        </p:tav>
                                      </p:tavLst>
                                    </p:anim>
                                  </p:childTnLst>
                                </p:cTn>
                              </p:par>
                              <p:par>
                                <p:cTn id="73" presetID="6" presetClass="entr" presetSubtype="16" fill="hold" grpId="0" nodeType="with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circle(in)">
                                      <p:cBhvr>
                                        <p:cTn id="75" dur="2000"/>
                                        <p:tgtEl>
                                          <p:spTgt spid="4"/>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circle(in)">
                                      <p:cBhvr>
                                        <p:cTn id="78" dur="2000"/>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10" fill="hold" nodeType="clickEffect">
                                  <p:stCondLst>
                                    <p:cond delay="0"/>
                                  </p:stCondLst>
                                  <p:childTnLst>
                                    <p:set>
                                      <p:cBhvr>
                                        <p:cTn id="82" dur="1" fill="hold">
                                          <p:stCondLst>
                                            <p:cond delay="0"/>
                                          </p:stCondLst>
                                        </p:cTn>
                                        <p:tgtEl>
                                          <p:spTgt spid="5">
                                            <p:txEl>
                                              <p:pRg st="8" end="8"/>
                                            </p:txEl>
                                          </p:spTgt>
                                        </p:tgtEl>
                                        <p:attrNameLst>
                                          <p:attrName>style.visibility</p:attrName>
                                        </p:attrNameLst>
                                      </p:cBhvr>
                                      <p:to>
                                        <p:strVal val="visible"/>
                                      </p:to>
                                    </p:set>
                                    <p:anim calcmode="lin" valueType="num">
                                      <p:cBhvr>
                                        <p:cTn id="83"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84" dur="500" fill="hold"/>
                                        <p:tgtEl>
                                          <p:spTgt spid="5">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17" presetClass="entr" presetSubtype="10" fill="hold" nodeType="clickEffect">
                                  <p:stCondLst>
                                    <p:cond delay="0"/>
                                  </p:stCondLst>
                                  <p:childTnLst>
                                    <p:set>
                                      <p:cBhvr>
                                        <p:cTn id="88" dur="1" fill="hold">
                                          <p:stCondLst>
                                            <p:cond delay="0"/>
                                          </p:stCondLst>
                                        </p:cTn>
                                        <p:tgtEl>
                                          <p:spTgt spid="5">
                                            <p:txEl>
                                              <p:pRg st="10" end="10"/>
                                            </p:txEl>
                                          </p:spTgt>
                                        </p:tgtEl>
                                        <p:attrNameLst>
                                          <p:attrName>style.visibility</p:attrName>
                                        </p:attrNameLst>
                                      </p:cBhvr>
                                      <p:to>
                                        <p:strVal val="visible"/>
                                      </p:to>
                                    </p:set>
                                    <p:anim calcmode="lin" valueType="num">
                                      <p:cBhvr>
                                        <p:cTn id="89"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90" dur="500" fill="hold"/>
                                        <p:tgtEl>
                                          <p:spTgt spid="5">
                                            <p:txEl>
                                              <p:pRg st="10" end="10"/>
                                            </p:txEl>
                                          </p:spTgt>
                                        </p:tgtEl>
                                        <p:attrNameLst>
                                          <p:attrName>ppt_h</p:attrName>
                                        </p:attrNameLst>
                                      </p:cBhvr>
                                      <p:tavLst>
                                        <p:tav tm="0">
                                          <p:val>
                                            <p:strVal val="#ppt_h"/>
                                          </p:val>
                                        </p:tav>
                                        <p:tav tm="100000">
                                          <p:val>
                                            <p:strVal val="#ppt_h"/>
                                          </p:val>
                                        </p:tav>
                                      </p:tavLst>
                                    </p:anim>
                                  </p:childTnLst>
                                </p:cTn>
                              </p:par>
                            </p:childTnLst>
                          </p:cTn>
                        </p:par>
                        <p:par>
                          <p:cTn id="91" fill="hold">
                            <p:stCondLst>
                              <p:cond delay="500"/>
                            </p:stCondLst>
                            <p:childTnLst>
                              <p:par>
                                <p:cTn id="92" presetID="45" presetClass="entr" presetSubtype="0" fill="hold" grpId="0" nodeType="after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fade">
                                      <p:cBhvr>
                                        <p:cTn id="94" dur="2000"/>
                                        <p:tgtEl>
                                          <p:spTgt spid="14"/>
                                        </p:tgtEl>
                                      </p:cBhvr>
                                    </p:animEffect>
                                    <p:anim calcmode="lin" valueType="num">
                                      <p:cBhvr>
                                        <p:cTn id="95" dur="2000" fill="hold"/>
                                        <p:tgtEl>
                                          <p:spTgt spid="14"/>
                                        </p:tgtEl>
                                        <p:attrNameLst>
                                          <p:attrName>ppt_w</p:attrName>
                                        </p:attrNameLst>
                                      </p:cBhvr>
                                      <p:tavLst>
                                        <p:tav tm="0" fmla="#ppt_w*sin(2.5*pi*$)">
                                          <p:val>
                                            <p:fltVal val="0"/>
                                          </p:val>
                                        </p:tav>
                                        <p:tav tm="100000">
                                          <p:val>
                                            <p:fltVal val="1"/>
                                          </p:val>
                                        </p:tav>
                                      </p:tavLst>
                                    </p:anim>
                                    <p:anim calcmode="lin" valueType="num">
                                      <p:cBhvr>
                                        <p:cTn id="96" dur="2000" fill="hold"/>
                                        <p:tgtEl>
                                          <p:spTgt spid="14"/>
                                        </p:tgtEl>
                                        <p:attrNameLst>
                                          <p:attrName>ppt_h</p:attrName>
                                        </p:attrNameLst>
                                      </p:cBhvr>
                                      <p:tavLst>
                                        <p:tav tm="0">
                                          <p:val>
                                            <p:strVal val="#ppt_h"/>
                                          </p:val>
                                        </p:tav>
                                        <p:tav tm="100000">
                                          <p:val>
                                            <p:strVal val="#ppt_h"/>
                                          </p:val>
                                        </p:tav>
                                      </p:tavLst>
                                    </p:anim>
                                  </p:childTnLst>
                                </p:cTn>
                              </p:par>
                              <p:par>
                                <p:cTn id="97" presetID="45" presetClass="entr" presetSubtype="0" fill="hold" nodeType="withEffect">
                                  <p:stCondLst>
                                    <p:cond delay="0"/>
                                  </p:stCondLst>
                                  <p:childTnLst>
                                    <p:set>
                                      <p:cBhvr>
                                        <p:cTn id="98" dur="1" fill="hold">
                                          <p:stCondLst>
                                            <p:cond delay="0"/>
                                          </p:stCondLst>
                                        </p:cTn>
                                        <p:tgtEl>
                                          <p:spTgt spid="14">
                                            <p:txEl>
                                              <p:pRg st="0" end="0"/>
                                            </p:txEl>
                                          </p:spTgt>
                                        </p:tgtEl>
                                        <p:attrNameLst>
                                          <p:attrName>style.visibility</p:attrName>
                                        </p:attrNameLst>
                                      </p:cBhvr>
                                      <p:to>
                                        <p:strVal val="visible"/>
                                      </p:to>
                                    </p:set>
                                    <p:animEffect transition="in" filter="fade">
                                      <p:cBhvr>
                                        <p:cTn id="99" dur="2000"/>
                                        <p:tgtEl>
                                          <p:spTgt spid="14">
                                            <p:txEl>
                                              <p:pRg st="0" end="0"/>
                                            </p:txEl>
                                          </p:spTgt>
                                        </p:tgtEl>
                                      </p:cBhvr>
                                    </p:animEffect>
                                    <p:anim calcmode="lin" valueType="num">
                                      <p:cBhvr>
                                        <p:cTn id="100" dur="2000" fill="hold"/>
                                        <p:tgtEl>
                                          <p:spTgt spid="14">
                                            <p:txEl>
                                              <p:pRg st="0" end="0"/>
                                            </p:txEl>
                                          </p:spTgt>
                                        </p:tgtEl>
                                        <p:attrNameLst>
                                          <p:attrName>ppt_w</p:attrName>
                                        </p:attrNameLst>
                                      </p:cBhvr>
                                      <p:tavLst>
                                        <p:tav tm="0" fmla="#ppt_w*sin(2.5*pi*$)">
                                          <p:val>
                                            <p:fltVal val="0"/>
                                          </p:val>
                                        </p:tav>
                                        <p:tav tm="100000">
                                          <p:val>
                                            <p:fltVal val="1"/>
                                          </p:val>
                                        </p:tav>
                                      </p:tavLst>
                                    </p:anim>
                                    <p:anim calcmode="lin" valueType="num">
                                      <p:cBhvr>
                                        <p:cTn id="101" dur="2000" fill="hold"/>
                                        <p:tgtEl>
                                          <p:spTgt spid="1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2"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40311" y="40754"/>
            <a:ext cx="8568952" cy="647050"/>
          </a:xfrm>
        </p:spPr>
        <p:txBody>
          <a:bodyPr/>
          <a:lstStyle/>
          <a:p>
            <a:r>
              <a:rPr lang="sr-Cyrl-RS" sz="4000" b="1" dirty="0" smtClean="0"/>
              <a:t>Примена  директне пропорционалности </a:t>
            </a:r>
            <a:endParaRPr lang="sr-Latn-RS" sz="4000" b="1" dirty="0"/>
          </a:p>
        </p:txBody>
      </p:sp>
      <mc:AlternateContent xmlns:mc="http://schemas.openxmlformats.org/markup-compatibility/2006" xmlns:a14="http://schemas.microsoft.com/office/drawing/2010/main">
        <mc:Choice Requires="a14">
          <p:sp>
            <p:nvSpPr>
              <p:cNvPr id="5" name="Title 6"/>
              <p:cNvSpPr txBox="1">
                <a:spLocks/>
              </p:cNvSpPr>
              <p:nvPr/>
            </p:nvSpPr>
            <p:spPr>
              <a:xfrm>
                <a:off x="194606" y="2409358"/>
                <a:ext cx="5673538" cy="3495950"/>
              </a:xfrm>
              <a:prstGeom prst="rect">
                <a:avLst/>
              </a:prstGeom>
              <a:solidFill>
                <a:srgbClr val="165574"/>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2800" b="1" i="1" dirty="0" smtClean="0">
                    <a:effectLst>
                      <a:glow rad="228600">
                        <a:schemeClr val="accent3">
                          <a:satMod val="175000"/>
                          <a:alpha val="40000"/>
                        </a:schemeClr>
                      </a:glow>
                      <a:outerShdw blurRad="50800" dist="38100" dir="2700000" algn="tl" rotWithShape="0">
                        <a:prstClr val="black">
                          <a:alpha val="40000"/>
                        </a:prstClr>
                      </a:outerShdw>
                    </a:effectLst>
                  </a:rPr>
                  <a:t>Решење :</a:t>
                </a:r>
                <a:r>
                  <a:rPr lang="sr-Cyrl-RS" sz="2800" b="1" i="1" dirty="0" smtClean="0"/>
                  <a:t>  </a:t>
                </a:r>
              </a:p>
              <a:p>
                <a:r>
                  <a:rPr lang="sr-Cyrl-RS" sz="2800" dirty="0" smtClean="0">
                    <a:solidFill>
                      <a:schemeClr val="tx1"/>
                    </a:solidFill>
                  </a:rPr>
                  <a:t>Овде имамо  две пропорције .Погледајте :  </a:t>
                </a:r>
              </a:p>
              <a:p>
                <a:r>
                  <a:rPr lang="sr-Cyrl-RS" sz="2800" b="1" dirty="0" smtClean="0"/>
                  <a:t>   480                              </a:t>
                </a:r>
                <a:r>
                  <a:rPr lang="sr-Latn-RS" sz="2800" b="1" dirty="0" smtClean="0"/>
                  <a:t>x</a:t>
                </a:r>
                <a:r>
                  <a:rPr lang="sr-Cyrl-RS" sz="2800" b="1" dirty="0" smtClean="0"/>
                  <a:t>                           </a:t>
                </a:r>
                <a:r>
                  <a:rPr lang="sr-Latn-RS" sz="2800" b="1" dirty="0" smtClean="0"/>
                  <a:t>y</a:t>
                </a:r>
                <a:endParaRPr lang="sr-Cyrl-RS" sz="2800" b="1" dirty="0" smtClean="0"/>
              </a:p>
              <a:p>
                <a:r>
                  <a:rPr lang="sr-Cyrl-RS" sz="2800" b="1" dirty="0"/>
                  <a:t> </a:t>
                </a:r>
                <a:r>
                  <a:rPr lang="sr-Cyrl-RS" sz="2800" b="1" dirty="0" smtClean="0"/>
                  <a:t>   480 </a:t>
                </a:r>
                <a:r>
                  <a:rPr lang="sr-Latn-RS" sz="2800" b="1" dirty="0" smtClean="0"/>
                  <a:t>din</a:t>
                </a:r>
                <a:r>
                  <a:rPr lang="sr-Cyrl-RS" sz="2800" b="1" dirty="0" smtClean="0"/>
                  <a:t>          100</a:t>
                </a:r>
                <a:r>
                  <a:rPr lang="sr-Latn-RS" sz="2800" b="1" dirty="0" smtClean="0"/>
                  <a:t> </a:t>
                </a:r>
                <a:r>
                  <a:rPr lang="sr-Cyrl-RS" sz="2800" b="1" dirty="0" smtClean="0"/>
                  <a:t>%      </a:t>
                </a:r>
              </a:p>
              <a:p>
                <a:r>
                  <a:rPr lang="sr-Cyrl-RS" sz="2800" b="1" dirty="0" smtClean="0"/>
                  <a:t>      </a:t>
                </a:r>
                <a:r>
                  <a:rPr lang="sr-Latn-RS" sz="2800" b="1" dirty="0" smtClean="0"/>
                  <a:t> x</a:t>
                </a:r>
                <a:r>
                  <a:rPr lang="sr-Cyrl-RS" sz="2800" b="1" smtClean="0"/>
                  <a:t>   </a:t>
                </a:r>
                <a:r>
                  <a:rPr lang="sr-Latn-RS" sz="2800" b="1" smtClean="0"/>
                  <a:t>din</a:t>
                </a:r>
                <a:r>
                  <a:rPr lang="sr-Cyrl-RS" sz="2800" b="1" dirty="0" smtClean="0"/>
                  <a:t>      </a:t>
                </a:r>
                <a:r>
                  <a:rPr lang="sr-Latn-RS" sz="2800" b="1" dirty="0" smtClean="0"/>
                  <a:t>     </a:t>
                </a:r>
                <a:r>
                  <a:rPr lang="sr-Cyrl-RS" sz="2800" b="1" dirty="0" smtClean="0"/>
                  <a:t>125 %</a:t>
                </a:r>
                <a:endParaRPr lang="sr-Cyrl-RS" sz="2800" b="1" dirty="0"/>
              </a:p>
              <a:p>
                <a:r>
                  <a:rPr lang="sr-Cyrl-RS" sz="3200" b="1" dirty="0" smtClean="0"/>
                  <a:t>  480 : </a:t>
                </a:r>
                <a:r>
                  <a:rPr lang="sr-Latn-RS" sz="3200" b="1" dirty="0" smtClean="0"/>
                  <a:t>x</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oMath>
                </a14:m>
                <a:r>
                  <a:rPr lang="sr-Cyrl-RS" sz="3200" b="1" dirty="0" smtClean="0"/>
                  <a:t> 100 : 125                                                                                  </a:t>
                </a:r>
              </a:p>
              <a:p>
                <a:r>
                  <a:rPr lang="sr-Cyrl-RS" sz="3200" b="1" dirty="0" smtClean="0"/>
                  <a:t>                                  </a:t>
                </a:r>
                <a:r>
                  <a:rPr lang="sr-Latn-RS" sz="3200" b="1" dirty="0" smtClean="0"/>
                  <a:t>x</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f>
                      <m:fPr>
                        <m:ctrlPr>
                          <a:rPr lang="sr-Latn-RS" sz="3200" b="1" i="1" smtClean="0">
                            <a:latin typeface="Cambria Math" panose="02040503050406030204" pitchFamily="18" charset="0"/>
                            <a:ea typeface="Cambria Math" panose="02040503050406030204" pitchFamily="18" charset="0"/>
                          </a:rPr>
                        </m:ctrlPr>
                      </m:fPr>
                      <m:num>
                        <m:r>
                          <a:rPr lang="sr-Cyrl-RS" sz="3200" b="1" i="1" smtClean="0">
                            <a:latin typeface="Cambria Math" panose="02040503050406030204" pitchFamily="18" charset="0"/>
                            <a:ea typeface="Cambria Math" panose="02040503050406030204" pitchFamily="18" charset="0"/>
                          </a:rPr>
                          <m:t>𝟒𝟖</m:t>
                        </m:r>
                        <m:r>
                          <a:rPr lang="sr-Cyrl-RS" sz="3200" b="1" i="1" smtClean="0">
                            <a:latin typeface="Cambria Math" panose="02040503050406030204" pitchFamily="18" charset="0"/>
                            <a:ea typeface="Cambria Math" panose="02040503050406030204" pitchFamily="18" charset="0"/>
                          </a:rPr>
                          <m:t>0·1</m:t>
                        </m:r>
                        <m:r>
                          <a:rPr lang="sr-Cyrl-RS" sz="3200" b="1" i="1" smtClean="0">
                            <a:latin typeface="Cambria Math" panose="02040503050406030204" pitchFamily="18" charset="0"/>
                            <a:ea typeface="Cambria Math" panose="02040503050406030204" pitchFamily="18" charset="0"/>
                          </a:rPr>
                          <m:t>𝟐</m:t>
                        </m:r>
                        <m:r>
                          <a:rPr lang="sr-Cyrl-RS" sz="3200" b="1" i="1" smtClean="0">
                            <a:latin typeface="Cambria Math" panose="02040503050406030204" pitchFamily="18" charset="0"/>
                            <a:ea typeface="Cambria Math" panose="02040503050406030204" pitchFamily="18" charset="0"/>
                          </a:rPr>
                          <m:t>5</m:t>
                        </m:r>
                      </m:num>
                      <m:den>
                        <m:r>
                          <a:rPr lang="sr-Cyrl-RS" sz="3200" b="1" i="1" smtClean="0">
                            <a:latin typeface="Cambria Math" panose="02040503050406030204" pitchFamily="18" charset="0"/>
                            <a:ea typeface="Cambria Math" panose="02040503050406030204" pitchFamily="18" charset="0"/>
                          </a:rPr>
                          <m:t>𝟏</m:t>
                        </m:r>
                        <m:r>
                          <a:rPr lang="sr-Cyrl-RS" sz="3200" b="1" i="1" smtClean="0">
                            <a:latin typeface="Cambria Math" panose="02040503050406030204" pitchFamily="18" charset="0"/>
                            <a:ea typeface="Cambria Math" panose="02040503050406030204" pitchFamily="18" charset="0"/>
                          </a:rPr>
                          <m:t>00</m:t>
                        </m:r>
                      </m:den>
                    </m:f>
                  </m:oMath>
                </a14:m>
                <a:r>
                  <a:rPr lang="sr-Cyrl-RS" sz="3200" b="1" dirty="0" smtClean="0"/>
                  <a:t> </a:t>
                </a:r>
                <a14:m>
                  <m:oMath xmlns:m="http://schemas.openxmlformats.org/officeDocument/2006/math">
                    <m:r>
                      <a:rPr lang="sr-Cyrl-RS" sz="3200" b="1" i="1" dirty="0" smtClean="0">
                        <a:latin typeface="Cambria Math" panose="02040503050406030204" pitchFamily="18" charset="0"/>
                        <a:ea typeface="Cambria Math" panose="02040503050406030204" pitchFamily="18" charset="0"/>
                      </a:rPr>
                      <m:t>=</m:t>
                    </m:r>
                  </m:oMath>
                </a14:m>
                <a:endParaRPr lang="sr-Cyrl-RS" sz="3200" b="1" i="1" dirty="0" smtClean="0">
                  <a:latin typeface="Cambria Math" panose="02040503050406030204" pitchFamily="18" charset="0"/>
                  <a:ea typeface="Cambria Math" panose="02040503050406030204" pitchFamily="18" charset="0"/>
                </a:endParaRPr>
              </a:p>
              <a:p>
                <a:r>
                  <a:rPr lang="sr-Cyrl-RS" sz="3200" b="1" dirty="0" smtClean="0">
                    <a:ea typeface="Cambria Math" panose="02040503050406030204" pitchFamily="18" charset="0"/>
                  </a:rPr>
                  <a:t>                                  </a:t>
                </a:r>
                <a14:m>
                  <m:oMath xmlns:m="http://schemas.openxmlformats.org/officeDocument/2006/math">
                    <m:r>
                      <a:rPr lang="sr-Cyrl-RS" sz="3200" b="1" i="1" dirty="0" smtClean="0">
                        <a:latin typeface="Cambria Math" panose="02040503050406030204" pitchFamily="18" charset="0"/>
                        <a:ea typeface="Cambria Math" panose="02040503050406030204" pitchFamily="18" charset="0"/>
                      </a:rPr>
                      <m:t>=</m:t>
                    </m:r>
                    <m:r>
                      <a:rPr lang="sr-Cyrl-RS" sz="3200" b="1" i="1" dirty="0" smtClean="0">
                        <a:latin typeface="Cambria Math" panose="02040503050406030204" pitchFamily="18" charset="0"/>
                        <a:ea typeface="Cambria Math" panose="02040503050406030204" pitchFamily="18" charset="0"/>
                      </a:rPr>
                      <m:t>𝟔</m:t>
                    </m:r>
                    <m:r>
                      <a:rPr lang="sr-Cyrl-RS" sz="3200" b="1" i="1" dirty="0" smtClean="0">
                        <a:latin typeface="Cambria Math" panose="02040503050406030204" pitchFamily="18" charset="0"/>
                        <a:ea typeface="Cambria Math" panose="02040503050406030204" pitchFamily="18" charset="0"/>
                      </a:rPr>
                      <m:t>00</m:t>
                    </m:r>
                  </m:oMath>
                </a14:m>
                <a:r>
                  <a:rPr lang="sr-Cyrl-RS" sz="3200" b="1" dirty="0" smtClean="0"/>
                  <a:t> </a:t>
                </a:r>
              </a:p>
              <a:p>
                <a:r>
                  <a:rPr lang="sr-Cyrl-RS" sz="3600" b="1" dirty="0" smtClean="0"/>
                  <a:t>      </a:t>
                </a:r>
                <a:endParaRPr lang="sr-Latn-RS" sz="3600" b="1" dirty="0"/>
              </a:p>
            </p:txBody>
          </p:sp>
        </mc:Choice>
        <mc:Fallback xmlns="">
          <p:sp>
            <p:nvSpPr>
              <p:cNvPr id="5" name="Title 6"/>
              <p:cNvSpPr txBox="1">
                <a:spLocks noRot="1" noChangeAspect="1" noMove="1" noResize="1" noEditPoints="1" noAdjustHandles="1" noChangeArrowheads="1" noChangeShapeType="1" noTextEdit="1"/>
              </p:cNvSpPr>
              <p:nvPr/>
            </p:nvSpPr>
            <p:spPr>
              <a:xfrm>
                <a:off x="194606" y="2409358"/>
                <a:ext cx="5673538" cy="3495950"/>
              </a:xfrm>
              <a:prstGeom prst="rect">
                <a:avLst/>
              </a:prstGeom>
              <a:blipFill rotWithShape="0">
                <a:blip r:embed="rId3"/>
                <a:stretch>
                  <a:fillRect l="-3617" t="-1029" r="-5745"/>
                </a:stretch>
              </a:blipFill>
            </p:spPr>
            <p:txBody>
              <a:bodyPr/>
              <a:lstStyle/>
              <a:p>
                <a:r>
                  <a:rPr lang="sr-Latn-RS">
                    <a:noFill/>
                  </a:rPr>
                  <a:t> </a:t>
                </a:r>
              </a:p>
            </p:txBody>
          </p:sp>
        </mc:Fallback>
      </mc:AlternateContent>
      <p:cxnSp>
        <p:nvCxnSpPr>
          <p:cNvPr id="9" name="Straight Arrow Connector 8"/>
          <p:cNvCxnSpPr/>
          <p:nvPr/>
        </p:nvCxnSpPr>
        <p:spPr>
          <a:xfrm>
            <a:off x="340311" y="3612983"/>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992958" y="3625935"/>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Curved Up Arrow 3"/>
          <p:cNvSpPr/>
          <p:nvPr/>
        </p:nvSpPr>
        <p:spPr bwMode="auto">
          <a:xfrm>
            <a:off x="1255713" y="4697783"/>
            <a:ext cx="864096" cy="288032"/>
          </a:xfrm>
          <a:prstGeom prst="curved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Curved Up Arrow 11"/>
          <p:cNvSpPr/>
          <p:nvPr/>
        </p:nvSpPr>
        <p:spPr bwMode="auto">
          <a:xfrm>
            <a:off x="586684" y="4731325"/>
            <a:ext cx="2160240" cy="399595"/>
          </a:xfrm>
          <a:prstGeom prst="curvedUp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mc:AlternateContent xmlns:mc="http://schemas.openxmlformats.org/markup-compatibility/2006" xmlns:a14="http://schemas.microsoft.com/office/drawing/2010/main">
        <mc:Choice Requires="a14">
          <p:sp>
            <p:nvSpPr>
              <p:cNvPr id="10" name="Title 6"/>
              <p:cNvSpPr txBox="1">
                <a:spLocks/>
              </p:cNvSpPr>
              <p:nvPr/>
            </p:nvSpPr>
            <p:spPr>
              <a:xfrm>
                <a:off x="4818211" y="3140968"/>
                <a:ext cx="4301951" cy="2764339"/>
              </a:xfrm>
              <a:prstGeom prst="rect">
                <a:avLst/>
              </a:prstGeom>
              <a:solidFill>
                <a:srgbClr val="165574"/>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3600" b="1" dirty="0" smtClean="0"/>
                  <a:t>  </a:t>
                </a:r>
                <a:r>
                  <a:rPr lang="sr-Cyrl-RS" sz="3200" b="1" dirty="0" smtClean="0"/>
                  <a:t>600</a:t>
                </a:r>
                <a:r>
                  <a:rPr lang="sr-Latn-RS" sz="3200" b="1" dirty="0" smtClean="0"/>
                  <a:t> din</a:t>
                </a:r>
                <a:r>
                  <a:rPr lang="sr-Cyrl-RS" sz="3200" b="1" dirty="0" smtClean="0"/>
                  <a:t>       100</a:t>
                </a:r>
                <a:r>
                  <a:rPr lang="sr-Latn-RS" sz="3200" b="1" dirty="0" smtClean="0"/>
                  <a:t> </a:t>
                </a:r>
                <a:r>
                  <a:rPr lang="sr-Cyrl-RS" sz="3200" b="1" dirty="0" smtClean="0"/>
                  <a:t>%</a:t>
                </a:r>
              </a:p>
              <a:p>
                <a:r>
                  <a:rPr lang="sr-Cyrl-RS" sz="3200" b="1" dirty="0"/>
                  <a:t> </a:t>
                </a:r>
                <a:r>
                  <a:rPr lang="sr-Cyrl-RS" sz="3200" b="1" dirty="0" smtClean="0"/>
                  <a:t>   </a:t>
                </a:r>
                <a:r>
                  <a:rPr lang="sr-Latn-RS" sz="3200" b="1" dirty="0" smtClean="0"/>
                  <a:t>    y</a:t>
                </a:r>
                <a:r>
                  <a:rPr lang="sr-Latn-RS" sz="3200" b="1" dirty="0"/>
                  <a:t> </a:t>
                </a:r>
                <a:r>
                  <a:rPr lang="sr-Latn-RS" sz="3200" b="1" dirty="0" smtClean="0"/>
                  <a:t>din</a:t>
                </a:r>
                <a:r>
                  <a:rPr lang="sr-Cyrl-RS" sz="3200" b="1" dirty="0" smtClean="0"/>
                  <a:t>     </a:t>
                </a:r>
                <a:r>
                  <a:rPr lang="sr-Latn-RS" sz="3200" b="1" dirty="0" smtClean="0"/>
                  <a:t>    </a:t>
                </a:r>
                <a:r>
                  <a:rPr lang="sr-Cyrl-RS" sz="3200" b="1" dirty="0" smtClean="0"/>
                  <a:t>75</a:t>
                </a:r>
                <a:r>
                  <a:rPr lang="sr-Latn-RS" sz="3200" b="1" dirty="0" smtClean="0"/>
                  <a:t> </a:t>
                </a:r>
                <a:r>
                  <a:rPr lang="sr-Cyrl-RS" sz="3200" b="1" dirty="0" smtClean="0"/>
                  <a:t>%  </a:t>
                </a:r>
              </a:p>
              <a:p>
                <a:r>
                  <a:rPr lang="sr-Cyrl-RS" sz="3200" b="1" dirty="0"/>
                  <a:t> </a:t>
                </a:r>
                <a:r>
                  <a:rPr lang="sr-Cyrl-RS" sz="3200" b="1" dirty="0" smtClean="0"/>
                  <a:t>           600 : </a:t>
                </a:r>
                <a:r>
                  <a:rPr lang="sr-Latn-RS" sz="3200" b="1" dirty="0" smtClean="0"/>
                  <a:t>y</a:t>
                </a:r>
                <a:r>
                  <a:rPr lang="sr-Cyrl-RS" sz="3200" b="1" dirty="0" smtClean="0"/>
                  <a:t> </a:t>
                </a:r>
                <a14:m>
                  <m:oMath xmlns:m="http://schemas.openxmlformats.org/officeDocument/2006/math">
                    <m:r>
                      <a:rPr lang="sr-Cyrl-RS" sz="3200" b="1" i="1" smtClean="0">
                        <a:latin typeface="Cambria Math" panose="02040503050406030204" pitchFamily="18" charset="0"/>
                        <a:ea typeface="Cambria Math" panose="02040503050406030204" pitchFamily="18" charset="0"/>
                      </a:rPr>
                      <m:t>=</m:t>
                    </m:r>
                  </m:oMath>
                </a14:m>
                <a:r>
                  <a:rPr lang="sr-Cyrl-RS" sz="3600" b="1" dirty="0" smtClean="0"/>
                  <a:t> 100 : 75</a:t>
                </a:r>
              </a:p>
              <a:p>
                <a:r>
                  <a:rPr lang="sr-Cyrl-RS" sz="3600" b="1" dirty="0"/>
                  <a:t> </a:t>
                </a:r>
                <a:r>
                  <a:rPr lang="sr-Cyrl-RS" sz="3600" b="1" dirty="0" smtClean="0"/>
                  <a:t>             600·75</a:t>
                </a:r>
                <a14:m>
                  <m:oMath xmlns:m="http://schemas.openxmlformats.org/officeDocument/2006/math">
                    <m:r>
                      <a:rPr lang="sr-Cyrl-RS" sz="3600" b="1" i="1" smtClean="0">
                        <a:latin typeface="Cambria Math" panose="02040503050406030204" pitchFamily="18" charset="0"/>
                        <a:ea typeface="Cambria Math" panose="02040503050406030204" pitchFamily="18" charset="0"/>
                      </a:rPr>
                      <m:t>=</m:t>
                    </m:r>
                  </m:oMath>
                </a14:m>
                <a:r>
                  <a:rPr lang="sr-Latn-RS" sz="3600" b="1" dirty="0" smtClean="0"/>
                  <a:t>y·100</a:t>
                </a:r>
                <a:endParaRPr lang="sr-Cyrl-RS" sz="3600" b="1" dirty="0" smtClean="0"/>
              </a:p>
              <a:p>
                <a:r>
                  <a:rPr lang="sr-Cyrl-RS" sz="3600" b="1" dirty="0"/>
                  <a:t> </a:t>
                </a:r>
                <a:r>
                  <a:rPr lang="sr-Cyrl-RS" sz="3600" b="1" dirty="0" smtClean="0"/>
                  <a:t>             </a:t>
                </a:r>
                <a:r>
                  <a:rPr lang="sr-Latn-RS" sz="3600" b="1" dirty="0" smtClean="0"/>
                  <a:t>y</a:t>
                </a:r>
                <a14:m>
                  <m:oMath xmlns:m="http://schemas.openxmlformats.org/officeDocument/2006/math">
                    <m:r>
                      <a:rPr lang="sr-Latn-RS" sz="3600" b="1" i="1" smtClean="0">
                        <a:latin typeface="Cambria Math" panose="02040503050406030204" pitchFamily="18" charset="0"/>
                        <a:ea typeface="Cambria Math" panose="02040503050406030204" pitchFamily="18" charset="0"/>
                      </a:rPr>
                      <m:t>=</m:t>
                    </m:r>
                    <m:f>
                      <m:fPr>
                        <m:ctrlPr>
                          <a:rPr lang="sr-Latn-RS" sz="3600" b="1" i="1" smtClean="0">
                            <a:latin typeface="Cambria Math" panose="02040503050406030204" pitchFamily="18" charset="0"/>
                            <a:ea typeface="Cambria Math" panose="02040503050406030204" pitchFamily="18" charset="0"/>
                          </a:rPr>
                        </m:ctrlPr>
                      </m:fPr>
                      <m:num>
                        <m:r>
                          <a:rPr lang="sr-Cyrl-RS" sz="3600" b="1" i="1" smtClean="0">
                            <a:latin typeface="Cambria Math" panose="02040503050406030204" pitchFamily="18" charset="0"/>
                            <a:ea typeface="Cambria Math" panose="02040503050406030204" pitchFamily="18" charset="0"/>
                          </a:rPr>
                          <m:t>𝟔</m:t>
                        </m:r>
                        <m:r>
                          <a:rPr lang="sr-Cyrl-RS" sz="3600" b="1" i="1" smtClean="0">
                            <a:latin typeface="Cambria Math" panose="02040503050406030204" pitchFamily="18" charset="0"/>
                            <a:ea typeface="Cambria Math" panose="02040503050406030204" pitchFamily="18" charset="0"/>
                          </a:rPr>
                          <m:t>00·75 </m:t>
                        </m:r>
                      </m:num>
                      <m:den>
                        <m:r>
                          <a:rPr lang="sr-Cyrl-RS" sz="3600" b="1" i="1" smtClean="0">
                            <a:latin typeface="Cambria Math" panose="02040503050406030204" pitchFamily="18" charset="0"/>
                            <a:ea typeface="Cambria Math" panose="02040503050406030204" pitchFamily="18" charset="0"/>
                          </a:rPr>
                          <m:t>𝟏</m:t>
                        </m:r>
                        <m:r>
                          <a:rPr lang="sr-Cyrl-RS" sz="3600" b="1" i="1" smtClean="0">
                            <a:latin typeface="Cambria Math" panose="02040503050406030204" pitchFamily="18" charset="0"/>
                            <a:ea typeface="Cambria Math" panose="02040503050406030204" pitchFamily="18" charset="0"/>
                          </a:rPr>
                          <m:t>00</m:t>
                        </m:r>
                      </m:den>
                    </m:f>
                  </m:oMath>
                </a14:m>
                <a:r>
                  <a:rPr lang="sr-Cyrl-RS" sz="3600" b="1" dirty="0" smtClean="0"/>
                  <a:t> </a:t>
                </a:r>
                <a14:m>
                  <m:oMath xmlns:m="http://schemas.openxmlformats.org/officeDocument/2006/math">
                    <m:r>
                      <a:rPr lang="sr-Cyrl-RS" sz="3600" b="1" i="1" dirty="0" smtClean="0">
                        <a:latin typeface="Cambria Math" panose="02040503050406030204" pitchFamily="18" charset="0"/>
                        <a:ea typeface="Cambria Math" panose="02040503050406030204" pitchFamily="18" charset="0"/>
                      </a:rPr>
                      <m:t>=</m:t>
                    </m:r>
                  </m:oMath>
                </a14:m>
                <a:r>
                  <a:rPr lang="sr-Cyrl-RS" sz="3600" b="1" dirty="0" smtClean="0"/>
                  <a:t>450</a:t>
                </a:r>
                <a:endParaRPr lang="sr-Latn-RS" sz="3600" b="1" dirty="0"/>
              </a:p>
            </p:txBody>
          </p:sp>
        </mc:Choice>
        <mc:Fallback xmlns="">
          <p:sp>
            <p:nvSpPr>
              <p:cNvPr id="10" name="Title 6"/>
              <p:cNvSpPr txBox="1">
                <a:spLocks noRot="1" noChangeAspect="1" noMove="1" noResize="1" noEditPoints="1" noAdjustHandles="1" noChangeArrowheads="1" noChangeShapeType="1" noTextEdit="1"/>
              </p:cNvSpPr>
              <p:nvPr/>
            </p:nvSpPr>
            <p:spPr>
              <a:xfrm>
                <a:off x="4818211" y="3140968"/>
                <a:ext cx="4301951" cy="2764339"/>
              </a:xfrm>
              <a:prstGeom prst="rect">
                <a:avLst/>
              </a:prstGeom>
              <a:blipFill rotWithShape="0">
                <a:blip r:embed="rId4"/>
                <a:stretch>
                  <a:fillRect/>
                </a:stretch>
              </a:blipFill>
            </p:spPr>
            <p:txBody>
              <a:bodyPr/>
              <a:lstStyle/>
              <a:p>
                <a:r>
                  <a:rPr lang="sr-Latn-RS">
                    <a:noFill/>
                  </a:rPr>
                  <a:t> </a:t>
                </a:r>
              </a:p>
            </p:txBody>
          </p:sp>
        </mc:Fallback>
      </mc:AlternateContent>
      <p:sp>
        <p:nvSpPr>
          <p:cNvPr id="2" name="Right Arrow 1"/>
          <p:cNvSpPr/>
          <p:nvPr/>
        </p:nvSpPr>
        <p:spPr bwMode="auto">
          <a:xfrm>
            <a:off x="1003684" y="3119005"/>
            <a:ext cx="1552091" cy="472014"/>
          </a:xfrm>
          <a:prstGeom prst="rightArrow">
            <a:avLst/>
          </a:prstGeom>
          <a:solidFill>
            <a:srgbClr val="00B050"/>
          </a:solidFill>
          <a:ln w="28575">
            <a:solidFill>
              <a:srgbClr val="EAB200"/>
            </a:solidFill>
            <a:headEnd type="none" w="med" len="med"/>
            <a:tailEnd type="none" w="med" len="med"/>
          </a:ln>
        </p:spPr>
        <p:style>
          <a:lnRef idx="0">
            <a:schemeClr val="accent2"/>
          </a:lnRef>
          <a:fillRef idx="1003">
            <a:schemeClr val="dk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sr-Cyrl-RS" sz="2300" dirty="0" smtClean="0">
                <a:ln>
                  <a:solidFill>
                    <a:srgbClr val="FFFF00"/>
                  </a:solidFill>
                </a:ln>
                <a:solidFill>
                  <a:srgbClr val="FFFF00"/>
                </a:solidFill>
                <a:effectLst>
                  <a:outerShdw blurRad="38100" dist="38100" dir="2700000" algn="tl">
                    <a:srgbClr val="000000">
                      <a:alpha val="43137"/>
                    </a:srgbClr>
                  </a:outerShdw>
                </a:effectLst>
                <a:latin typeface="Segoe" pitchFamily="34" charset="0"/>
              </a:rPr>
              <a:t> </a:t>
            </a:r>
            <a:r>
              <a:rPr lang="sr-Cyrl-RS" sz="2300" b="1" dirty="0" smtClean="0">
                <a:ln>
                  <a:solidFill>
                    <a:srgbClr val="FFFF00"/>
                  </a:solidFill>
                </a:ln>
                <a:solidFill>
                  <a:srgbClr val="FFFF00"/>
                </a:solidFill>
                <a:effectLst>
                  <a:outerShdw blurRad="38100" dist="38100" dir="2700000" algn="tl">
                    <a:srgbClr val="000000">
                      <a:alpha val="43137"/>
                    </a:srgbClr>
                  </a:outerShdw>
                </a:effectLst>
                <a:latin typeface="Segoe" pitchFamily="34" charset="0"/>
              </a:rPr>
              <a:t>+25%</a:t>
            </a:r>
            <a:endParaRPr lang="sr-Latn-RS" sz="2300" b="1" dirty="0" smtClean="0">
              <a:ln>
                <a:solidFill>
                  <a:srgbClr val="FFFF00"/>
                </a:solidFill>
              </a:ln>
              <a:solidFill>
                <a:srgbClr val="FFFF00"/>
              </a:solidFill>
              <a:effectLst>
                <a:outerShdw blurRad="38100" dist="38100" dir="2700000" algn="tl">
                  <a:srgbClr val="000000">
                    <a:alpha val="43137"/>
                  </a:srgbClr>
                </a:outerShdw>
              </a:effectLst>
              <a:latin typeface="Segoe" pitchFamily="34" charset="0"/>
            </a:endParaRPr>
          </a:p>
        </p:txBody>
      </p:sp>
      <mc:AlternateContent xmlns:mc="http://schemas.openxmlformats.org/markup-compatibility/2006" xmlns:a14="http://schemas.microsoft.com/office/drawing/2010/main">
        <mc:Choice Requires="a14">
          <p:sp>
            <p:nvSpPr>
              <p:cNvPr id="13" name="Right Arrow 12"/>
              <p:cNvSpPr/>
              <p:nvPr/>
            </p:nvSpPr>
            <p:spPr bwMode="auto">
              <a:xfrm>
                <a:off x="3038714" y="3140969"/>
                <a:ext cx="1368152" cy="472014"/>
              </a:xfrm>
              <a:prstGeom prst="rightArrow">
                <a:avLst/>
              </a:prstGeom>
              <a:solidFill>
                <a:srgbClr val="00B050"/>
              </a:solidFill>
              <a:ln w="28575">
                <a:solidFill>
                  <a:srgbClr val="EAB200"/>
                </a:solidFill>
                <a:headEnd type="none" w="med" len="med"/>
                <a:tailEnd type="none" w="med" len="med"/>
              </a:ln>
            </p:spPr>
            <p:style>
              <a:lnRef idx="0">
                <a:schemeClr val="accent2"/>
              </a:lnRef>
              <a:fillRef idx="1003">
                <a:schemeClr val="dk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sr-Cyrl-RS" sz="2300" dirty="0" smtClean="0">
                    <a:solidFill>
                      <a:srgbClr val="FFFFFF"/>
                    </a:solidFill>
                    <a:effectLst>
                      <a:outerShdw blurRad="38100" dist="38100" dir="2700000" algn="tl">
                        <a:srgbClr val="000000">
                          <a:alpha val="43137"/>
                        </a:srgbClr>
                      </a:outerShdw>
                    </a:effectLst>
                    <a:latin typeface="Segoe" pitchFamily="34" charset="0"/>
                  </a:rPr>
                  <a:t> </a:t>
                </a:r>
                <a14:m>
                  <m:oMath xmlns:m="http://schemas.openxmlformats.org/officeDocument/2006/math">
                    <m:r>
                      <a:rPr lang="sr-Cyrl-RS" sz="2300" b="1" i="1" smtClean="0">
                        <a:ln w="28575">
                          <a:solidFill>
                            <a:srgbClr val="FFFF00"/>
                          </a:solidFill>
                        </a:ln>
                        <a:solidFill>
                          <a:srgbClr val="FFFF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sr-Cyrl-RS" sz="2300" b="1" dirty="0" smtClean="0">
                    <a:ln>
                      <a:solidFill>
                        <a:srgbClr val="FFFF00"/>
                      </a:solidFill>
                    </a:ln>
                    <a:solidFill>
                      <a:srgbClr val="FFFF00"/>
                    </a:solidFill>
                    <a:effectLst>
                      <a:outerShdw blurRad="38100" dist="38100" dir="2700000" algn="tl">
                        <a:srgbClr val="000000">
                          <a:alpha val="43137"/>
                        </a:srgbClr>
                      </a:outerShdw>
                    </a:effectLst>
                    <a:latin typeface="Segoe" pitchFamily="34" charset="0"/>
                  </a:rPr>
                  <a:t>25%</a:t>
                </a:r>
                <a:endParaRPr lang="sr-Latn-RS" sz="2300" b="1" dirty="0" smtClean="0">
                  <a:ln>
                    <a:solidFill>
                      <a:srgbClr val="FFFF00"/>
                    </a:solidFill>
                  </a:ln>
                  <a:solidFill>
                    <a:srgbClr val="FFFF00"/>
                  </a:solidFill>
                  <a:effectLst>
                    <a:outerShdw blurRad="38100" dist="38100" dir="2700000" algn="tl">
                      <a:srgbClr val="000000">
                        <a:alpha val="43137"/>
                      </a:srgbClr>
                    </a:outerShdw>
                  </a:effectLst>
                  <a:latin typeface="Segoe" pitchFamily="34" charset="0"/>
                </a:endParaRPr>
              </a:p>
            </p:txBody>
          </p:sp>
        </mc:Choice>
        <mc:Fallback xmlns="">
          <p:sp>
            <p:nvSpPr>
              <p:cNvPr id="13" name="Right Arrow 12"/>
              <p:cNvSpPr>
                <a:spLocks noRot="1" noChangeAspect="1" noMove="1" noResize="1" noEditPoints="1" noAdjustHandles="1" noChangeArrowheads="1" noChangeShapeType="1" noTextEdit="1"/>
              </p:cNvSpPr>
              <p:nvPr/>
            </p:nvSpPr>
            <p:spPr bwMode="auto">
              <a:xfrm>
                <a:off x="3038714" y="3140969"/>
                <a:ext cx="1368152" cy="472014"/>
              </a:xfrm>
              <a:prstGeom prst="rightArrow">
                <a:avLst/>
              </a:prstGeom>
              <a:blipFill rotWithShape="0">
                <a:blip r:embed="rId5"/>
                <a:stretch>
                  <a:fillRect/>
                </a:stretch>
              </a:blipFill>
              <a:ln w="28575">
                <a:solidFill>
                  <a:srgbClr val="EAB200"/>
                </a:solidFill>
                <a:headEnd type="none" w="med" len="med"/>
                <a:tailEnd type="none" w="med" len="med"/>
              </a:ln>
            </p:spPr>
            <p:txBody>
              <a:bodyPr/>
              <a:lstStyle/>
              <a:p>
                <a:r>
                  <a:rPr lang="sr-Latn-RS">
                    <a:noFill/>
                  </a:rPr>
                  <a:t> </a:t>
                </a:r>
              </a:p>
            </p:txBody>
          </p:sp>
        </mc:Fallback>
      </mc:AlternateContent>
      <p:sp>
        <p:nvSpPr>
          <p:cNvPr id="15" name="Curved Up Arrow 14"/>
          <p:cNvSpPr/>
          <p:nvPr/>
        </p:nvSpPr>
        <p:spPr bwMode="auto">
          <a:xfrm rot="18993499">
            <a:off x="3641822" y="4654275"/>
            <a:ext cx="2555560" cy="932124"/>
          </a:xfrm>
          <a:prstGeom prst="curved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ln w="0"/>
              <a:solidFill>
                <a:schemeClr val="tx1"/>
              </a:solidFill>
              <a:effectLst>
                <a:outerShdw blurRad="38100" dist="19050" dir="2700000" algn="tl" rotWithShape="0">
                  <a:schemeClr val="dk1">
                    <a:alpha val="40000"/>
                  </a:schemeClr>
                </a:outerShdw>
              </a:effectLst>
              <a:latin typeface="Segoe" pitchFamily="34" charset="0"/>
            </a:endParaRPr>
          </a:p>
        </p:txBody>
      </p:sp>
      <p:cxnSp>
        <p:nvCxnSpPr>
          <p:cNvPr id="16" name="Straight Arrow Connector 15"/>
          <p:cNvCxnSpPr/>
          <p:nvPr/>
        </p:nvCxnSpPr>
        <p:spPr>
          <a:xfrm>
            <a:off x="4953230" y="3355012"/>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668344" y="3279161"/>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25" y="486898"/>
            <a:ext cx="1909118" cy="1226044"/>
          </a:xfrm>
          <a:prstGeom prst="rect">
            <a:avLst/>
          </a:prstGeom>
        </p:spPr>
      </p:pic>
      <p:sp>
        <p:nvSpPr>
          <p:cNvPr id="19" name="Title 6"/>
          <p:cNvSpPr txBox="1">
            <a:spLocks/>
          </p:cNvSpPr>
          <p:nvPr/>
        </p:nvSpPr>
        <p:spPr>
          <a:xfrm>
            <a:off x="126871" y="6140308"/>
            <a:ext cx="7164288" cy="549298"/>
          </a:xfrm>
          <a:prstGeom prst="rect">
            <a:avLst/>
          </a:prstGeom>
          <a:solidFill>
            <a:srgbClr val="165574"/>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3200" b="1" dirty="0" smtClean="0"/>
              <a:t>Цена књиге након појефтињења је  450  дин.</a:t>
            </a:r>
            <a:endParaRPr lang="sr-Latn-RS" sz="3200" b="1" dirty="0"/>
          </a:p>
        </p:txBody>
      </p:sp>
      <p:sp>
        <p:nvSpPr>
          <p:cNvPr id="20" name="Subtitle 2"/>
          <p:cNvSpPr txBox="1">
            <a:spLocks/>
          </p:cNvSpPr>
          <p:nvPr/>
        </p:nvSpPr>
        <p:spPr>
          <a:xfrm>
            <a:off x="304815" y="507816"/>
            <a:ext cx="8604448" cy="2006348"/>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r">
              <a:buFont typeface="Wingdings" panose="05000000000000000000" pitchFamily="2" charset="2"/>
              <a:buChar char="Ø"/>
            </a:pPr>
            <a:r>
              <a:rPr lang="sr-Cyrl-RS" b="1" dirty="0" smtClean="0">
                <a:solidFill>
                  <a:srgbClr val="FFFF00"/>
                </a:solidFill>
              </a:rPr>
              <a:t>6.задатак : </a:t>
            </a:r>
            <a:endParaRPr lang="sr-Latn-RS" b="1" dirty="0" smtClean="0">
              <a:solidFill>
                <a:srgbClr val="FFFF00"/>
              </a:solidFill>
            </a:endParaRPr>
          </a:p>
          <a:p>
            <a:pPr algn="r"/>
            <a:r>
              <a:rPr lang="sr-Cyrl-RS" dirty="0" smtClean="0">
                <a:solidFill>
                  <a:schemeClr val="tx1"/>
                </a:solidFill>
              </a:rPr>
              <a:t>Књига  је коштала 480 динара. Затим је поскупела   25%, а након тога</a:t>
            </a:r>
            <a:endParaRPr lang="sr-Latn-RS" dirty="0" smtClean="0">
              <a:solidFill>
                <a:schemeClr val="tx1"/>
              </a:solidFill>
            </a:endParaRPr>
          </a:p>
          <a:p>
            <a:pPr algn="r"/>
            <a:r>
              <a:rPr lang="sr-Cyrl-RS" dirty="0" smtClean="0">
                <a:solidFill>
                  <a:schemeClr val="tx1"/>
                </a:solidFill>
              </a:rPr>
              <a:t> појефтинила 25%. Колика је цена књиге након појефтињења?</a:t>
            </a:r>
          </a:p>
        </p:txBody>
      </p:sp>
      <p:sp>
        <p:nvSpPr>
          <p:cNvPr id="21" name="Rectangle 20">
            <a:hlinkClick r:id="rId7" action="ppaction://hlinksldjump"/>
          </p:cNvPr>
          <p:cNvSpPr/>
          <p:nvPr/>
        </p:nvSpPr>
        <p:spPr bwMode="auto">
          <a:xfrm>
            <a:off x="7582268" y="6140308"/>
            <a:ext cx="1326995" cy="428852"/>
          </a:xfrm>
          <a:prstGeom prst="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sr-Cyrl-RS" sz="2300" b="1" dirty="0">
                <a:solidFill>
                  <a:srgbClr val="FFFFFF"/>
                </a:solidFill>
                <a:effectLst>
                  <a:outerShdw blurRad="38100" dist="38100" dir="2700000" algn="tl">
                    <a:srgbClr val="000000">
                      <a:alpha val="43137"/>
                    </a:srgbClr>
                  </a:outerShdw>
                </a:effectLst>
                <a:latin typeface="Segoe" pitchFamily="34" charset="0"/>
              </a:rPr>
              <a:t>п</a:t>
            </a:r>
            <a:r>
              <a:rPr lang="sr-Cyrl-RS" sz="2300" b="1" dirty="0" smtClean="0">
                <a:solidFill>
                  <a:srgbClr val="FFFFFF"/>
                </a:solidFill>
                <a:effectLst>
                  <a:outerShdw blurRad="38100" dist="38100" dir="2700000" algn="tl">
                    <a:srgbClr val="000000">
                      <a:alpha val="43137"/>
                    </a:srgbClr>
                  </a:outerShdw>
                </a:effectLst>
                <a:latin typeface="Segoe" pitchFamily="34" charset="0"/>
              </a:rPr>
              <a:t>ауза?</a:t>
            </a:r>
            <a:endParaRPr lang="sr-Latn-RS" sz="2300" b="1"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1771255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0" end="0"/>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3" end="3"/>
                                            </p:txEl>
                                          </p:spTgt>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p:cTn id="3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4" end="4"/>
                                            </p:txEl>
                                          </p:spTgt>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nodeType="click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 calcmode="lin" valueType="num">
                                      <p:cBhvr>
                                        <p:cTn id="53"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5">
                                            <p:txEl>
                                              <p:pRg st="5" end="5"/>
                                            </p:txEl>
                                          </p:spTgt>
                                        </p:tgtEl>
                                        <p:attrNameLst>
                                          <p:attrName>ppt_h</p:attrName>
                                        </p:attrNameLst>
                                      </p:cBhvr>
                                      <p:tavLst>
                                        <p:tav tm="0">
                                          <p:val>
                                            <p:strVal val="#ppt_h"/>
                                          </p:val>
                                        </p:tav>
                                        <p:tav tm="100000">
                                          <p:val>
                                            <p:strVal val="#ppt_h"/>
                                          </p:val>
                                        </p:tav>
                                      </p:tavLst>
                                    </p:anim>
                                  </p:childTnLst>
                                </p:cTn>
                              </p:par>
                              <p:par>
                                <p:cTn id="55" presetID="6" presetClass="entr" presetSubtype="16"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circle(in)">
                                      <p:cBhvr>
                                        <p:cTn id="57" dur="2000"/>
                                        <p:tgtEl>
                                          <p:spTgt spid="4"/>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circle(in)">
                                      <p:cBhvr>
                                        <p:cTn id="60" dur="20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7" presetClass="entr" presetSubtype="10" fill="hold" nodeType="clickEffect">
                                  <p:stCondLst>
                                    <p:cond delay="0"/>
                                  </p:stCondLst>
                                  <p:childTnLst>
                                    <p:set>
                                      <p:cBhvr>
                                        <p:cTn id="64" dur="1" fill="hold">
                                          <p:stCondLst>
                                            <p:cond delay="0"/>
                                          </p:stCondLst>
                                        </p:cTn>
                                        <p:tgtEl>
                                          <p:spTgt spid="5">
                                            <p:txEl>
                                              <p:pRg st="6" end="6"/>
                                            </p:txEl>
                                          </p:spTgt>
                                        </p:tgtEl>
                                        <p:attrNameLst>
                                          <p:attrName>style.visibility</p:attrName>
                                        </p:attrNameLst>
                                      </p:cBhvr>
                                      <p:to>
                                        <p:strVal val="visible"/>
                                      </p:to>
                                    </p:set>
                                    <p:anim calcmode="lin" valueType="num">
                                      <p:cBhvr>
                                        <p:cTn id="65"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66" dur="500" fill="hold"/>
                                        <p:tgtEl>
                                          <p:spTgt spid="5">
                                            <p:txEl>
                                              <p:pRg st="6" end="6"/>
                                            </p:txEl>
                                          </p:spTgt>
                                        </p:tgtEl>
                                        <p:attrNameLst>
                                          <p:attrName>ppt_h</p:attrName>
                                        </p:attrNameLst>
                                      </p:cBhvr>
                                      <p:tavLst>
                                        <p:tav tm="0">
                                          <p:val>
                                            <p:strVal val="#ppt_h"/>
                                          </p:val>
                                        </p:tav>
                                        <p:tav tm="100000">
                                          <p:val>
                                            <p:strVal val="#ppt_h"/>
                                          </p:val>
                                        </p:tav>
                                      </p:tavLst>
                                    </p:anim>
                                  </p:childTnLst>
                                </p:cTn>
                              </p:par>
                              <p:par>
                                <p:cTn id="67" presetID="17" presetClass="entr" presetSubtype="10" fill="hold" nodeType="withEffect">
                                  <p:stCondLst>
                                    <p:cond delay="0"/>
                                  </p:stCondLst>
                                  <p:childTnLst>
                                    <p:set>
                                      <p:cBhvr>
                                        <p:cTn id="68" dur="1" fill="hold">
                                          <p:stCondLst>
                                            <p:cond delay="0"/>
                                          </p:stCondLst>
                                        </p:cTn>
                                        <p:tgtEl>
                                          <p:spTgt spid="5">
                                            <p:txEl>
                                              <p:pRg st="7" end="7"/>
                                            </p:txEl>
                                          </p:spTgt>
                                        </p:tgtEl>
                                        <p:attrNameLst>
                                          <p:attrName>style.visibility</p:attrName>
                                        </p:attrNameLst>
                                      </p:cBhvr>
                                      <p:to>
                                        <p:strVal val="visible"/>
                                      </p:to>
                                    </p:set>
                                    <p:anim calcmode="lin" valueType="num">
                                      <p:cBhvr>
                                        <p:cTn id="6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70" dur="500" fill="hold"/>
                                        <p:tgtEl>
                                          <p:spTgt spid="5">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circle(in)">
                                      <p:cBhvr>
                                        <p:cTn id="75" dur="2000"/>
                                        <p:tgtEl>
                                          <p:spTgt spid="15"/>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circle(in)">
                                      <p:cBhvr>
                                        <p:cTn id="78" dur="20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nodeType="clickEffect">
                                  <p:stCondLst>
                                    <p:cond delay="0"/>
                                  </p:stCondLst>
                                  <p:childTnLst>
                                    <p:set>
                                      <p:cBhvr>
                                        <p:cTn id="82" dur="1" fill="hold">
                                          <p:stCondLst>
                                            <p:cond delay="0"/>
                                          </p:stCondLst>
                                        </p:cTn>
                                        <p:tgtEl>
                                          <p:spTgt spid="10">
                                            <p:txEl>
                                              <p:pRg st="0" end="0"/>
                                            </p:txEl>
                                          </p:spTgt>
                                        </p:tgtEl>
                                        <p:attrNameLst>
                                          <p:attrName>style.visibility</p:attrName>
                                        </p:attrNameLst>
                                      </p:cBhvr>
                                      <p:to>
                                        <p:strVal val="visible"/>
                                      </p:to>
                                    </p:set>
                                    <p:animEffect transition="in" filter="circle(in)">
                                      <p:cBhvr>
                                        <p:cTn id="83" dur="2000"/>
                                        <p:tgtEl>
                                          <p:spTgt spid="10">
                                            <p:txEl>
                                              <p:pRg st="0" end="0"/>
                                            </p:txEl>
                                          </p:spTgt>
                                        </p:tgtEl>
                                      </p:cBhvr>
                                    </p:animEffect>
                                  </p:childTnLst>
                                </p:cTn>
                              </p:par>
                              <p:par>
                                <p:cTn id="84" presetID="6" presetClass="entr" presetSubtype="16" fill="hold" nodeType="withEffect">
                                  <p:stCondLst>
                                    <p:cond delay="0"/>
                                  </p:stCondLst>
                                  <p:childTnLst>
                                    <p:set>
                                      <p:cBhvr>
                                        <p:cTn id="85" dur="1" fill="hold">
                                          <p:stCondLst>
                                            <p:cond delay="0"/>
                                          </p:stCondLst>
                                        </p:cTn>
                                        <p:tgtEl>
                                          <p:spTgt spid="10">
                                            <p:txEl>
                                              <p:pRg st="1" end="1"/>
                                            </p:txEl>
                                          </p:spTgt>
                                        </p:tgtEl>
                                        <p:attrNameLst>
                                          <p:attrName>style.visibility</p:attrName>
                                        </p:attrNameLst>
                                      </p:cBhvr>
                                      <p:to>
                                        <p:strVal val="visible"/>
                                      </p:to>
                                    </p:set>
                                    <p:animEffect transition="in" filter="circle(in)">
                                      <p:cBhvr>
                                        <p:cTn id="86" dur="2000"/>
                                        <p:tgtEl>
                                          <p:spTgt spid="10">
                                            <p:txEl>
                                              <p:pRg st="1" end="1"/>
                                            </p:txEl>
                                          </p:spTgt>
                                        </p:tgtEl>
                                      </p:cBhvr>
                                    </p:animEffect>
                                  </p:childTnLst>
                                </p:cTn>
                              </p:par>
                              <p:par>
                                <p:cTn id="87" presetID="6" presetClass="entr" presetSubtype="16" fill="hold"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circle(in)">
                                      <p:cBhvr>
                                        <p:cTn id="89" dur="2000"/>
                                        <p:tgtEl>
                                          <p:spTgt spid="16"/>
                                        </p:tgtEl>
                                      </p:cBhvr>
                                    </p:animEffect>
                                  </p:childTnLst>
                                </p:cTn>
                              </p:par>
                              <p:par>
                                <p:cTn id="90" presetID="6" presetClass="entr" presetSubtype="16" fill="hold" nodeType="with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circle(in)">
                                      <p:cBhvr>
                                        <p:cTn id="92" dur="200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nodeType="clickEffect">
                                  <p:stCondLst>
                                    <p:cond delay="0"/>
                                  </p:stCondLst>
                                  <p:childTnLst>
                                    <p:set>
                                      <p:cBhvr>
                                        <p:cTn id="96" dur="1" fill="hold">
                                          <p:stCondLst>
                                            <p:cond delay="0"/>
                                          </p:stCondLst>
                                        </p:cTn>
                                        <p:tgtEl>
                                          <p:spTgt spid="10">
                                            <p:txEl>
                                              <p:pRg st="2" end="2"/>
                                            </p:txEl>
                                          </p:spTgt>
                                        </p:tgtEl>
                                        <p:attrNameLst>
                                          <p:attrName>style.visibility</p:attrName>
                                        </p:attrNameLst>
                                      </p:cBhvr>
                                      <p:to>
                                        <p:strVal val="visible"/>
                                      </p:to>
                                    </p:set>
                                    <p:animEffect transition="in" filter="circle(in)">
                                      <p:cBhvr>
                                        <p:cTn id="97" dur="2000"/>
                                        <p:tgtEl>
                                          <p:spTgt spid="10">
                                            <p:txEl>
                                              <p:pRg st="2" end="2"/>
                                            </p:txEl>
                                          </p:spTgt>
                                        </p:tgtEl>
                                      </p:cBhvr>
                                    </p:animEffect>
                                  </p:childTnLst>
                                </p:cTn>
                              </p:par>
                            </p:childTnLst>
                          </p:cTn>
                        </p:par>
                        <p:par>
                          <p:cTn id="98" fill="hold">
                            <p:stCondLst>
                              <p:cond delay="2000"/>
                            </p:stCondLst>
                            <p:childTnLst>
                              <p:par>
                                <p:cTn id="99" presetID="6" presetClass="entr" presetSubtype="16" fill="hold" nodeType="afterEffect">
                                  <p:stCondLst>
                                    <p:cond delay="0"/>
                                  </p:stCondLst>
                                  <p:childTnLst>
                                    <p:set>
                                      <p:cBhvr>
                                        <p:cTn id="100" dur="1" fill="hold">
                                          <p:stCondLst>
                                            <p:cond delay="0"/>
                                          </p:stCondLst>
                                        </p:cTn>
                                        <p:tgtEl>
                                          <p:spTgt spid="10">
                                            <p:txEl>
                                              <p:pRg st="3" end="3"/>
                                            </p:txEl>
                                          </p:spTgt>
                                        </p:tgtEl>
                                        <p:attrNameLst>
                                          <p:attrName>style.visibility</p:attrName>
                                        </p:attrNameLst>
                                      </p:cBhvr>
                                      <p:to>
                                        <p:strVal val="visible"/>
                                      </p:to>
                                    </p:set>
                                    <p:animEffect transition="in" filter="circle(in)">
                                      <p:cBhvr>
                                        <p:cTn id="101" dur="2000"/>
                                        <p:tgtEl>
                                          <p:spTgt spid="10">
                                            <p:txEl>
                                              <p:pRg st="3" end="3"/>
                                            </p:txEl>
                                          </p:spTgt>
                                        </p:tgtEl>
                                      </p:cBhvr>
                                    </p:animEffect>
                                  </p:childTnLst>
                                </p:cTn>
                              </p:par>
                            </p:childTnLst>
                          </p:cTn>
                        </p:par>
                        <p:par>
                          <p:cTn id="102" fill="hold">
                            <p:stCondLst>
                              <p:cond delay="4000"/>
                            </p:stCondLst>
                            <p:childTnLst>
                              <p:par>
                                <p:cTn id="103" presetID="6" presetClass="entr" presetSubtype="16" fill="hold" nodeType="afterEffect">
                                  <p:stCondLst>
                                    <p:cond delay="0"/>
                                  </p:stCondLst>
                                  <p:childTnLst>
                                    <p:set>
                                      <p:cBhvr>
                                        <p:cTn id="104" dur="1" fill="hold">
                                          <p:stCondLst>
                                            <p:cond delay="0"/>
                                          </p:stCondLst>
                                        </p:cTn>
                                        <p:tgtEl>
                                          <p:spTgt spid="10">
                                            <p:txEl>
                                              <p:pRg st="4" end="4"/>
                                            </p:txEl>
                                          </p:spTgt>
                                        </p:tgtEl>
                                        <p:attrNameLst>
                                          <p:attrName>style.visibility</p:attrName>
                                        </p:attrNameLst>
                                      </p:cBhvr>
                                      <p:to>
                                        <p:strVal val="visible"/>
                                      </p:to>
                                    </p:set>
                                    <p:animEffect transition="in" filter="circle(in)">
                                      <p:cBhvr>
                                        <p:cTn id="105" dur="2000"/>
                                        <p:tgtEl>
                                          <p:spTgt spid="10">
                                            <p:txEl>
                                              <p:pRg st="4" end="4"/>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45" presetClass="entr" presetSubtype="0" fill="hold" grpId="0" nodeType="click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fade">
                                      <p:cBhvr>
                                        <p:cTn id="110" dur="2000"/>
                                        <p:tgtEl>
                                          <p:spTgt spid="19"/>
                                        </p:tgtEl>
                                      </p:cBhvr>
                                    </p:animEffect>
                                    <p:anim calcmode="lin" valueType="num">
                                      <p:cBhvr>
                                        <p:cTn id="111" dur="2000" fill="hold"/>
                                        <p:tgtEl>
                                          <p:spTgt spid="19"/>
                                        </p:tgtEl>
                                        <p:attrNameLst>
                                          <p:attrName>ppt_w</p:attrName>
                                        </p:attrNameLst>
                                      </p:cBhvr>
                                      <p:tavLst>
                                        <p:tav tm="0" fmla="#ppt_w*sin(2.5*pi*$)">
                                          <p:val>
                                            <p:fltVal val="0"/>
                                          </p:val>
                                        </p:tav>
                                        <p:tav tm="100000">
                                          <p:val>
                                            <p:fltVal val="1"/>
                                          </p:val>
                                        </p:tav>
                                      </p:tavLst>
                                    </p:anim>
                                    <p:anim calcmode="lin" valueType="num">
                                      <p:cBhvr>
                                        <p:cTn id="112"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21"/>
                                        </p:tgtEl>
                                        <p:attrNameLst>
                                          <p:attrName>style.visibility</p:attrName>
                                        </p:attrNameLst>
                                      </p:cBhvr>
                                      <p:to>
                                        <p:strVal val="visible"/>
                                      </p:to>
                                    </p:set>
                                    <p:anim calcmode="lin" valueType="num">
                                      <p:cBhvr additive="base">
                                        <p:cTn id="117" dur="500" fill="hold"/>
                                        <p:tgtEl>
                                          <p:spTgt spid="21"/>
                                        </p:tgtEl>
                                        <p:attrNameLst>
                                          <p:attrName>ppt_x</p:attrName>
                                        </p:attrNameLst>
                                      </p:cBhvr>
                                      <p:tavLst>
                                        <p:tav tm="0">
                                          <p:val>
                                            <p:strVal val="#ppt_x"/>
                                          </p:val>
                                        </p:tav>
                                        <p:tav tm="100000">
                                          <p:val>
                                            <p:strVal val="#ppt_x"/>
                                          </p:val>
                                        </p:tav>
                                      </p:tavLst>
                                    </p:anim>
                                    <p:anim calcmode="lin" valueType="num">
                                      <p:cBhvr additive="base">
                                        <p:cTn id="1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2" grpId="0" animBg="1"/>
      <p:bldP spid="10" grpId="0" animBg="1"/>
      <p:bldP spid="2" grpId="0" animBg="1"/>
      <p:bldP spid="13" grpId="0" animBg="1"/>
      <p:bldP spid="15" grpId="0" animBg="1"/>
      <p:bldP spid="19"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117058" y="634399"/>
                <a:ext cx="8909883" cy="3525195"/>
              </a:xfrm>
            </p:spPr>
            <p:txBody>
              <a:bodyPr>
                <a:noAutofit/>
              </a:bodyPr>
              <a:lstStyle/>
              <a:p>
                <a:pPr marL="457200" indent="-457200">
                  <a:buFont typeface="Wingdings" panose="05000000000000000000" pitchFamily="2" charset="2"/>
                  <a:buChar char="Ø"/>
                </a:pPr>
                <a:r>
                  <a:rPr lang="sr-Cyrl-RS" dirty="0" smtClean="0"/>
                  <a:t>Знамо   да   је   обрнута пропорционалност                                           </a:t>
                </a:r>
                <a:r>
                  <a:rPr lang="sr-Latn-RS" b="1" dirty="0" smtClean="0">
                    <a:ln w="0"/>
                    <a:gradFill>
                      <a:gsLst>
                        <a:gs pos="0">
                          <a:srgbClr val="FFEDB3"/>
                        </a:gs>
                        <a:gs pos="46000">
                          <a:schemeClr val="accent1">
                            <a:lumMod val="95000"/>
                            <a:lumOff val="5000"/>
                          </a:schemeClr>
                        </a:gs>
                        <a:gs pos="100000">
                          <a:srgbClr val="DEA900"/>
                        </a:gs>
                      </a:gsLst>
                      <a:lin ang="2700000" scaled="1"/>
                    </a:gradFill>
                    <a:effectLst>
                      <a:outerShdw blurRad="38100" dist="25400" dir="5400000" algn="ctr" rotWithShape="0">
                        <a:srgbClr val="6E747A">
                          <a:alpha val="43000"/>
                        </a:srgbClr>
                      </a:outerShdw>
                    </a:effectLst>
                  </a:rPr>
                  <a:t>y</a:t>
                </a:r>
                <a14:m>
                  <m:oMath xmlns:m="http://schemas.openxmlformats.org/officeDocument/2006/math">
                    <m:r>
                      <a:rPr lang="sr-Latn-RS" b="1" i="1" smtClean="0">
                        <a:ln w="0"/>
                        <a:gradFill>
                          <a:gsLst>
                            <a:gs pos="0">
                              <a:srgbClr val="FFEDB3"/>
                            </a:gs>
                            <a:gs pos="46000">
                              <a:schemeClr val="accent1">
                                <a:lumMod val="95000"/>
                                <a:lumOff val="5000"/>
                              </a:schemeClr>
                            </a:gs>
                            <a:gs pos="100000">
                              <a:srgbClr val="DEA900"/>
                            </a:gs>
                          </a:gsLst>
                          <a:lin ang="2700000" scaled="1"/>
                        </a:gra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m:t>
                    </m:r>
                  </m:oMath>
                </a14:m>
                <a:r>
                  <a:rPr lang="sr-Cyrl-RS" b="1" dirty="0" smtClean="0">
                    <a:ln w="0"/>
                    <a:gradFill>
                      <a:gsLst>
                        <a:gs pos="0">
                          <a:srgbClr val="FFEDB3"/>
                        </a:gs>
                        <a:gs pos="46000">
                          <a:schemeClr val="accent1">
                            <a:lumMod val="95000"/>
                            <a:lumOff val="5000"/>
                          </a:schemeClr>
                        </a:gs>
                        <a:gs pos="100000">
                          <a:srgbClr val="DEA900"/>
                        </a:gs>
                      </a:gsLst>
                      <a:lin ang="2700000" scaled="1"/>
                    </a:gradFill>
                    <a:effectLst>
                      <a:outerShdw blurRad="38100" dist="25400" dir="5400000" algn="ctr" rotWithShape="0">
                        <a:srgbClr val="6E747A">
                          <a:alpha val="43000"/>
                        </a:srgbClr>
                      </a:outerShdw>
                    </a:effectLst>
                  </a:rPr>
                  <a:t> </a:t>
                </a:r>
                <a14:m>
                  <m:oMath xmlns:m="http://schemas.openxmlformats.org/officeDocument/2006/math">
                    <m:f>
                      <m:fPr>
                        <m:ctrlPr>
                          <a:rPr lang="sr-Cyrl-RS" b="1" i="1" dirty="0" smtClean="0">
                            <a:ln w="0">
                              <a:solidFill>
                                <a:srgbClr val="FFCE33"/>
                              </a:solidFill>
                            </a:ln>
                            <a:solidFill>
                              <a:srgbClr val="EAB200"/>
                            </a:solidFill>
                            <a:effectLst>
                              <a:outerShdw blurRad="38100" dist="25400" dir="5400000" algn="ctr" rotWithShape="0">
                                <a:srgbClr val="6E747A">
                                  <a:alpha val="43000"/>
                                </a:srgbClr>
                              </a:outerShdw>
                            </a:effectLst>
                            <a:latin typeface="Cambria Math" panose="02040503050406030204" pitchFamily="18" charset="0"/>
                          </a:rPr>
                        </m:ctrlPr>
                      </m:fPr>
                      <m:num>
                        <m:r>
                          <m:rPr>
                            <m:sty m:val="p"/>
                          </m:rPr>
                          <a:rPr lang="sr-Latn-RS" b="1" i="1" dirty="0" smtClean="0">
                            <a:ln w="0">
                              <a:solidFill>
                                <a:srgbClr val="FFCE33"/>
                              </a:solidFill>
                            </a:ln>
                            <a:solidFill>
                              <a:srgbClr val="EAB200"/>
                            </a:solidFill>
                            <a:effectLst>
                              <a:outerShdw blurRad="38100" dist="25400" dir="5400000" algn="ctr" rotWithShape="0">
                                <a:srgbClr val="6E747A">
                                  <a:alpha val="43000"/>
                                </a:srgbClr>
                              </a:outerShdw>
                            </a:effectLst>
                            <a:latin typeface="Cambria Math" panose="02040503050406030204" pitchFamily="18" charset="0"/>
                          </a:rPr>
                          <m:t>k</m:t>
                        </m:r>
                      </m:num>
                      <m:den>
                        <m:r>
                          <m:rPr>
                            <m:sty m:val="p"/>
                          </m:rPr>
                          <a:rPr lang="sr-Latn-RS" b="1" i="1" dirty="0" smtClean="0">
                            <a:ln w="0">
                              <a:solidFill>
                                <a:srgbClr val="FFCE33"/>
                              </a:solidFill>
                            </a:ln>
                            <a:solidFill>
                              <a:srgbClr val="EAB200"/>
                            </a:solidFill>
                            <a:effectLst>
                              <a:outerShdw blurRad="38100" dist="25400" dir="5400000" algn="ctr" rotWithShape="0">
                                <a:srgbClr val="6E747A">
                                  <a:alpha val="43000"/>
                                </a:srgbClr>
                              </a:outerShdw>
                            </a:effectLst>
                            <a:latin typeface="Cambria Math" panose="02040503050406030204" pitchFamily="18" charset="0"/>
                          </a:rPr>
                          <m:t>x</m:t>
                        </m:r>
                      </m:den>
                    </m:f>
                  </m:oMath>
                </a14:m>
                <a:r>
                  <a:rPr lang="sr-Cyrl-RS" b="1" dirty="0" smtClean="0">
                    <a:ln w="0">
                      <a:solidFill>
                        <a:srgbClr val="FFCE33"/>
                      </a:solidFill>
                    </a:ln>
                    <a:gradFill>
                      <a:gsLst>
                        <a:gs pos="0">
                          <a:srgbClr val="FFEDB3"/>
                        </a:gs>
                        <a:gs pos="46000">
                          <a:schemeClr val="accent1">
                            <a:lumMod val="95000"/>
                            <a:lumOff val="5000"/>
                          </a:schemeClr>
                        </a:gs>
                        <a:gs pos="100000">
                          <a:srgbClr val="DEA900"/>
                        </a:gs>
                      </a:gsLst>
                      <a:lin ang="2700000" scaled="1"/>
                    </a:gradFill>
                    <a:effectLst>
                      <a:outerShdw blurRad="38100" dist="25400" dir="5400000" algn="ctr" rotWithShape="0">
                        <a:srgbClr val="6E747A">
                          <a:alpha val="43000"/>
                        </a:srgbClr>
                      </a:outerShdw>
                    </a:effectLst>
                  </a:rPr>
                  <a:t> </a:t>
                </a:r>
                <a:r>
                  <a:rPr lang="sr-Cyrl-RS" b="1" dirty="0">
                    <a:ln w="0"/>
                    <a:gradFill>
                      <a:gsLst>
                        <a:gs pos="0">
                          <a:srgbClr val="FFEDB3"/>
                        </a:gs>
                        <a:gs pos="46000">
                          <a:schemeClr val="accent1">
                            <a:lumMod val="95000"/>
                            <a:lumOff val="5000"/>
                          </a:schemeClr>
                        </a:gs>
                        <a:gs pos="100000">
                          <a:srgbClr val="DEA900"/>
                        </a:gs>
                      </a:gsLst>
                      <a:lin ang="2700000" scaled="1"/>
                    </a:gradFill>
                    <a:effectLst>
                      <a:outerShdw blurRad="38100" dist="25400" dir="5400000" algn="ctr" rotWithShape="0">
                        <a:srgbClr val="6E747A">
                          <a:alpha val="43000"/>
                        </a:srgbClr>
                      </a:outerShdw>
                    </a:effectLst>
                  </a:rPr>
                  <a:t>,</a:t>
                </a:r>
                <a:r>
                  <a:rPr lang="sr-Cyrl-RS" b="1" dirty="0" smtClean="0">
                    <a:ln w="0"/>
                    <a:gradFill>
                      <a:gsLst>
                        <a:gs pos="0">
                          <a:srgbClr val="FFEDB3"/>
                        </a:gs>
                        <a:gs pos="46000">
                          <a:schemeClr val="accent1">
                            <a:lumMod val="95000"/>
                            <a:lumOff val="5000"/>
                          </a:schemeClr>
                        </a:gs>
                        <a:gs pos="100000">
                          <a:srgbClr val="DEA900"/>
                        </a:gs>
                      </a:gsLst>
                      <a:lin ang="2700000" scaled="1"/>
                    </a:gradFill>
                    <a:effectLst>
                      <a:outerShdw blurRad="38100" dist="25400" dir="5400000" algn="ctr" rotWithShape="0">
                        <a:srgbClr val="6E747A">
                          <a:alpha val="43000"/>
                        </a:srgbClr>
                      </a:outerShdw>
                    </a:effectLst>
                  </a:rPr>
                  <a:t> </a:t>
                </a:r>
                <a:r>
                  <a:rPr lang="sr-Latn-RS" b="1" dirty="0" smtClean="0">
                    <a:ln w="0"/>
                    <a:gradFill>
                      <a:gsLst>
                        <a:gs pos="0">
                          <a:srgbClr val="FFEDB3"/>
                        </a:gs>
                        <a:gs pos="46000">
                          <a:schemeClr val="accent1">
                            <a:lumMod val="95000"/>
                            <a:lumOff val="5000"/>
                          </a:schemeClr>
                        </a:gs>
                        <a:gs pos="100000">
                          <a:srgbClr val="DEA900"/>
                        </a:gs>
                      </a:gsLst>
                      <a:lin ang="2700000" scaled="1"/>
                    </a:gradFill>
                    <a:effectLst>
                      <a:outerShdw blurRad="38100" dist="25400" dir="5400000" algn="ctr" rotWithShape="0">
                        <a:srgbClr val="6E747A">
                          <a:alpha val="43000"/>
                        </a:srgbClr>
                      </a:outerShdw>
                    </a:effectLst>
                  </a:rPr>
                  <a:t>x</a:t>
                </a:r>
                <a14:m>
                  <m:oMath xmlns:m="http://schemas.openxmlformats.org/officeDocument/2006/math">
                    <m:r>
                      <a:rPr lang="sr-Latn-RS" b="1" i="1" smtClean="0">
                        <a:ln w="0"/>
                        <a:gradFill>
                          <a:gsLst>
                            <a:gs pos="0">
                              <a:srgbClr val="FFEDB3"/>
                            </a:gs>
                            <a:gs pos="46000">
                              <a:schemeClr val="accent1">
                                <a:lumMod val="95000"/>
                                <a:lumOff val="5000"/>
                              </a:schemeClr>
                            </a:gs>
                            <a:gs pos="100000">
                              <a:srgbClr val="DEA900"/>
                            </a:gs>
                          </a:gsLst>
                          <a:lin ang="2700000" scaled="1"/>
                        </a:gra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m:t>
                    </m:r>
                  </m:oMath>
                </a14:m>
                <a:r>
                  <a:rPr lang="sr-Cyrl-RS" b="1" dirty="0" smtClean="0">
                    <a:ln w="0"/>
                    <a:gradFill>
                      <a:gsLst>
                        <a:gs pos="0">
                          <a:srgbClr val="FFEDB3"/>
                        </a:gs>
                        <a:gs pos="46000">
                          <a:schemeClr val="accent1">
                            <a:lumMod val="95000"/>
                            <a:lumOff val="5000"/>
                          </a:schemeClr>
                        </a:gs>
                        <a:gs pos="100000">
                          <a:srgbClr val="DEA900"/>
                        </a:gs>
                      </a:gsLst>
                      <a:lin ang="2700000" scaled="1"/>
                    </a:gradFill>
                    <a:effectLst>
                      <a:outerShdw blurRad="38100" dist="25400" dir="5400000" algn="ctr" rotWithShape="0">
                        <a:srgbClr val="6E747A">
                          <a:alpha val="43000"/>
                        </a:srgbClr>
                      </a:outerShdw>
                    </a:effectLst>
                  </a:rPr>
                  <a:t>0</a:t>
                </a:r>
                <a:r>
                  <a:rPr lang="sr-Cyrl-RS" b="1" dirty="0">
                    <a:ln w="0"/>
                    <a:gradFill>
                      <a:gsLst>
                        <a:gs pos="0">
                          <a:srgbClr val="FFEDB3"/>
                        </a:gs>
                        <a:gs pos="46000">
                          <a:schemeClr val="accent1">
                            <a:lumMod val="95000"/>
                            <a:lumOff val="5000"/>
                          </a:schemeClr>
                        </a:gs>
                        <a:gs pos="100000">
                          <a:srgbClr val="DEA900"/>
                        </a:gs>
                      </a:gsLst>
                      <a:lin ang="2700000" scaled="1"/>
                    </a:gradFill>
                    <a:effectLst>
                      <a:outerShdw blurRad="38100" dist="25400" dir="5400000" algn="ctr" rotWithShape="0">
                        <a:srgbClr val="6E747A">
                          <a:alpha val="43000"/>
                        </a:srgbClr>
                      </a:outerShdw>
                    </a:effectLst>
                  </a:rPr>
                  <a:t> </a:t>
                </a:r>
                <a:r>
                  <a:rPr lang="sr-Cyrl-RS" b="1" dirty="0" smtClean="0">
                    <a:ln w="0"/>
                    <a:gradFill>
                      <a:gsLst>
                        <a:gs pos="0">
                          <a:srgbClr val="FFEDB3"/>
                        </a:gs>
                        <a:gs pos="46000">
                          <a:schemeClr val="accent1">
                            <a:lumMod val="95000"/>
                            <a:lumOff val="5000"/>
                          </a:schemeClr>
                        </a:gs>
                        <a:gs pos="100000">
                          <a:srgbClr val="DEA900"/>
                        </a:gs>
                      </a:gsLst>
                      <a:lin ang="2700000" scaled="1"/>
                    </a:gradFill>
                    <a:effectLst>
                      <a:outerShdw blurRad="38100" dist="25400" dir="5400000" algn="ctr" rotWithShape="0">
                        <a:srgbClr val="6E747A">
                          <a:alpha val="43000"/>
                        </a:srgbClr>
                      </a:outerShdw>
                    </a:effectLst>
                  </a:rPr>
                  <a:t>  </a:t>
                </a:r>
                <a:r>
                  <a:rPr lang="sr-Cyrl-RS" dirty="0" smtClean="0"/>
                  <a:t>Ако је  </a:t>
                </a:r>
                <a:r>
                  <a:rPr lang="sr-Latn-RS" b="1" dirty="0" smtClean="0"/>
                  <a:t>x</a:t>
                </a:r>
                <a14:m>
                  <m:oMath xmlns:m="http://schemas.openxmlformats.org/officeDocument/2006/math">
                    <m:r>
                      <a:rPr lang="sr-Latn-RS" b="1" i="1" smtClean="0">
                        <a:latin typeface="Cambria Math" panose="02040503050406030204" pitchFamily="18" charset="0"/>
                        <a:ea typeface="Cambria Math" panose="02040503050406030204" pitchFamily="18" charset="0"/>
                      </a:rPr>
                      <m:t>=</m:t>
                    </m:r>
                  </m:oMath>
                </a14:m>
                <a:r>
                  <a:rPr lang="sr-Latn-RS" b="1" dirty="0" smtClean="0"/>
                  <a:t>x₁</a:t>
                </a:r>
                <a:r>
                  <a:rPr lang="sr-Cyrl-RS" b="1" dirty="0" smtClean="0"/>
                  <a:t>  </a:t>
                </a:r>
                <a:r>
                  <a:rPr lang="sr-Cyrl-RS" dirty="0" smtClean="0"/>
                  <a:t>онда је </a:t>
                </a:r>
                <a:r>
                  <a:rPr lang="sr-Cyrl-RS" b="1" dirty="0" smtClean="0"/>
                  <a:t>  </a:t>
                </a:r>
                <a:r>
                  <a:rPr lang="sr-Latn-RS" b="1" dirty="0" smtClean="0"/>
                  <a:t>y₁</a:t>
                </a:r>
                <a14:m>
                  <m:oMath xmlns:m="http://schemas.openxmlformats.org/officeDocument/2006/math">
                    <m:r>
                      <a:rPr lang="sr-Latn-RS" b="1" i="1" smtClean="0">
                        <a:latin typeface="Cambria Math" panose="02040503050406030204" pitchFamily="18" charset="0"/>
                        <a:ea typeface="Cambria Math" panose="02040503050406030204" pitchFamily="18" charset="0"/>
                      </a:rPr>
                      <m:t>=</m:t>
                    </m:r>
                    <m:f>
                      <m:fPr>
                        <m:ctrlPr>
                          <a:rPr lang="sr-Latn-RS" b="1" i="1" smtClean="0">
                            <a:ln>
                              <a:solidFill>
                                <a:schemeClr val="tx1"/>
                              </a:solidFill>
                            </a:ln>
                            <a:latin typeface="Cambria Math" panose="02040503050406030204" pitchFamily="18" charset="0"/>
                            <a:ea typeface="Cambria Math" panose="02040503050406030204" pitchFamily="18" charset="0"/>
                          </a:rPr>
                        </m:ctrlPr>
                      </m:fPr>
                      <m:num>
                        <m:r>
                          <m:rPr>
                            <m:sty m:val="p"/>
                          </m:rPr>
                          <a:rPr lang="sr-Latn-RS" b="1" i="1" smtClean="0">
                            <a:ln>
                              <a:solidFill>
                                <a:schemeClr val="tx1"/>
                              </a:solidFill>
                            </a:ln>
                            <a:latin typeface="Cambria Math" panose="02040503050406030204" pitchFamily="18" charset="0"/>
                            <a:ea typeface="Cambria Math" panose="02040503050406030204" pitchFamily="18" charset="0"/>
                          </a:rPr>
                          <m:t>k</m:t>
                        </m:r>
                      </m:num>
                      <m:den>
                        <m:r>
                          <a:rPr lang="sr-Cyrl-RS" b="1" i="1" smtClean="0">
                            <a:ln>
                              <a:solidFill>
                                <a:schemeClr val="tx1"/>
                              </a:solidFill>
                            </a:ln>
                            <a:latin typeface="Cambria Math" panose="02040503050406030204" pitchFamily="18" charset="0"/>
                            <a:ea typeface="Cambria Math" panose="02040503050406030204" pitchFamily="18" charset="0"/>
                          </a:rPr>
                          <m:t> </m:t>
                        </m:r>
                        <m:r>
                          <m:rPr>
                            <m:sty m:val="p"/>
                          </m:rPr>
                          <a:rPr lang="sr-Latn-RS" b="1" i="1" smtClean="0">
                            <a:ln>
                              <a:solidFill>
                                <a:schemeClr val="tx1"/>
                              </a:solidFill>
                            </a:ln>
                            <a:latin typeface="Cambria Math" panose="02040503050406030204" pitchFamily="18" charset="0"/>
                            <a:ea typeface="Cambria Math" panose="02040503050406030204" pitchFamily="18" charset="0"/>
                          </a:rPr>
                          <m:t>x</m:t>
                        </m:r>
                        <m:r>
                          <a:rPr lang="sr-Latn-RS" b="1" i="1" smtClean="0">
                            <a:ln>
                              <a:solidFill>
                                <a:schemeClr val="tx1"/>
                              </a:solidFill>
                            </a:ln>
                            <a:latin typeface="Cambria Math" panose="02040503050406030204" pitchFamily="18" charset="0"/>
                            <a:ea typeface="Cambria Math" panose="02040503050406030204" pitchFamily="18" charset="0"/>
                          </a:rPr>
                          <m:t>₁</m:t>
                        </m:r>
                      </m:den>
                    </m:f>
                  </m:oMath>
                </a14:m>
                <a:endParaRPr lang="sr-Cyrl-RS" b="1" dirty="0" smtClean="0"/>
              </a:p>
              <a:p>
                <a:r>
                  <a:rPr lang="sr-Cyrl-RS" b="1" dirty="0"/>
                  <a:t> </a:t>
                </a:r>
                <a:r>
                  <a:rPr lang="sr-Cyrl-RS" b="1" dirty="0" smtClean="0"/>
                  <a:t>   </a:t>
                </a:r>
                <a:r>
                  <a:rPr lang="sr-Cyrl-RS" dirty="0" smtClean="0"/>
                  <a:t>а  ако је  </a:t>
                </a:r>
                <a:r>
                  <a:rPr lang="sr-Latn-RS" b="1" dirty="0" smtClean="0"/>
                  <a:t>x</a:t>
                </a:r>
                <a14:m>
                  <m:oMath xmlns:m="http://schemas.openxmlformats.org/officeDocument/2006/math">
                    <m:r>
                      <a:rPr lang="sr-Latn-RS" b="1" i="1" smtClean="0">
                        <a:latin typeface="Cambria Math" panose="02040503050406030204" pitchFamily="18" charset="0"/>
                        <a:ea typeface="Cambria Math" panose="02040503050406030204" pitchFamily="18" charset="0"/>
                      </a:rPr>
                      <m:t>=</m:t>
                    </m:r>
                  </m:oMath>
                </a14:m>
                <a:r>
                  <a:rPr lang="sr-Latn-RS" b="1" dirty="0" smtClean="0"/>
                  <a:t>x₂</a:t>
                </a:r>
                <a:r>
                  <a:rPr lang="sr-Cyrl-RS" b="1" dirty="0" smtClean="0"/>
                  <a:t>   </a:t>
                </a:r>
                <a:r>
                  <a:rPr lang="sr-Latn-RS" b="1" dirty="0" smtClean="0"/>
                  <a:t>y₂</a:t>
                </a:r>
                <a14:m>
                  <m:oMath xmlns:m="http://schemas.openxmlformats.org/officeDocument/2006/math">
                    <m:r>
                      <a:rPr lang="sr-Latn-RS" b="1" i="1" smtClean="0">
                        <a:latin typeface="Cambria Math" panose="02040503050406030204" pitchFamily="18" charset="0"/>
                        <a:ea typeface="Cambria Math" panose="02040503050406030204" pitchFamily="18" charset="0"/>
                      </a:rPr>
                      <m:t>=</m:t>
                    </m:r>
                    <m:f>
                      <m:fPr>
                        <m:ctrlPr>
                          <a:rPr lang="sr-Latn-RS" b="1" i="1" smtClean="0">
                            <a:ln>
                              <a:solidFill>
                                <a:schemeClr val="tx1"/>
                              </a:solidFill>
                            </a:ln>
                            <a:latin typeface="Cambria Math" panose="02040503050406030204" pitchFamily="18" charset="0"/>
                            <a:ea typeface="Cambria Math" panose="02040503050406030204" pitchFamily="18" charset="0"/>
                          </a:rPr>
                        </m:ctrlPr>
                      </m:fPr>
                      <m:num>
                        <m:r>
                          <m:rPr>
                            <m:sty m:val="p"/>
                          </m:rPr>
                          <a:rPr lang="sr-Latn-RS" b="1" i="1" smtClean="0">
                            <a:ln>
                              <a:solidFill>
                                <a:schemeClr val="tx1"/>
                              </a:solidFill>
                            </a:ln>
                            <a:latin typeface="Cambria Math" panose="02040503050406030204" pitchFamily="18" charset="0"/>
                            <a:ea typeface="Cambria Math" panose="02040503050406030204" pitchFamily="18" charset="0"/>
                          </a:rPr>
                          <m:t>k</m:t>
                        </m:r>
                      </m:num>
                      <m:den>
                        <m:r>
                          <m:rPr>
                            <m:sty m:val="p"/>
                          </m:rPr>
                          <a:rPr lang="sr-Latn-RS" b="1" i="1" smtClean="0">
                            <a:ln>
                              <a:solidFill>
                                <a:schemeClr val="tx1"/>
                              </a:solidFill>
                            </a:ln>
                            <a:latin typeface="Cambria Math" panose="02040503050406030204" pitchFamily="18" charset="0"/>
                            <a:ea typeface="Cambria Math" panose="02040503050406030204" pitchFamily="18" charset="0"/>
                          </a:rPr>
                          <m:t>x</m:t>
                        </m:r>
                        <m:r>
                          <a:rPr lang="sr-Latn-RS" b="1" i="1" smtClean="0">
                            <a:ln>
                              <a:solidFill>
                                <a:schemeClr val="tx1"/>
                              </a:solidFill>
                            </a:ln>
                            <a:latin typeface="Cambria Math" panose="02040503050406030204" pitchFamily="18" charset="0"/>
                            <a:ea typeface="Cambria Math" panose="02040503050406030204" pitchFamily="18" charset="0"/>
                          </a:rPr>
                          <m:t>₂</m:t>
                        </m:r>
                      </m:den>
                    </m:f>
                  </m:oMath>
                </a14:m>
                <a:r>
                  <a:rPr lang="sr-Cyrl-RS" dirty="0" smtClean="0"/>
                  <a:t>.Одавде добијамо  </a:t>
                </a:r>
              </a:p>
              <a:p>
                <a:r>
                  <a:rPr lang="sr-Cyrl-RS" dirty="0"/>
                  <a:t> </a:t>
                </a:r>
                <a:r>
                  <a:rPr lang="sr-Latn-RS" dirty="0" smtClean="0">
                    <a:ln>
                      <a:solidFill>
                        <a:schemeClr val="tx1"/>
                      </a:solidFill>
                    </a:ln>
                  </a:rPr>
                  <a:t>y₁</a:t>
                </a:r>
                <a:r>
                  <a:rPr lang="sr-Cyrl-RS" dirty="0" smtClean="0">
                    <a:ln>
                      <a:solidFill>
                        <a:schemeClr val="tx1"/>
                      </a:solidFill>
                    </a:ln>
                  </a:rPr>
                  <a:t> </a:t>
                </a:r>
                <a:r>
                  <a:rPr lang="sr-Latn-RS" dirty="0" smtClean="0">
                    <a:ln>
                      <a:solidFill>
                        <a:schemeClr val="tx1"/>
                      </a:solidFill>
                    </a:ln>
                  </a:rPr>
                  <a:t>:</a:t>
                </a:r>
                <a:r>
                  <a:rPr lang="sr-Cyrl-RS" dirty="0" smtClean="0">
                    <a:ln>
                      <a:solidFill>
                        <a:schemeClr val="tx1"/>
                      </a:solidFill>
                    </a:ln>
                  </a:rPr>
                  <a:t> </a:t>
                </a:r>
                <a:r>
                  <a:rPr lang="sr-Latn-RS" dirty="0" smtClean="0">
                    <a:ln>
                      <a:solidFill>
                        <a:schemeClr val="tx1"/>
                      </a:solidFill>
                    </a:ln>
                  </a:rPr>
                  <a:t>y₂</a:t>
                </a:r>
                <a14:m>
                  <m:oMath xmlns:m="http://schemas.openxmlformats.org/officeDocument/2006/math">
                    <m:r>
                      <a:rPr lang="sr-Latn-RS" i="1" smtClean="0">
                        <a:ln>
                          <a:solidFill>
                            <a:schemeClr val="tx1"/>
                          </a:solidFill>
                        </a:ln>
                        <a:latin typeface="Cambria Math" panose="02040503050406030204" pitchFamily="18" charset="0"/>
                        <a:ea typeface="Cambria Math" panose="02040503050406030204" pitchFamily="18" charset="0"/>
                      </a:rPr>
                      <m:t>=</m:t>
                    </m:r>
                    <m:f>
                      <m:fPr>
                        <m:ctrlPr>
                          <a:rPr lang="sr-Latn-RS" i="1" smtClean="0">
                            <a:ln>
                              <a:solidFill>
                                <a:schemeClr val="tx1"/>
                              </a:solidFill>
                            </a:ln>
                            <a:latin typeface="Cambria Math" panose="02040503050406030204" pitchFamily="18" charset="0"/>
                            <a:ea typeface="Cambria Math" panose="02040503050406030204" pitchFamily="18" charset="0"/>
                          </a:rPr>
                        </m:ctrlPr>
                      </m:fPr>
                      <m:num>
                        <m:r>
                          <m:rPr>
                            <m:sty m:val="p"/>
                          </m:rPr>
                          <a:rPr lang="sr-Latn-RS" i="1" smtClean="0">
                            <a:ln>
                              <a:solidFill>
                                <a:schemeClr val="tx1"/>
                              </a:solidFill>
                            </a:ln>
                            <a:latin typeface="Cambria Math" panose="02040503050406030204" pitchFamily="18" charset="0"/>
                            <a:ea typeface="Cambria Math" panose="02040503050406030204" pitchFamily="18" charset="0"/>
                          </a:rPr>
                          <m:t>k</m:t>
                        </m:r>
                      </m:num>
                      <m:den>
                        <m:r>
                          <m:rPr>
                            <m:sty m:val="p"/>
                          </m:rPr>
                          <a:rPr lang="sr-Latn-RS" i="1" smtClean="0">
                            <a:ln>
                              <a:solidFill>
                                <a:schemeClr val="tx1"/>
                              </a:solidFill>
                            </a:ln>
                            <a:latin typeface="Cambria Math" panose="02040503050406030204" pitchFamily="18" charset="0"/>
                            <a:ea typeface="Cambria Math" panose="02040503050406030204" pitchFamily="18" charset="0"/>
                          </a:rPr>
                          <m:t>x</m:t>
                        </m:r>
                        <m:r>
                          <a:rPr lang="sr-Latn-RS" i="1" smtClean="0">
                            <a:ln>
                              <a:solidFill>
                                <a:schemeClr val="tx1"/>
                              </a:solidFill>
                            </a:ln>
                            <a:latin typeface="Cambria Math" panose="02040503050406030204" pitchFamily="18" charset="0"/>
                            <a:ea typeface="Cambria Math" panose="02040503050406030204" pitchFamily="18" charset="0"/>
                          </a:rPr>
                          <m:t>₁</m:t>
                        </m:r>
                      </m:den>
                    </m:f>
                  </m:oMath>
                </a14:m>
                <a:r>
                  <a:rPr lang="sr-Latn-RS" dirty="0" smtClean="0">
                    <a:ln>
                      <a:solidFill>
                        <a:schemeClr val="tx1"/>
                      </a:solidFill>
                    </a:ln>
                  </a:rPr>
                  <a:t>:</a:t>
                </a:r>
                <a:r>
                  <a:rPr lang="sr-Cyrl-RS" dirty="0" smtClean="0">
                    <a:ln>
                      <a:solidFill>
                        <a:schemeClr val="tx1"/>
                      </a:solidFill>
                    </a:ln>
                  </a:rPr>
                  <a:t> </a:t>
                </a:r>
                <a14:m>
                  <m:oMath xmlns:m="http://schemas.openxmlformats.org/officeDocument/2006/math">
                    <m:f>
                      <m:fPr>
                        <m:ctrlPr>
                          <a:rPr lang="sr-Latn-RS" i="1" smtClean="0">
                            <a:ln>
                              <a:solidFill>
                                <a:schemeClr val="tx1"/>
                              </a:solidFill>
                            </a:ln>
                            <a:latin typeface="Cambria Math" panose="02040503050406030204" pitchFamily="18" charset="0"/>
                            <a:ea typeface="Cambria Math" panose="02040503050406030204" pitchFamily="18" charset="0"/>
                          </a:rPr>
                        </m:ctrlPr>
                      </m:fPr>
                      <m:num>
                        <m:r>
                          <m:rPr>
                            <m:sty m:val="p"/>
                          </m:rPr>
                          <a:rPr lang="sr-Latn-RS" i="1" smtClean="0">
                            <a:ln>
                              <a:solidFill>
                                <a:schemeClr val="tx1"/>
                              </a:solidFill>
                            </a:ln>
                            <a:latin typeface="Cambria Math" panose="02040503050406030204" pitchFamily="18" charset="0"/>
                            <a:ea typeface="Cambria Math" panose="02040503050406030204" pitchFamily="18" charset="0"/>
                          </a:rPr>
                          <m:t>k</m:t>
                        </m:r>
                      </m:num>
                      <m:den>
                        <m:r>
                          <m:rPr>
                            <m:sty m:val="p"/>
                          </m:rPr>
                          <a:rPr lang="sr-Latn-RS" i="1" smtClean="0">
                            <a:ln>
                              <a:solidFill>
                                <a:schemeClr val="tx1"/>
                              </a:solidFill>
                            </a:ln>
                            <a:latin typeface="Cambria Math" panose="02040503050406030204" pitchFamily="18" charset="0"/>
                            <a:ea typeface="Cambria Math" panose="02040503050406030204" pitchFamily="18" charset="0"/>
                          </a:rPr>
                          <m:t>x</m:t>
                        </m:r>
                        <m:r>
                          <a:rPr lang="sr-Latn-RS" i="1" smtClean="0">
                            <a:ln>
                              <a:solidFill>
                                <a:schemeClr val="tx1"/>
                              </a:solidFill>
                            </a:ln>
                            <a:latin typeface="Cambria Math" panose="02040503050406030204" pitchFamily="18" charset="0"/>
                            <a:ea typeface="Cambria Math" panose="02040503050406030204" pitchFamily="18" charset="0"/>
                          </a:rPr>
                          <m:t>₂</m:t>
                        </m:r>
                      </m:den>
                    </m:f>
                    <m:r>
                      <a:rPr lang="sr-Latn-RS" i="1" smtClean="0">
                        <a:ln>
                          <a:solidFill>
                            <a:schemeClr val="tx1"/>
                          </a:solidFill>
                        </a:ln>
                        <a:latin typeface="Cambria Math" panose="02040503050406030204" pitchFamily="18" charset="0"/>
                        <a:ea typeface="Cambria Math" panose="02040503050406030204" pitchFamily="18" charset="0"/>
                      </a:rPr>
                      <m:t>=</m:t>
                    </m:r>
                    <m:f>
                      <m:fPr>
                        <m:ctrlPr>
                          <a:rPr lang="sr-Latn-RS" i="1" smtClean="0">
                            <a:ln>
                              <a:solidFill>
                                <a:schemeClr val="tx1"/>
                              </a:solidFill>
                            </a:ln>
                            <a:latin typeface="Cambria Math" panose="02040503050406030204" pitchFamily="18" charset="0"/>
                            <a:ea typeface="Cambria Math" panose="02040503050406030204" pitchFamily="18" charset="0"/>
                          </a:rPr>
                        </m:ctrlPr>
                      </m:fPr>
                      <m:num>
                        <m:r>
                          <m:rPr>
                            <m:sty m:val="p"/>
                          </m:rPr>
                          <a:rPr lang="sr-Latn-RS" i="1" smtClean="0">
                            <a:ln>
                              <a:solidFill>
                                <a:schemeClr val="tx1"/>
                              </a:solidFill>
                            </a:ln>
                            <a:latin typeface="Cambria Math" panose="02040503050406030204" pitchFamily="18" charset="0"/>
                            <a:ea typeface="Cambria Math" panose="02040503050406030204" pitchFamily="18" charset="0"/>
                          </a:rPr>
                          <m:t>k</m:t>
                        </m:r>
                      </m:num>
                      <m:den>
                        <m:r>
                          <m:rPr>
                            <m:sty m:val="p"/>
                          </m:rPr>
                          <a:rPr lang="sr-Latn-RS" i="1" smtClean="0">
                            <a:ln>
                              <a:solidFill>
                                <a:schemeClr val="tx1"/>
                              </a:solidFill>
                            </a:ln>
                            <a:latin typeface="Cambria Math" panose="02040503050406030204" pitchFamily="18" charset="0"/>
                            <a:ea typeface="Cambria Math" panose="02040503050406030204" pitchFamily="18" charset="0"/>
                          </a:rPr>
                          <m:t>x</m:t>
                        </m:r>
                        <m:r>
                          <a:rPr lang="sr-Latn-RS" i="1" smtClean="0">
                            <a:ln>
                              <a:solidFill>
                                <a:schemeClr val="tx1"/>
                              </a:solidFill>
                            </a:ln>
                            <a:latin typeface="Cambria Math" panose="02040503050406030204" pitchFamily="18" charset="0"/>
                            <a:ea typeface="Cambria Math" panose="02040503050406030204" pitchFamily="18" charset="0"/>
                          </a:rPr>
                          <m:t>₁</m:t>
                        </m:r>
                      </m:den>
                    </m:f>
                    <m:r>
                      <a:rPr lang="sr-Latn-RS" i="1" smtClean="0">
                        <a:ln>
                          <a:solidFill>
                            <a:schemeClr val="tx1"/>
                          </a:solidFill>
                        </a:ln>
                        <a:latin typeface="Cambria Math" panose="02040503050406030204" pitchFamily="18" charset="0"/>
                        <a:ea typeface="Cambria Math" panose="02040503050406030204" pitchFamily="18" charset="0"/>
                      </a:rPr>
                      <m:t>·</m:t>
                    </m:r>
                  </m:oMath>
                </a14:m>
                <a:r>
                  <a:rPr lang="sr-Cyrl-RS" dirty="0" smtClean="0">
                    <a:ln>
                      <a:solidFill>
                        <a:schemeClr val="tx1"/>
                      </a:solidFill>
                    </a:ln>
                  </a:rPr>
                  <a:t> </a:t>
                </a:r>
                <a14:m>
                  <m:oMath xmlns:m="http://schemas.openxmlformats.org/officeDocument/2006/math">
                    <m:f>
                      <m:fPr>
                        <m:ctrlPr>
                          <a:rPr lang="sr-Latn-RS" i="1" smtClean="0">
                            <a:ln>
                              <a:solidFill>
                                <a:schemeClr val="tx1"/>
                              </a:solidFill>
                            </a:ln>
                            <a:latin typeface="Cambria Math" panose="02040503050406030204" pitchFamily="18" charset="0"/>
                            <a:ea typeface="Cambria Math" panose="02040503050406030204" pitchFamily="18" charset="0"/>
                          </a:rPr>
                        </m:ctrlPr>
                      </m:fPr>
                      <m:num>
                        <m:r>
                          <m:rPr>
                            <m:sty m:val="p"/>
                          </m:rPr>
                          <a:rPr lang="sr-Latn-RS" i="1" smtClean="0">
                            <a:ln>
                              <a:solidFill>
                                <a:schemeClr val="tx1"/>
                              </a:solidFill>
                            </a:ln>
                            <a:latin typeface="Cambria Math" panose="02040503050406030204" pitchFamily="18" charset="0"/>
                            <a:ea typeface="Cambria Math" panose="02040503050406030204" pitchFamily="18" charset="0"/>
                          </a:rPr>
                          <m:t>x</m:t>
                        </m:r>
                        <m:r>
                          <a:rPr lang="sr-Latn-RS" i="1" smtClean="0">
                            <a:ln>
                              <a:solidFill>
                                <a:schemeClr val="tx1"/>
                              </a:solidFill>
                            </a:ln>
                            <a:latin typeface="Cambria Math" panose="02040503050406030204" pitchFamily="18" charset="0"/>
                            <a:ea typeface="Cambria Math" panose="02040503050406030204" pitchFamily="18" charset="0"/>
                          </a:rPr>
                          <m:t>₂</m:t>
                        </m:r>
                      </m:num>
                      <m:den>
                        <m:r>
                          <m:rPr>
                            <m:sty m:val="p"/>
                          </m:rPr>
                          <a:rPr lang="sr-Latn-RS" i="1" smtClean="0">
                            <a:ln>
                              <a:solidFill>
                                <a:schemeClr val="tx1"/>
                              </a:solidFill>
                            </a:ln>
                            <a:latin typeface="Cambria Math" panose="02040503050406030204" pitchFamily="18" charset="0"/>
                            <a:ea typeface="Cambria Math" panose="02040503050406030204" pitchFamily="18" charset="0"/>
                          </a:rPr>
                          <m:t>k</m:t>
                        </m:r>
                      </m:den>
                    </m:f>
                    <m:r>
                      <a:rPr lang="sr-Latn-RS" i="1" smtClean="0">
                        <a:ln>
                          <a:solidFill>
                            <a:schemeClr val="tx1"/>
                          </a:solidFill>
                        </a:ln>
                        <a:latin typeface="Cambria Math" panose="02040503050406030204" pitchFamily="18" charset="0"/>
                        <a:ea typeface="Cambria Math" panose="02040503050406030204" pitchFamily="18" charset="0"/>
                      </a:rPr>
                      <m:t>=</m:t>
                    </m:r>
                    <m:f>
                      <m:fPr>
                        <m:ctrlPr>
                          <a:rPr lang="sr-Latn-RS" i="1" smtClean="0">
                            <a:ln>
                              <a:solidFill>
                                <a:schemeClr val="tx1"/>
                              </a:solidFill>
                            </a:ln>
                            <a:latin typeface="Cambria Math" panose="02040503050406030204" pitchFamily="18" charset="0"/>
                            <a:ea typeface="Cambria Math" panose="02040503050406030204" pitchFamily="18" charset="0"/>
                          </a:rPr>
                        </m:ctrlPr>
                      </m:fPr>
                      <m:num>
                        <m:r>
                          <m:rPr>
                            <m:sty m:val="p"/>
                          </m:rPr>
                          <a:rPr lang="sr-Latn-RS" i="1" smtClean="0">
                            <a:ln>
                              <a:solidFill>
                                <a:schemeClr val="tx1"/>
                              </a:solidFill>
                            </a:ln>
                            <a:latin typeface="Cambria Math" panose="02040503050406030204" pitchFamily="18" charset="0"/>
                            <a:ea typeface="Cambria Math" panose="02040503050406030204" pitchFamily="18" charset="0"/>
                          </a:rPr>
                          <m:t>x</m:t>
                        </m:r>
                        <m:r>
                          <a:rPr lang="sr-Latn-RS" i="1" smtClean="0">
                            <a:ln>
                              <a:solidFill>
                                <a:schemeClr val="tx1"/>
                              </a:solidFill>
                            </a:ln>
                            <a:latin typeface="Cambria Math" panose="02040503050406030204" pitchFamily="18" charset="0"/>
                            <a:ea typeface="Cambria Math" panose="02040503050406030204" pitchFamily="18" charset="0"/>
                          </a:rPr>
                          <m:t>₂</m:t>
                        </m:r>
                      </m:num>
                      <m:den>
                        <m:r>
                          <m:rPr>
                            <m:sty m:val="p"/>
                          </m:rPr>
                          <a:rPr lang="sr-Latn-RS" i="1" smtClean="0">
                            <a:ln>
                              <a:solidFill>
                                <a:schemeClr val="tx1"/>
                              </a:solidFill>
                            </a:ln>
                            <a:latin typeface="Cambria Math" panose="02040503050406030204" pitchFamily="18" charset="0"/>
                            <a:ea typeface="Cambria Math" panose="02040503050406030204" pitchFamily="18" charset="0"/>
                          </a:rPr>
                          <m:t>x</m:t>
                        </m:r>
                        <m:r>
                          <a:rPr lang="sr-Latn-RS" i="1" smtClean="0">
                            <a:ln>
                              <a:solidFill>
                                <a:schemeClr val="tx1"/>
                              </a:solidFill>
                            </a:ln>
                            <a:latin typeface="Cambria Math" panose="02040503050406030204" pitchFamily="18" charset="0"/>
                            <a:ea typeface="Cambria Math" panose="02040503050406030204" pitchFamily="18" charset="0"/>
                          </a:rPr>
                          <m:t>₁</m:t>
                        </m:r>
                      </m:den>
                    </m:f>
                  </m:oMath>
                </a14:m>
                <a:r>
                  <a:rPr lang="sr-Cyrl-RS" dirty="0" smtClean="0"/>
                  <a:t> односно </a:t>
                </a:r>
              </a:p>
              <a:p>
                <a:r>
                  <a:rPr lang="sr-Cyrl-RS" b="1" dirty="0" smtClean="0">
                    <a:solidFill>
                      <a:srgbClr val="FFFF00"/>
                    </a:solidFill>
                  </a:rPr>
                  <a:t>                        </a:t>
                </a:r>
                <a:r>
                  <a:rPr lang="sr-Latn-RS" b="1" dirty="0" smtClean="0">
                    <a:solidFill>
                      <a:srgbClr val="FFFF00"/>
                    </a:solidFill>
                  </a:rPr>
                  <a:t>y₁</a:t>
                </a:r>
                <a:r>
                  <a:rPr lang="sr-Cyrl-RS" b="1" dirty="0" smtClean="0">
                    <a:solidFill>
                      <a:srgbClr val="FFFF00"/>
                    </a:solidFill>
                  </a:rPr>
                  <a:t> </a:t>
                </a:r>
                <a:r>
                  <a:rPr lang="sr-Latn-RS" b="1" dirty="0" smtClean="0">
                    <a:solidFill>
                      <a:srgbClr val="FFFF00"/>
                    </a:solidFill>
                  </a:rPr>
                  <a:t>:</a:t>
                </a:r>
                <a:r>
                  <a:rPr lang="sr-Cyrl-RS" b="1" dirty="0" smtClean="0">
                    <a:solidFill>
                      <a:srgbClr val="FFFF00"/>
                    </a:solidFill>
                  </a:rPr>
                  <a:t> </a:t>
                </a:r>
                <a:r>
                  <a:rPr lang="sr-Latn-RS" b="1" dirty="0" smtClean="0">
                    <a:solidFill>
                      <a:srgbClr val="FFFF00"/>
                    </a:solidFill>
                  </a:rPr>
                  <a:t>y₂</a:t>
                </a:r>
                <a14:m>
                  <m:oMath xmlns:m="http://schemas.openxmlformats.org/officeDocument/2006/math">
                    <m:r>
                      <a:rPr lang="sr-Latn-RS" b="1" i="1" smtClean="0">
                        <a:solidFill>
                          <a:srgbClr val="FFFF00"/>
                        </a:solidFill>
                        <a:latin typeface="Cambria Math" panose="02040503050406030204" pitchFamily="18" charset="0"/>
                        <a:ea typeface="Cambria Math" panose="02040503050406030204" pitchFamily="18" charset="0"/>
                      </a:rPr>
                      <m:t>=</m:t>
                    </m:r>
                  </m:oMath>
                </a14:m>
                <a:r>
                  <a:rPr lang="sr-Cyrl-RS" b="1" dirty="0" smtClean="0">
                    <a:solidFill>
                      <a:srgbClr val="FFFF00"/>
                    </a:solidFill>
                  </a:rPr>
                  <a:t> </a:t>
                </a:r>
                <a:r>
                  <a:rPr lang="sr-Latn-RS" b="1" dirty="0" smtClean="0">
                    <a:solidFill>
                      <a:srgbClr val="FFFF00"/>
                    </a:solidFill>
                  </a:rPr>
                  <a:t>x₂</a:t>
                </a:r>
                <a:r>
                  <a:rPr lang="sr-Cyrl-RS" b="1" dirty="0" smtClean="0">
                    <a:solidFill>
                      <a:srgbClr val="FFFF00"/>
                    </a:solidFill>
                  </a:rPr>
                  <a:t> </a:t>
                </a:r>
                <a:r>
                  <a:rPr lang="sr-Latn-RS" b="1" dirty="0" smtClean="0">
                    <a:solidFill>
                      <a:srgbClr val="FFFF00"/>
                    </a:solidFill>
                  </a:rPr>
                  <a:t>:</a:t>
                </a:r>
                <a:r>
                  <a:rPr lang="sr-Cyrl-RS" b="1" dirty="0" smtClean="0">
                    <a:solidFill>
                      <a:srgbClr val="FFFF00"/>
                    </a:solidFill>
                  </a:rPr>
                  <a:t> </a:t>
                </a:r>
                <a:r>
                  <a:rPr lang="sr-Latn-RS" b="1" dirty="0" smtClean="0">
                    <a:solidFill>
                      <a:srgbClr val="FFFF00"/>
                    </a:solidFill>
                  </a:rPr>
                  <a:t>x₁</a:t>
                </a:r>
                <a:r>
                  <a:rPr lang="sr-Cyrl-RS" b="1" dirty="0" smtClean="0">
                    <a:solidFill>
                      <a:srgbClr val="FFFF00"/>
                    </a:solidFill>
                  </a:rPr>
                  <a:t> </a:t>
                </a:r>
              </a:p>
              <a:p>
                <a:r>
                  <a:rPr lang="sr-Cyrl-RS" b="1" dirty="0" smtClean="0">
                    <a:solidFill>
                      <a:srgbClr val="FFFF00"/>
                    </a:solidFill>
                  </a:rPr>
                  <a:t>За </a:t>
                </a:r>
                <a:r>
                  <a:rPr lang="sr-Latn-RS" b="1" dirty="0">
                    <a:solidFill>
                      <a:srgbClr val="FFFF00"/>
                    </a:solidFill>
                  </a:rPr>
                  <a:t>k</a:t>
                </a:r>
                <a14:m>
                  <m:oMath xmlns:m="http://schemas.openxmlformats.org/officeDocument/2006/math">
                    <m:r>
                      <a:rPr lang="sr-Latn-RS" b="1" i="1" smtClean="0">
                        <a:solidFill>
                          <a:srgbClr val="FFFF00"/>
                        </a:solidFill>
                        <a:latin typeface="Cambria Math" panose="02040503050406030204" pitchFamily="18" charset="0"/>
                        <a:ea typeface="Cambria Math" panose="02040503050406030204" pitchFamily="18" charset="0"/>
                      </a:rPr>
                      <m:t>=</m:t>
                    </m:r>
                    <m:r>
                      <a:rPr lang="sr-Cyrl-RS" b="1" i="0" smtClean="0">
                        <a:solidFill>
                          <a:srgbClr val="FFFF00"/>
                        </a:solidFill>
                        <a:latin typeface="Cambria Math" panose="02040503050406030204" pitchFamily="18" charset="0"/>
                        <a:ea typeface="Cambria Math" panose="02040503050406030204" pitchFamily="18" charset="0"/>
                      </a:rPr>
                      <m:t>𝟒</m:t>
                    </m:r>
                  </m:oMath>
                </a14:m>
                <a:r>
                  <a:rPr lang="sr-Cyrl-RS" b="1" dirty="0" smtClean="0">
                    <a:solidFill>
                      <a:srgbClr val="FFFF00"/>
                    </a:solidFill>
                  </a:rPr>
                  <a:t>  и </a:t>
                </a:r>
                <a:r>
                  <a:rPr lang="sr-Latn-RS" b="1" dirty="0" smtClean="0">
                    <a:solidFill>
                      <a:srgbClr val="FFFF00"/>
                    </a:solidFill>
                  </a:rPr>
                  <a:t>x₁</a:t>
                </a:r>
                <a14:m>
                  <m:oMath xmlns:m="http://schemas.openxmlformats.org/officeDocument/2006/math">
                    <m:r>
                      <a:rPr lang="sr-Latn-RS" b="1" i="1" smtClean="0">
                        <a:solidFill>
                          <a:srgbClr val="FFFF00"/>
                        </a:solidFill>
                        <a:latin typeface="Cambria Math" panose="02040503050406030204" pitchFamily="18" charset="0"/>
                        <a:ea typeface="Cambria Math" panose="02040503050406030204" pitchFamily="18" charset="0"/>
                      </a:rPr>
                      <m:t>=</m:t>
                    </m:r>
                    <m:r>
                      <a:rPr lang="sr-Cyrl-RS" b="1" i="0" smtClean="0">
                        <a:solidFill>
                          <a:srgbClr val="FFFF00"/>
                        </a:solidFill>
                        <a:latin typeface="Cambria Math" panose="02040503050406030204" pitchFamily="18" charset="0"/>
                        <a:ea typeface="Cambria Math" panose="02040503050406030204" pitchFamily="18" charset="0"/>
                      </a:rPr>
                      <m:t>𝟐</m:t>
                    </m:r>
                  </m:oMath>
                </a14:m>
                <a:r>
                  <a:rPr lang="sr-Cyrl-RS" b="1" dirty="0" smtClean="0">
                    <a:solidFill>
                      <a:srgbClr val="FFFF00"/>
                    </a:solidFill>
                  </a:rPr>
                  <a:t>  је </a:t>
                </a:r>
                <a:r>
                  <a:rPr lang="sr-Latn-RS" b="1" dirty="0" smtClean="0">
                    <a:solidFill>
                      <a:srgbClr val="FFFF00"/>
                    </a:solidFill>
                  </a:rPr>
                  <a:t>y₁</a:t>
                </a:r>
                <a14:m>
                  <m:oMath xmlns:m="http://schemas.openxmlformats.org/officeDocument/2006/math">
                    <m:r>
                      <a:rPr lang="sr-Latn-RS" b="1" i="1" smtClean="0">
                        <a:solidFill>
                          <a:srgbClr val="FFFF00"/>
                        </a:solidFill>
                        <a:latin typeface="Cambria Math" panose="02040503050406030204" pitchFamily="18" charset="0"/>
                        <a:ea typeface="Cambria Math" panose="02040503050406030204" pitchFamily="18" charset="0"/>
                      </a:rPr>
                      <m:t>=</m:t>
                    </m:r>
                  </m:oMath>
                </a14:m>
                <a:r>
                  <a:rPr lang="sr-Cyrl-RS" b="1" dirty="0" smtClean="0">
                    <a:solidFill>
                      <a:srgbClr val="FFFF00"/>
                    </a:solidFill>
                  </a:rPr>
                  <a:t>2       а за   </a:t>
                </a:r>
                <a:r>
                  <a:rPr lang="sr-Latn-RS" b="1" dirty="0" smtClean="0">
                    <a:solidFill>
                      <a:srgbClr val="FFFF00"/>
                    </a:solidFill>
                  </a:rPr>
                  <a:t>x₂</a:t>
                </a:r>
                <a14:m>
                  <m:oMath xmlns:m="http://schemas.openxmlformats.org/officeDocument/2006/math">
                    <m:r>
                      <a:rPr lang="sr-Latn-RS" b="1" i="1" smtClean="0">
                        <a:solidFill>
                          <a:srgbClr val="FFFF00"/>
                        </a:solidFill>
                        <a:latin typeface="Cambria Math" panose="02040503050406030204" pitchFamily="18" charset="0"/>
                        <a:ea typeface="Cambria Math" panose="02040503050406030204" pitchFamily="18" charset="0"/>
                      </a:rPr>
                      <m:t>=</m:t>
                    </m:r>
                  </m:oMath>
                </a14:m>
                <a:r>
                  <a:rPr lang="sr-Cyrl-RS" b="1" dirty="0" smtClean="0">
                    <a:solidFill>
                      <a:srgbClr val="FFFF00"/>
                    </a:solidFill>
                  </a:rPr>
                  <a:t> 1     </a:t>
                </a:r>
                <a:r>
                  <a:rPr lang="sr-Latn-RS" b="1" dirty="0" smtClean="0">
                    <a:solidFill>
                      <a:srgbClr val="FFFF00"/>
                    </a:solidFill>
                  </a:rPr>
                  <a:t>y₂</a:t>
                </a:r>
                <a14:m>
                  <m:oMath xmlns:m="http://schemas.openxmlformats.org/officeDocument/2006/math">
                    <m:r>
                      <a:rPr lang="sr-Latn-RS" b="1" i="1" smtClean="0">
                        <a:solidFill>
                          <a:srgbClr val="FFFF00"/>
                        </a:solidFill>
                        <a:latin typeface="Cambria Math" panose="02040503050406030204" pitchFamily="18" charset="0"/>
                        <a:ea typeface="Cambria Math" panose="02040503050406030204" pitchFamily="18" charset="0"/>
                      </a:rPr>
                      <m:t>=</m:t>
                    </m:r>
                  </m:oMath>
                </a14:m>
                <a:r>
                  <a:rPr lang="sr-Cyrl-RS" b="1" dirty="0" smtClean="0">
                    <a:solidFill>
                      <a:srgbClr val="FFFF00"/>
                    </a:solidFill>
                  </a:rPr>
                  <a:t> 4</a:t>
                </a:r>
              </a:p>
              <a:p>
                <a:endParaRPr lang="sr-Cyrl-RS" b="1" dirty="0" smtClean="0">
                  <a:solidFill>
                    <a:srgbClr val="FFFF00"/>
                  </a:solidFill>
                </a:endParaRPr>
              </a:p>
              <a:p>
                <a:r>
                  <a:rPr lang="sr-Cyrl-RS" dirty="0" smtClean="0"/>
                  <a:t> </a:t>
                </a:r>
                <a:endParaRPr lang="sr-Cyrl-RS" b="1" dirty="0"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117058" y="634399"/>
                <a:ext cx="8909883" cy="3525195"/>
              </a:xfrm>
              <a:blipFill rotWithShape="0">
                <a:blip r:embed="rId3"/>
                <a:stretch>
                  <a:fillRect l="-2736" t="-4844" r="-35910" b="-2422"/>
                </a:stretch>
              </a:blipFill>
            </p:spPr>
            <p:txBody>
              <a:bodyPr/>
              <a:lstStyle/>
              <a:p>
                <a:r>
                  <a:rPr lang="sr-Latn-RS">
                    <a:noFill/>
                  </a:rPr>
                  <a:t> </a:t>
                </a:r>
              </a:p>
            </p:txBody>
          </p:sp>
        </mc:Fallback>
      </mc:AlternateContent>
      <p:sp>
        <p:nvSpPr>
          <p:cNvPr id="7" name="Title 6"/>
          <p:cNvSpPr>
            <a:spLocks noGrp="1"/>
          </p:cNvSpPr>
          <p:nvPr>
            <p:ph type="ctrTitle"/>
          </p:nvPr>
        </p:nvSpPr>
        <p:spPr>
          <a:xfrm>
            <a:off x="287524" y="0"/>
            <a:ext cx="8568952" cy="647050"/>
          </a:xfrm>
        </p:spPr>
        <p:txBody>
          <a:bodyPr/>
          <a:lstStyle/>
          <a:p>
            <a:r>
              <a:rPr lang="sr-Cyrl-RS" sz="4000" b="1" dirty="0" smtClean="0"/>
              <a:t>Примена  обрнуте  пропорционалности </a:t>
            </a:r>
            <a:endParaRPr lang="sr-Latn-RS" sz="4000" b="1" dirty="0"/>
          </a:p>
        </p:txBody>
      </p:sp>
      <p:sp>
        <p:nvSpPr>
          <p:cNvPr id="5" name="Title 6"/>
          <p:cNvSpPr txBox="1">
            <a:spLocks/>
          </p:cNvSpPr>
          <p:nvPr/>
        </p:nvSpPr>
        <p:spPr>
          <a:xfrm>
            <a:off x="75076" y="4077072"/>
            <a:ext cx="8946232" cy="1152128"/>
          </a:xfrm>
          <a:prstGeom prst="rect">
            <a:avLst/>
          </a:prstGeom>
          <a:solidFill>
            <a:srgbClr val="165574"/>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3600" b="1" dirty="0" smtClean="0">
                <a:effectLst>
                  <a:glow rad="228600">
                    <a:schemeClr val="accent3">
                      <a:satMod val="175000"/>
                      <a:alpha val="40000"/>
                    </a:schemeClr>
                  </a:glow>
                  <a:outerShdw blurRad="50800" dist="38100" dir="2700000" algn="tl" rotWithShape="0">
                    <a:prstClr val="black">
                      <a:alpha val="40000"/>
                    </a:prstClr>
                  </a:outerShdw>
                </a:effectLst>
              </a:rPr>
              <a:t>Уочимо ! </a:t>
            </a:r>
            <a:r>
              <a:rPr lang="sr-Cyrl-RS" sz="3600" b="1" dirty="0" smtClean="0"/>
              <a:t>     </a:t>
            </a:r>
            <a:r>
              <a:rPr lang="sr-Cyrl-RS" sz="3200" b="1" dirty="0" smtClean="0"/>
              <a:t>Променљива  </a:t>
            </a:r>
            <a:r>
              <a:rPr lang="sr-Latn-RS" sz="3200" b="1" dirty="0" smtClean="0"/>
              <a:t>x₂</a:t>
            </a:r>
            <a:r>
              <a:rPr lang="sr-Cyrl-RS" sz="3200" b="1" dirty="0" smtClean="0"/>
              <a:t>   је  2 пута мања  од   </a:t>
            </a:r>
            <a:r>
              <a:rPr lang="sr-Latn-RS" sz="3200" b="1" dirty="0" smtClean="0"/>
              <a:t>x₁</a:t>
            </a:r>
            <a:r>
              <a:rPr lang="sr-Cyrl-RS" sz="3200" b="1" dirty="0" smtClean="0"/>
              <a:t> ,а </a:t>
            </a:r>
            <a:r>
              <a:rPr lang="sr-Latn-RS" sz="3200" b="1" dirty="0" smtClean="0"/>
              <a:t>y₂</a:t>
            </a:r>
            <a:r>
              <a:rPr lang="sr-Cyrl-RS" sz="3200" b="1" dirty="0" smtClean="0"/>
              <a:t>  је  2  пута  веће  од  </a:t>
            </a:r>
            <a:r>
              <a:rPr lang="sr-Latn-RS" sz="3200" b="1" dirty="0" smtClean="0"/>
              <a:t>y₁</a:t>
            </a:r>
            <a:r>
              <a:rPr lang="sr-Cyrl-RS" sz="3200" b="1" dirty="0" smtClean="0"/>
              <a:t> .</a:t>
            </a:r>
          </a:p>
          <a:p>
            <a:r>
              <a:rPr lang="sr-Cyrl-RS" sz="3600" b="1" dirty="0" smtClean="0"/>
              <a:t>  </a:t>
            </a:r>
            <a:endParaRPr lang="sr-Latn-RS" sz="3600" b="1" dirty="0"/>
          </a:p>
        </p:txBody>
      </p:sp>
      <p:sp>
        <p:nvSpPr>
          <p:cNvPr id="6" name="Title 6"/>
          <p:cNvSpPr txBox="1">
            <a:spLocks/>
          </p:cNvSpPr>
          <p:nvPr/>
        </p:nvSpPr>
        <p:spPr>
          <a:xfrm>
            <a:off x="111425" y="5238687"/>
            <a:ext cx="8712968" cy="1512168"/>
          </a:xfrm>
          <a:prstGeom prst="rect">
            <a:avLst/>
          </a:prstGeom>
          <a:noFill/>
          <a:ln w="76200">
            <a:gradFill flip="none" rotWithShape="1">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3600" b="1" dirty="0" smtClean="0">
                <a:solidFill>
                  <a:schemeClr val="tx1"/>
                </a:solidFill>
                <a:effectLst>
                  <a:glow rad="228600">
                    <a:schemeClr val="accent1">
                      <a:satMod val="175000"/>
                      <a:alpha val="40000"/>
                    </a:schemeClr>
                  </a:glow>
                  <a:outerShdw blurRad="50800" dist="38100" dir="2700000" algn="tl" rotWithShape="0">
                    <a:prstClr val="black">
                      <a:alpha val="40000"/>
                    </a:prstClr>
                  </a:outerShdw>
                </a:effectLst>
              </a:rPr>
              <a:t>Важно !!!   </a:t>
            </a:r>
            <a:r>
              <a:rPr lang="sr-Cyrl-RS" sz="3200" b="1" dirty="0" smtClean="0"/>
              <a:t>Код  обрнуте   пропорционалности ,повећање ( смањење )   једне величине сразмерно  смањује  ( повећава )  другу величину .</a:t>
            </a:r>
            <a:endParaRPr lang="sr-Latn-RS" sz="3200" b="1" dirty="0"/>
          </a:p>
        </p:txBody>
      </p:sp>
    </p:spTree>
    <p:extLst>
      <p:ext uri="{BB962C8B-B14F-4D97-AF65-F5344CB8AC3E}">
        <p14:creationId xmlns:p14="http://schemas.microsoft.com/office/powerpoint/2010/main" val="2196462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000"/>
                                        <p:tgtEl>
                                          <p:spTgt spid="5"/>
                                        </p:tgtEl>
                                      </p:cBhvr>
                                    </p:animEffect>
                                    <p:anim calcmode="lin" valueType="num">
                                      <p:cBhvr>
                                        <p:cTn id="38" dur="2000" fill="hold"/>
                                        <p:tgtEl>
                                          <p:spTgt spid="5"/>
                                        </p:tgtEl>
                                        <p:attrNameLst>
                                          <p:attrName>ppt_w</p:attrName>
                                        </p:attrNameLst>
                                      </p:cBhvr>
                                      <p:tavLst>
                                        <p:tav tm="0" fmla="#ppt_w*sin(2.5*pi*$)">
                                          <p:val>
                                            <p:fltVal val="0"/>
                                          </p:val>
                                        </p:tav>
                                        <p:tav tm="100000">
                                          <p:val>
                                            <p:fltVal val="1"/>
                                          </p:val>
                                        </p:tav>
                                      </p:tavLst>
                                    </p:anim>
                                    <p:anim calcmode="lin" valueType="num">
                                      <p:cBhvr>
                                        <p:cTn id="3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000"/>
                                        <p:tgtEl>
                                          <p:spTgt spid="6"/>
                                        </p:tgtEl>
                                      </p:cBhvr>
                                    </p:animEffect>
                                    <p:anim calcmode="lin" valueType="num">
                                      <p:cBhvr>
                                        <p:cTn id="45" dur="2000" fill="hold"/>
                                        <p:tgtEl>
                                          <p:spTgt spid="6"/>
                                        </p:tgtEl>
                                        <p:attrNameLst>
                                          <p:attrName>ppt_w</p:attrName>
                                        </p:attrNameLst>
                                      </p:cBhvr>
                                      <p:tavLst>
                                        <p:tav tm="0" fmla="#ppt_w*sin(2.5*pi*$)">
                                          <p:val>
                                            <p:fltVal val="0"/>
                                          </p:val>
                                        </p:tav>
                                        <p:tav tm="100000">
                                          <p:val>
                                            <p:fltVal val="1"/>
                                          </p:val>
                                        </p:tav>
                                      </p:tavLst>
                                    </p:anim>
                                    <p:anim calcmode="lin" valueType="num">
                                      <p:cBhvr>
                                        <p:cTn id="4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611" y="476672"/>
            <a:ext cx="3166479" cy="3525195"/>
          </a:xfrm>
        </p:spPr>
        <p:txBody>
          <a:bodyPr>
            <a:noAutofit/>
          </a:bodyPr>
          <a:lstStyle/>
          <a:p>
            <a:pPr marL="457200" indent="-457200">
              <a:buFont typeface="Wingdings" panose="05000000000000000000" pitchFamily="2" charset="2"/>
              <a:buChar char="Ø"/>
            </a:pPr>
            <a:r>
              <a:rPr lang="sr-Cyrl-RS" b="1" dirty="0" smtClean="0">
                <a:solidFill>
                  <a:srgbClr val="FFFF00"/>
                </a:solidFill>
              </a:rPr>
              <a:t>1.задатак :  </a:t>
            </a:r>
          </a:p>
          <a:p>
            <a:r>
              <a:rPr lang="sr-Cyrl-RS" dirty="0" smtClean="0"/>
              <a:t>Ако 3 радника заврше неки </a:t>
            </a:r>
          </a:p>
          <a:p>
            <a:r>
              <a:rPr lang="sr-Cyrl-RS" dirty="0" smtClean="0"/>
              <a:t>посао за 8</a:t>
            </a:r>
            <a:r>
              <a:rPr lang="sr-Latn-RS" dirty="0" smtClean="0"/>
              <a:t> </a:t>
            </a:r>
            <a:r>
              <a:rPr lang="sr-Cyrl-RS" dirty="0" smtClean="0"/>
              <a:t>часова,</a:t>
            </a:r>
          </a:p>
          <a:p>
            <a:r>
              <a:rPr lang="sr-Cyrl-RS" dirty="0" smtClean="0"/>
              <a:t>за које време би </a:t>
            </a:r>
          </a:p>
          <a:p>
            <a:r>
              <a:rPr lang="sr-Cyrl-RS" dirty="0" smtClean="0"/>
              <a:t>исти посао,ако сви подједнако раде,</a:t>
            </a:r>
            <a:r>
              <a:rPr lang="sr-Latn-RS" dirty="0" smtClean="0"/>
              <a:t> </a:t>
            </a:r>
            <a:r>
              <a:rPr lang="sr-Cyrl-RS" dirty="0" smtClean="0"/>
              <a:t>завршила 4 радника? </a:t>
            </a:r>
          </a:p>
          <a:p>
            <a:endParaRPr lang="sr-Cyrl-RS" b="1" dirty="0" smtClean="0">
              <a:solidFill>
                <a:srgbClr val="FFFF00"/>
              </a:solidFill>
            </a:endParaRPr>
          </a:p>
          <a:p>
            <a:r>
              <a:rPr lang="sr-Cyrl-RS" dirty="0" smtClean="0"/>
              <a:t> </a:t>
            </a:r>
            <a:endParaRPr lang="sr-Cyrl-RS" b="1" dirty="0"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endParaRPr>
          </a:p>
        </p:txBody>
      </p:sp>
      <p:sp>
        <p:nvSpPr>
          <p:cNvPr id="7" name="Title 6"/>
          <p:cNvSpPr>
            <a:spLocks noGrp="1"/>
          </p:cNvSpPr>
          <p:nvPr>
            <p:ph type="ctrTitle"/>
          </p:nvPr>
        </p:nvSpPr>
        <p:spPr>
          <a:xfrm>
            <a:off x="323528" y="23569"/>
            <a:ext cx="8568952" cy="647050"/>
          </a:xfrm>
        </p:spPr>
        <p:txBody>
          <a:bodyPr/>
          <a:lstStyle/>
          <a:p>
            <a:r>
              <a:rPr lang="sr-Cyrl-RS" sz="4000" b="1" dirty="0" smtClean="0"/>
              <a:t>Примена  обрнуте пропорционалности </a:t>
            </a:r>
            <a:endParaRPr lang="sr-Latn-RS" sz="4000" b="1" dirty="0"/>
          </a:p>
        </p:txBody>
      </p:sp>
      <mc:AlternateContent xmlns:mc="http://schemas.openxmlformats.org/markup-compatibility/2006" xmlns:a14="http://schemas.microsoft.com/office/drawing/2010/main">
        <mc:Choice Requires="a14">
          <p:sp>
            <p:nvSpPr>
              <p:cNvPr id="5" name="Title 6"/>
              <p:cNvSpPr txBox="1">
                <a:spLocks/>
              </p:cNvSpPr>
              <p:nvPr/>
            </p:nvSpPr>
            <p:spPr>
              <a:xfrm>
                <a:off x="3253090" y="670619"/>
                <a:ext cx="5639390" cy="3738880"/>
              </a:xfrm>
              <a:prstGeom prst="rect">
                <a:avLst/>
              </a:prstGeom>
              <a:solidFill>
                <a:srgbClr val="165574"/>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2800" b="1" i="1" dirty="0" smtClean="0">
                    <a:effectLst>
                      <a:glow rad="228600">
                        <a:schemeClr val="accent3">
                          <a:satMod val="175000"/>
                          <a:alpha val="40000"/>
                        </a:schemeClr>
                      </a:glow>
                      <a:outerShdw blurRad="50800" dist="38100" dir="2700000" algn="tl" rotWithShape="0">
                        <a:prstClr val="black">
                          <a:alpha val="40000"/>
                        </a:prstClr>
                      </a:outerShdw>
                    </a:effectLst>
                  </a:rPr>
                  <a:t>Решење </a:t>
                </a:r>
                <a:r>
                  <a:rPr lang="sr-Cyrl-RS" sz="2800" b="1" i="1" dirty="0">
                    <a:effectLst>
                      <a:glow rad="228600">
                        <a:schemeClr val="accent3">
                          <a:satMod val="175000"/>
                          <a:alpha val="40000"/>
                        </a:schemeClr>
                      </a:glow>
                      <a:outerShdw blurRad="50800" dist="38100" dir="2700000" algn="tl" rotWithShape="0">
                        <a:prstClr val="black">
                          <a:alpha val="40000"/>
                        </a:prstClr>
                      </a:outerShdw>
                    </a:effectLst>
                  </a:rPr>
                  <a:t>:</a:t>
                </a:r>
                <a:r>
                  <a:rPr lang="sr-Cyrl-RS" sz="2800" b="1" i="1" dirty="0" smtClean="0"/>
                  <a:t>  </a:t>
                </a:r>
              </a:p>
              <a:p>
                <a:r>
                  <a:rPr lang="sr-Cyrl-RS" sz="2800" dirty="0" smtClean="0">
                    <a:solidFill>
                      <a:schemeClr val="tx1"/>
                    </a:solidFill>
                  </a:rPr>
                  <a:t>Ово  је обрнута  пропорционалност   јер :  </a:t>
                </a:r>
              </a:p>
              <a:p>
                <a:r>
                  <a:rPr lang="sr-Cyrl-RS" sz="2800" b="1" dirty="0">
                    <a:solidFill>
                      <a:schemeClr val="tx1"/>
                    </a:solidFill>
                  </a:rPr>
                  <a:t> </a:t>
                </a:r>
                <a:r>
                  <a:rPr lang="sr-Cyrl-RS" sz="2800" b="1" dirty="0" smtClean="0"/>
                  <a:t>ако има  </a:t>
                </a:r>
                <a:r>
                  <a:rPr lang="sr-Cyrl-RS" sz="2800" b="1" dirty="0" smtClean="0">
                    <a:solidFill>
                      <a:srgbClr val="FFFF00"/>
                    </a:solidFill>
                  </a:rPr>
                  <a:t>ВИШЕ</a:t>
                </a:r>
                <a:r>
                  <a:rPr lang="sr-Cyrl-RS" sz="2800" b="1" dirty="0" smtClean="0"/>
                  <a:t>  радника  треба им </a:t>
                </a:r>
                <a:r>
                  <a:rPr lang="sr-Cyrl-RS" sz="2800" b="1" dirty="0" smtClean="0">
                    <a:solidFill>
                      <a:srgbClr val="FFFF00"/>
                    </a:solidFill>
                  </a:rPr>
                  <a:t>МАЊЕ </a:t>
                </a:r>
                <a:r>
                  <a:rPr lang="sr-Cyrl-RS" sz="2800" b="1" dirty="0" smtClean="0"/>
                  <a:t>  </a:t>
                </a:r>
                <a:r>
                  <a:rPr lang="sr-Cyrl-RS" sz="3200" b="1" dirty="0" smtClean="0"/>
                  <a:t>времена. </a:t>
                </a:r>
              </a:p>
              <a:p>
                <a:pPr algn="ctr"/>
                <a:r>
                  <a:rPr lang="sr-Cyrl-RS" sz="3200" b="1" dirty="0" smtClean="0"/>
                  <a:t>x₁</a:t>
                </a:r>
                <a14:m>
                  <m:oMath xmlns:m="http://schemas.openxmlformats.org/officeDocument/2006/math">
                    <m:r>
                      <a:rPr lang="sr-Cyrl-RS" sz="3200" b="1" i="1" smtClean="0">
                        <a:latin typeface="Cambria Math" panose="02040503050406030204" pitchFamily="18" charset="0"/>
                        <a:ea typeface="Cambria Math" panose="02040503050406030204" pitchFamily="18" charset="0"/>
                      </a:rPr>
                      <m:t>=</m:t>
                    </m:r>
                    <m:r>
                      <a:rPr lang="sr-Cyrl-RS" sz="3200" b="1" i="0" smtClean="0">
                        <a:latin typeface="Cambria Math" panose="02040503050406030204" pitchFamily="18" charset="0"/>
                        <a:ea typeface="Cambria Math" panose="02040503050406030204" pitchFamily="18" charset="0"/>
                      </a:rPr>
                      <m:t>𝟑</m:t>
                    </m:r>
                  </m:oMath>
                </a14:m>
                <a:r>
                  <a:rPr lang="sr-Cyrl-RS" sz="3200" b="1" dirty="0" smtClean="0"/>
                  <a:t>    </a:t>
                </a:r>
                <a:r>
                  <a:rPr lang="sr-Latn-RS" sz="3200" b="1" dirty="0" smtClean="0"/>
                  <a:t>x₂</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oMath>
                </a14:m>
                <a:r>
                  <a:rPr lang="sr-Cyrl-RS" sz="3200" b="1" dirty="0" smtClean="0"/>
                  <a:t> </a:t>
                </a:r>
                <a:r>
                  <a:rPr lang="sr-Cyrl-RS" sz="3200" b="1" dirty="0"/>
                  <a:t>4</a:t>
                </a:r>
                <a:r>
                  <a:rPr lang="sr-Cyrl-RS" sz="3200" b="1" dirty="0" smtClean="0"/>
                  <a:t>       </a:t>
                </a:r>
                <a:r>
                  <a:rPr lang="sr-Latn-RS" sz="3200" b="1" dirty="0" smtClean="0"/>
                  <a:t>y₁</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oMath>
                </a14:m>
                <a:r>
                  <a:rPr lang="sr-Cyrl-RS" sz="3200" b="1" dirty="0" smtClean="0"/>
                  <a:t> 8  </a:t>
                </a:r>
                <a:r>
                  <a:rPr lang="sr-Latn-RS" sz="3200" b="1" dirty="0" smtClean="0"/>
                  <a:t>y₂</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oMath>
                </a14:m>
                <a:r>
                  <a:rPr lang="sr-Cyrl-RS" sz="3200" b="1" dirty="0" smtClean="0"/>
                  <a:t>? </a:t>
                </a:r>
              </a:p>
              <a:p>
                <a:r>
                  <a:rPr lang="sr-Cyrl-RS" sz="3200" b="1" dirty="0"/>
                  <a:t> </a:t>
                </a:r>
                <a:r>
                  <a:rPr lang="sr-Cyrl-RS" sz="3200" b="1" dirty="0" smtClean="0"/>
                  <a:t> </a:t>
                </a:r>
                <a:r>
                  <a:rPr lang="sr-Latn-RS" sz="3200" b="1" dirty="0" smtClean="0"/>
                  <a:t>x₁</a:t>
                </a:r>
                <a:r>
                  <a:rPr lang="sr-Cyrl-RS" sz="3200" b="1" dirty="0" smtClean="0"/>
                  <a:t> </a:t>
                </a:r>
                <a:r>
                  <a:rPr lang="sr-Latn-RS" sz="3200" b="1" dirty="0" smtClean="0"/>
                  <a:t>:</a:t>
                </a:r>
                <a:r>
                  <a:rPr lang="sr-Cyrl-RS" sz="3200" b="1" dirty="0" smtClean="0"/>
                  <a:t> </a:t>
                </a:r>
                <a:r>
                  <a:rPr lang="sr-Latn-RS" sz="3200" b="1" dirty="0" smtClean="0"/>
                  <a:t>x₂</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oMath>
                </a14:m>
                <a:r>
                  <a:rPr lang="sr-Latn-RS" sz="3200" b="1" dirty="0" smtClean="0"/>
                  <a:t>y₂</a:t>
                </a:r>
                <a:r>
                  <a:rPr lang="sr-Cyrl-RS" sz="3200" b="1" dirty="0" smtClean="0"/>
                  <a:t> </a:t>
                </a:r>
                <a:r>
                  <a:rPr lang="sr-Latn-RS" sz="3200" b="1" dirty="0" smtClean="0"/>
                  <a:t>:</a:t>
                </a:r>
                <a:r>
                  <a:rPr lang="sr-Cyrl-RS" sz="3200" b="1" dirty="0" smtClean="0"/>
                  <a:t> </a:t>
                </a:r>
                <a:r>
                  <a:rPr lang="sr-Latn-RS" sz="3200" b="1" dirty="0" smtClean="0"/>
                  <a:t>y₁</a:t>
                </a:r>
                <a:r>
                  <a:rPr lang="sr-Cyrl-RS" sz="3200" b="1" dirty="0" smtClean="0"/>
                  <a:t>    </a:t>
                </a:r>
                <a:r>
                  <a:rPr lang="sr-Cyrl-RS" sz="3200" b="1" dirty="0"/>
                  <a:t>3</a:t>
                </a:r>
                <a:r>
                  <a:rPr lang="sr-Cyrl-RS" sz="3200" b="1" dirty="0" smtClean="0"/>
                  <a:t> : </a:t>
                </a:r>
                <a:r>
                  <a:rPr lang="sr-Cyrl-RS" sz="3200" b="1" dirty="0"/>
                  <a:t>4</a:t>
                </a:r>
                <a:r>
                  <a:rPr lang="sr-Cyrl-RS" sz="3200" b="1" dirty="0" smtClean="0"/>
                  <a:t> </a:t>
                </a:r>
                <a14:m>
                  <m:oMath xmlns:m="http://schemas.openxmlformats.org/officeDocument/2006/math">
                    <m:r>
                      <a:rPr lang="sr-Cyrl-RS" sz="3200" b="1" i="1" smtClean="0">
                        <a:latin typeface="Cambria Math" panose="02040503050406030204" pitchFamily="18" charset="0"/>
                        <a:ea typeface="Cambria Math" panose="02040503050406030204" pitchFamily="18" charset="0"/>
                      </a:rPr>
                      <m:t>=</m:t>
                    </m:r>
                  </m:oMath>
                </a14:m>
                <a:r>
                  <a:rPr lang="sr-Cyrl-RS" sz="3200" b="1" dirty="0" smtClean="0"/>
                  <a:t> </a:t>
                </a:r>
                <a:r>
                  <a:rPr lang="sr-Latn-RS" sz="3200" b="1" dirty="0" smtClean="0"/>
                  <a:t>y₂</a:t>
                </a:r>
                <a:r>
                  <a:rPr lang="sr-Cyrl-RS" sz="3200" b="1" dirty="0" smtClean="0"/>
                  <a:t> : 8</a:t>
                </a:r>
              </a:p>
              <a:p>
                <a:r>
                  <a:rPr lang="sr-Cyrl-RS" sz="3200" b="1" dirty="0"/>
                  <a:t> </a:t>
                </a:r>
                <a:r>
                  <a:rPr lang="sr-Cyrl-RS" sz="3200" b="1" dirty="0" smtClean="0"/>
                  <a:t> 4</a:t>
                </a:r>
                <a:r>
                  <a:rPr lang="sr-Latn-RS" sz="3200" b="1" dirty="0" smtClean="0"/>
                  <a:t>y₂</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oMath>
                </a14:m>
                <a:r>
                  <a:rPr lang="sr-Cyrl-RS" sz="3200" b="1" dirty="0" smtClean="0"/>
                  <a:t> </a:t>
                </a:r>
                <a:r>
                  <a:rPr lang="sr-Cyrl-RS" sz="3200" b="1" dirty="0"/>
                  <a:t>3</a:t>
                </a:r>
                <a:r>
                  <a:rPr lang="sr-Cyrl-RS" sz="3200" b="1" dirty="0" smtClean="0"/>
                  <a:t>· 8 </a:t>
                </a:r>
              </a:p>
              <a:p>
                <a:r>
                  <a:rPr lang="sr-Cyrl-RS" sz="3200" b="1" dirty="0"/>
                  <a:t> </a:t>
                </a:r>
                <a:r>
                  <a:rPr lang="sr-Cyrl-RS" sz="3200" b="1" dirty="0" smtClean="0"/>
                  <a:t>   </a:t>
                </a:r>
                <a:r>
                  <a:rPr lang="sr-Latn-RS" sz="3200" b="1" dirty="0" smtClean="0"/>
                  <a:t>y₂</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f>
                      <m:fPr>
                        <m:ctrlPr>
                          <a:rPr lang="sr-Latn-RS" sz="3200" b="1" i="1" smtClean="0">
                            <a:latin typeface="Cambria Math" panose="02040503050406030204" pitchFamily="18" charset="0"/>
                            <a:ea typeface="Cambria Math" panose="02040503050406030204" pitchFamily="18" charset="0"/>
                          </a:rPr>
                        </m:ctrlPr>
                      </m:fPr>
                      <m:num>
                        <m:r>
                          <a:rPr lang="sr-Cyrl-RS" sz="3200" b="1" i="1" smtClean="0">
                            <a:latin typeface="Cambria Math" panose="02040503050406030204" pitchFamily="18" charset="0"/>
                            <a:ea typeface="Cambria Math" panose="02040503050406030204" pitchFamily="18" charset="0"/>
                          </a:rPr>
                          <m:t>𝟐𝟒</m:t>
                        </m:r>
                      </m:num>
                      <m:den>
                        <m:r>
                          <a:rPr lang="sr-Cyrl-RS" sz="3200" b="1" i="1" smtClean="0">
                            <a:latin typeface="Cambria Math" panose="02040503050406030204" pitchFamily="18" charset="0"/>
                            <a:ea typeface="Cambria Math" panose="02040503050406030204" pitchFamily="18" charset="0"/>
                          </a:rPr>
                          <m:t>𝟒</m:t>
                        </m:r>
                        <m:r>
                          <a:rPr lang="sr-Cyrl-RS" sz="3200" b="1" i="1" smtClean="0">
                            <a:latin typeface="Cambria Math" panose="02040503050406030204" pitchFamily="18" charset="0"/>
                            <a:ea typeface="Cambria Math" panose="02040503050406030204" pitchFamily="18" charset="0"/>
                          </a:rPr>
                          <m:t> </m:t>
                        </m:r>
                      </m:den>
                    </m:f>
                  </m:oMath>
                </a14:m>
                <a:r>
                  <a:rPr lang="sr-Cyrl-RS" sz="3200" b="1" dirty="0" smtClean="0"/>
                  <a:t>     </a:t>
                </a:r>
                <a:r>
                  <a:rPr lang="sr-Latn-RS" sz="3200" b="1" dirty="0" smtClean="0"/>
                  <a:t>y₂</a:t>
                </a:r>
                <a14:m>
                  <m:oMath xmlns:m="http://schemas.openxmlformats.org/officeDocument/2006/math">
                    <m:r>
                      <a:rPr lang="sr-Latn-RS" sz="3200" b="1" i="1" smtClean="0">
                        <a:latin typeface="Cambria Math" panose="02040503050406030204" pitchFamily="18" charset="0"/>
                        <a:ea typeface="Cambria Math" panose="02040503050406030204" pitchFamily="18" charset="0"/>
                      </a:rPr>
                      <m:t>=</m:t>
                    </m:r>
                  </m:oMath>
                </a14:m>
                <a:r>
                  <a:rPr lang="sr-Cyrl-RS" sz="3200" b="1" dirty="0" smtClean="0"/>
                  <a:t> 6 </a:t>
                </a:r>
              </a:p>
              <a:p>
                <a:r>
                  <a:rPr lang="sr-Cyrl-RS" sz="3200" b="1" dirty="0" smtClean="0"/>
                  <a:t> </a:t>
                </a:r>
              </a:p>
              <a:p>
                <a:r>
                  <a:rPr lang="sr-Cyrl-RS" sz="3600" b="1" dirty="0" smtClean="0"/>
                  <a:t>  </a:t>
                </a:r>
                <a:endParaRPr lang="sr-Latn-RS" sz="3600" b="1" dirty="0"/>
              </a:p>
            </p:txBody>
          </p:sp>
        </mc:Choice>
        <mc:Fallback xmlns="">
          <p:sp>
            <p:nvSpPr>
              <p:cNvPr id="5" name="Title 6"/>
              <p:cNvSpPr txBox="1">
                <a:spLocks noRot="1" noChangeAspect="1" noMove="1" noResize="1" noEditPoints="1" noAdjustHandles="1" noChangeArrowheads="1" noChangeShapeType="1" noTextEdit="1"/>
              </p:cNvSpPr>
              <p:nvPr/>
            </p:nvSpPr>
            <p:spPr>
              <a:xfrm>
                <a:off x="3253090" y="670619"/>
                <a:ext cx="5639390" cy="3738880"/>
              </a:xfrm>
              <a:prstGeom prst="rect">
                <a:avLst/>
              </a:prstGeom>
              <a:blipFill rotWithShape="0">
                <a:blip r:embed="rId3"/>
                <a:stretch>
                  <a:fillRect l="-3640" t="-965" r="-3105"/>
                </a:stretch>
              </a:blipFill>
            </p:spPr>
            <p:txBody>
              <a:bodyPr/>
              <a:lstStyle/>
              <a:p>
                <a:r>
                  <a:rPr lang="sr-Latn-RS">
                    <a:noFill/>
                  </a:rPr>
                  <a:t> </a:t>
                </a:r>
              </a:p>
            </p:txBody>
          </p:sp>
        </mc:Fallback>
      </mc:AlternateContent>
      <mc:AlternateContent xmlns:mc="http://schemas.openxmlformats.org/markup-compatibility/2006" xmlns:a14="http://schemas.microsoft.com/office/drawing/2010/main">
        <mc:Choice Requires="a14">
          <p:sp>
            <p:nvSpPr>
              <p:cNvPr id="6" name="Title 6"/>
              <p:cNvSpPr txBox="1">
                <a:spLocks/>
              </p:cNvSpPr>
              <p:nvPr/>
            </p:nvSpPr>
            <p:spPr>
              <a:xfrm>
                <a:off x="86611" y="4454970"/>
                <a:ext cx="8988335" cy="2318246"/>
              </a:xfrm>
              <a:prstGeom prst="rect">
                <a:avLst/>
              </a:prstGeom>
              <a:noFill/>
              <a:ln w="76200">
                <a:gradFill flip="none" rotWithShape="1">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2800" b="1" dirty="0" smtClean="0">
                    <a:solidFill>
                      <a:srgbClr val="FFFF00"/>
                    </a:solidFill>
                  </a:rPr>
                  <a:t>М</a:t>
                </a:r>
                <a:r>
                  <a:rPr lang="sr-Cyrl-RS" sz="2800" b="1" dirty="0" smtClean="0">
                    <a:solidFill>
                      <a:srgbClr val="FFFF00"/>
                    </a:solidFill>
                    <a:effectLst>
                      <a:outerShdw blurRad="50800" dist="38100" dir="2700000" algn="tl" rotWithShape="0">
                        <a:prstClr val="black">
                          <a:alpha val="40000"/>
                        </a:prstClr>
                      </a:outerShdw>
                    </a:effectLst>
                  </a:rPr>
                  <a:t>ислим  да   је  лакше са стрелицама  </a:t>
                </a:r>
              </a:p>
              <a:p>
                <a:r>
                  <a:rPr lang="sr-Cyrl-RS" sz="2800" b="1" dirty="0" smtClean="0">
                    <a:solidFill>
                      <a:srgbClr val="FFFF00"/>
                    </a:solidFill>
                    <a:effectLst>
                      <a:outerShdw blurRad="50800" dist="38100" dir="2700000" algn="tl" rotWithShape="0">
                        <a:prstClr val="black">
                          <a:alpha val="40000"/>
                        </a:prstClr>
                      </a:outerShdw>
                    </a:effectLst>
                  </a:rPr>
                  <a:t>      3 радника      8 </a:t>
                </a:r>
                <a:r>
                  <a:rPr lang="sr-Latn-RS" sz="2800" b="1" dirty="0" smtClean="0">
                    <a:solidFill>
                      <a:srgbClr val="FFFF00"/>
                    </a:solidFill>
                    <a:effectLst>
                      <a:outerShdw blurRad="50800" dist="38100" dir="2700000" algn="tl" rotWithShape="0">
                        <a:prstClr val="black">
                          <a:alpha val="40000"/>
                        </a:prstClr>
                      </a:outerShdw>
                    </a:effectLst>
                  </a:rPr>
                  <a:t>h</a:t>
                </a:r>
                <a:r>
                  <a:rPr lang="sr-Cyrl-RS" sz="2800" b="1" dirty="0" smtClean="0">
                    <a:solidFill>
                      <a:srgbClr val="FFFF00"/>
                    </a:solidFill>
                    <a:effectLst>
                      <a:outerShdw blurRad="50800" dist="38100" dir="2700000" algn="tl" rotWithShape="0">
                        <a:prstClr val="black">
                          <a:alpha val="40000"/>
                        </a:prstClr>
                      </a:outerShdw>
                    </a:effectLst>
                  </a:rPr>
                  <a:t>        </a:t>
                </a:r>
                <a:r>
                  <a:rPr lang="sr-Cyrl-RS" sz="2800" b="1" dirty="0" smtClean="0">
                    <a:solidFill>
                      <a:srgbClr val="FFFF00"/>
                    </a:solidFill>
                  </a:rPr>
                  <a:t>Код  обрнуте </a:t>
                </a:r>
                <a:r>
                  <a:rPr lang="sr-Cyrl-RS" sz="2800" b="1" dirty="0" smtClean="0">
                    <a:solidFill>
                      <a:srgbClr val="FFFF00"/>
                    </a:solidFill>
                    <a:effectLst>
                      <a:outerShdw blurRad="50800" dist="38100" dir="2700000" algn="tl" rotWithShape="0">
                        <a:prstClr val="black">
                          <a:alpha val="40000"/>
                        </a:prstClr>
                      </a:outerShdw>
                    </a:effectLst>
                  </a:rPr>
                  <a:t>  пропорционалности</a:t>
                </a:r>
              </a:p>
              <a:p>
                <a:r>
                  <a:rPr lang="sr-Cyrl-RS" sz="2800" b="1" dirty="0" smtClean="0">
                    <a:solidFill>
                      <a:srgbClr val="FFFF00"/>
                    </a:solidFill>
                    <a:effectLst>
                      <a:outerShdw blurRad="50800" dist="38100" dir="2700000" algn="tl" rotWithShape="0">
                        <a:prstClr val="black">
                          <a:alpha val="40000"/>
                        </a:prstClr>
                      </a:outerShdw>
                    </a:effectLst>
                  </a:rPr>
                  <a:t>      </a:t>
                </a:r>
                <a:r>
                  <a:rPr lang="sr-Cyrl-RS" sz="2800" b="1" dirty="0" smtClean="0">
                    <a:solidFill>
                      <a:srgbClr val="FFFF00"/>
                    </a:solidFill>
                  </a:rPr>
                  <a:t>4 радника</a:t>
                </a:r>
                <a:r>
                  <a:rPr lang="sr-Cyrl-RS" sz="2800" b="1" dirty="0" smtClean="0">
                    <a:solidFill>
                      <a:srgbClr val="FFFF00"/>
                    </a:solidFill>
                    <a:effectLst>
                      <a:outerShdw blurRad="50800" dist="38100" dir="2700000" algn="tl" rotWithShape="0">
                        <a:prstClr val="black">
                          <a:alpha val="40000"/>
                        </a:prstClr>
                      </a:outerShdw>
                    </a:effectLst>
                  </a:rPr>
                  <a:t>       </a:t>
                </a:r>
                <a:r>
                  <a:rPr lang="sr-Latn-RS" sz="2800" b="1" dirty="0" smtClean="0">
                    <a:solidFill>
                      <a:srgbClr val="FFFF00"/>
                    </a:solidFill>
                    <a:effectLst>
                      <a:outerShdw blurRad="50800" dist="38100" dir="2700000" algn="tl" rotWithShape="0">
                        <a:prstClr val="black">
                          <a:alpha val="40000"/>
                        </a:prstClr>
                      </a:outerShdw>
                    </a:effectLst>
                  </a:rPr>
                  <a:t>x</a:t>
                </a:r>
                <a:r>
                  <a:rPr lang="sr-Cyrl-RS" sz="2800" b="1" dirty="0" smtClean="0">
                    <a:solidFill>
                      <a:srgbClr val="FFFF00"/>
                    </a:solidFill>
                    <a:effectLst>
                      <a:outerShdw blurRad="50800" dist="38100" dir="2700000" algn="tl" rotWithShape="0">
                        <a:prstClr val="black">
                          <a:alpha val="40000"/>
                        </a:prstClr>
                      </a:outerShdw>
                    </a:effectLst>
                  </a:rPr>
                  <a:t> </a:t>
                </a:r>
                <a:r>
                  <a:rPr lang="sr-Latn-RS" sz="2800" b="1" dirty="0" smtClean="0">
                    <a:solidFill>
                      <a:srgbClr val="FFFF00"/>
                    </a:solidFill>
                    <a:effectLst>
                      <a:outerShdw blurRad="50800" dist="38100" dir="2700000" algn="tl" rotWithShape="0">
                        <a:prstClr val="black">
                          <a:alpha val="40000"/>
                        </a:prstClr>
                      </a:outerShdw>
                    </a:effectLst>
                  </a:rPr>
                  <a:t>h</a:t>
                </a:r>
                <a:r>
                  <a:rPr lang="sr-Cyrl-RS" sz="2800" b="1" dirty="0" smtClean="0">
                    <a:solidFill>
                      <a:srgbClr val="FFFF00"/>
                    </a:solidFill>
                    <a:effectLst>
                      <a:outerShdw blurRad="50800" dist="38100" dir="2700000" algn="tl" rotWithShape="0">
                        <a:prstClr val="black">
                          <a:alpha val="40000"/>
                        </a:prstClr>
                      </a:outerShdw>
                    </a:effectLst>
                  </a:rPr>
                  <a:t>          стрелице имају  </a:t>
                </a:r>
                <a:r>
                  <a:rPr lang="sr-Cyrl-RS" sz="2800" b="1" dirty="0" smtClean="0">
                    <a:solidFill>
                      <a:srgbClr val="FFFF00"/>
                    </a:solidFill>
                  </a:rPr>
                  <a:t>супротан</a:t>
                </a:r>
                <a:r>
                  <a:rPr lang="sr-Cyrl-RS" sz="2800" b="1" dirty="0" smtClean="0">
                    <a:solidFill>
                      <a:srgbClr val="FFFF00"/>
                    </a:solidFill>
                    <a:effectLst>
                      <a:outerShdw blurRad="50800" dist="38100" dir="2700000" algn="tl" rotWithShape="0">
                        <a:prstClr val="black">
                          <a:alpha val="40000"/>
                        </a:prstClr>
                      </a:outerShdw>
                    </a:effectLst>
                  </a:rPr>
                  <a:t>  смер   и    </a:t>
                </a:r>
              </a:p>
              <a:p>
                <a:r>
                  <a:rPr lang="sr-Cyrl-RS" sz="2800" b="1" dirty="0">
                    <a:solidFill>
                      <a:srgbClr val="FFFF00"/>
                    </a:solidFill>
                    <a:effectLst>
                      <a:outerShdw blurRad="50800" dist="38100" dir="2700000" algn="tl" rotWithShape="0">
                        <a:prstClr val="black">
                          <a:alpha val="40000"/>
                        </a:prstClr>
                      </a:outerShdw>
                    </a:effectLst>
                  </a:rPr>
                  <a:t> </a:t>
                </a:r>
                <a:r>
                  <a:rPr lang="sr-Cyrl-RS" sz="2800" b="1" dirty="0" smtClean="0">
                    <a:solidFill>
                      <a:srgbClr val="FFFF00"/>
                    </a:solidFill>
                    <a:effectLst>
                      <a:outerShdw blurRad="50800" dist="38100" dir="2700000" algn="tl" rotWithShape="0">
                        <a:prstClr val="black">
                          <a:alpha val="40000"/>
                        </a:prstClr>
                      </a:outerShdw>
                    </a:effectLst>
                  </a:rPr>
                  <a:t>                                              постављамо  пропорцију  од подножја   </a:t>
                </a:r>
              </a:p>
              <a:p>
                <a:pPr algn="r"/>
                <a:r>
                  <a:rPr lang="sr-Cyrl-RS" sz="2800" b="1" dirty="0">
                    <a:solidFill>
                      <a:srgbClr val="FFFF00"/>
                    </a:solidFill>
                    <a:effectLst>
                      <a:outerShdw blurRad="50800" dist="38100" dir="2700000" algn="tl" rotWithShape="0">
                        <a:prstClr val="black">
                          <a:alpha val="40000"/>
                        </a:prstClr>
                      </a:outerShdw>
                    </a:effectLst>
                  </a:rPr>
                  <a:t> </a:t>
                </a:r>
                <a:r>
                  <a:rPr lang="sr-Cyrl-RS" sz="2800" b="1" dirty="0" smtClean="0">
                    <a:solidFill>
                      <a:srgbClr val="FFFF00"/>
                    </a:solidFill>
                    <a:effectLst>
                      <a:outerShdw blurRad="50800" dist="38100" dir="2700000" algn="tl" rotWithShape="0">
                        <a:prstClr val="black">
                          <a:alpha val="40000"/>
                        </a:prstClr>
                      </a:outerShdw>
                    </a:effectLst>
                  </a:rPr>
                  <a:t>  стрелице према   врху  стрелице    3 : </a:t>
                </a:r>
                <a:r>
                  <a:rPr lang="sr-Cyrl-RS" sz="2800" b="1" dirty="0">
                    <a:solidFill>
                      <a:srgbClr val="FFFF00"/>
                    </a:solidFill>
                  </a:rPr>
                  <a:t>4</a:t>
                </a:r>
                <a:r>
                  <a:rPr lang="sr-Cyrl-RS" sz="2800" b="1" dirty="0" smtClean="0">
                    <a:solidFill>
                      <a:srgbClr val="FFFF00"/>
                    </a:solidFill>
                    <a:effectLst>
                      <a:outerShdw blurRad="50800" dist="38100" dir="2700000" algn="tl" rotWithShape="0">
                        <a:prstClr val="black">
                          <a:alpha val="40000"/>
                        </a:prstClr>
                      </a:outerShdw>
                    </a:effectLst>
                  </a:rPr>
                  <a:t> </a:t>
                </a:r>
                <a14:m>
                  <m:oMath xmlns:m="http://schemas.openxmlformats.org/officeDocument/2006/math">
                    <m:r>
                      <a:rPr lang="sr-Cyrl-RS" sz="2800" b="1" i="1" smtClean="0">
                        <a:solidFill>
                          <a:srgbClr val="FFFF00"/>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m:t>=</m:t>
                    </m:r>
                  </m:oMath>
                </a14:m>
                <a:r>
                  <a:rPr lang="sr-Cyrl-RS" sz="2800" b="1" dirty="0" smtClean="0">
                    <a:solidFill>
                      <a:srgbClr val="FFFF00"/>
                    </a:solidFill>
                    <a:effectLst>
                      <a:outerShdw blurRad="50800" dist="38100" dir="2700000" algn="tl" rotWithShape="0">
                        <a:prstClr val="black">
                          <a:alpha val="40000"/>
                        </a:prstClr>
                      </a:outerShdw>
                    </a:effectLst>
                  </a:rPr>
                  <a:t>  </a:t>
                </a:r>
                <a:r>
                  <a:rPr lang="sr-Latn-RS" sz="2800" b="1" dirty="0" smtClean="0">
                    <a:solidFill>
                      <a:srgbClr val="FFFF00"/>
                    </a:solidFill>
                    <a:effectLst>
                      <a:outerShdw blurRad="50800" dist="38100" dir="2700000" algn="tl" rotWithShape="0">
                        <a:prstClr val="black">
                          <a:alpha val="40000"/>
                        </a:prstClr>
                      </a:outerShdw>
                    </a:effectLst>
                  </a:rPr>
                  <a:t>x</a:t>
                </a:r>
                <a:r>
                  <a:rPr lang="sr-Cyrl-RS" sz="2800" b="1" dirty="0" smtClean="0">
                    <a:solidFill>
                      <a:srgbClr val="FFFF00"/>
                    </a:solidFill>
                    <a:effectLst>
                      <a:outerShdw blurRad="50800" dist="38100" dir="2700000" algn="tl" rotWithShape="0">
                        <a:prstClr val="black">
                          <a:alpha val="40000"/>
                        </a:prstClr>
                      </a:outerShdw>
                    </a:effectLst>
                  </a:rPr>
                  <a:t> : 8    затим    израчунамо  непознати   члан   и  </a:t>
                </a:r>
                <a:r>
                  <a:rPr lang="sr-Latn-RS" sz="2800" b="1" dirty="0" smtClean="0">
                    <a:solidFill>
                      <a:srgbClr val="FFFF00"/>
                    </a:solidFill>
                    <a:effectLst>
                      <a:outerShdw blurRad="50800" dist="38100" dir="2700000" algn="tl" rotWithShape="0">
                        <a:prstClr val="black">
                          <a:alpha val="40000"/>
                        </a:prstClr>
                      </a:outerShdw>
                    </a:effectLst>
                  </a:rPr>
                  <a:t>x</a:t>
                </a:r>
                <a14:m>
                  <m:oMath xmlns:m="http://schemas.openxmlformats.org/officeDocument/2006/math">
                    <m:r>
                      <a:rPr lang="sr-Latn-RS" sz="2800" b="1" i="1" smtClean="0">
                        <a:solidFill>
                          <a:srgbClr val="FFFF00"/>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m:t>=</m:t>
                    </m:r>
                    <m:r>
                      <a:rPr lang="sr-Cyrl-RS" sz="2800" b="1" i="1" smtClean="0">
                        <a:solidFill>
                          <a:srgbClr val="FFFF00"/>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m:t>𝟔</m:t>
                    </m:r>
                    <m:r>
                      <a:rPr lang="sr-Cyrl-RS" sz="2800" b="1" i="1" smtClean="0">
                        <a:solidFill>
                          <a:srgbClr val="FFFF00"/>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m:t> </m:t>
                    </m:r>
                    <m:r>
                      <m:rPr>
                        <m:sty m:val="p"/>
                      </m:rPr>
                      <a:rPr lang="sr-Latn-RS" sz="2800" b="1" i="1" smtClean="0">
                        <a:solidFill>
                          <a:srgbClr val="FFFF00"/>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m:t>h</m:t>
                    </m:r>
                    <m:r>
                      <a:rPr lang="sr-Cyrl-RS" sz="2800" b="1" i="1" smtClean="0">
                        <a:solidFill>
                          <a:srgbClr val="FFFF00"/>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m:t>  </m:t>
                    </m:r>
                  </m:oMath>
                </a14:m>
                <a:endParaRPr lang="sr-Latn-RS" sz="2800" b="1" dirty="0">
                  <a:solidFill>
                    <a:srgbClr val="FFFF00"/>
                  </a:solidFill>
                  <a:effectLst>
                    <a:outerShdw blurRad="50800" dist="38100" dir="2700000" algn="tl" rotWithShape="0">
                      <a:prstClr val="black">
                        <a:alpha val="40000"/>
                      </a:prstClr>
                    </a:outerShdw>
                  </a:effectLst>
                </a:endParaRPr>
              </a:p>
            </p:txBody>
          </p:sp>
        </mc:Choice>
        <mc:Fallback xmlns="">
          <p:sp>
            <p:nvSpPr>
              <p:cNvPr id="6" name="Title 6"/>
              <p:cNvSpPr txBox="1">
                <a:spLocks noRot="1" noChangeAspect="1" noMove="1" noResize="1" noEditPoints="1" noAdjustHandles="1" noChangeArrowheads="1" noChangeShapeType="1" noTextEdit="1"/>
              </p:cNvSpPr>
              <p:nvPr/>
            </p:nvSpPr>
            <p:spPr>
              <a:xfrm>
                <a:off x="86611" y="4454970"/>
                <a:ext cx="8988335" cy="2318246"/>
              </a:xfrm>
              <a:prstGeom prst="rect">
                <a:avLst/>
              </a:prstGeom>
              <a:blipFill rotWithShape="0">
                <a:blip r:embed="rId4"/>
                <a:stretch>
                  <a:fillRect l="-2083" t="-5089" r="-4973" b="-8651"/>
                </a:stretch>
              </a:blipFill>
              <a:ln w="76200">
                <a:gradFill flip="none" rotWithShape="1">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txBody>
              <a:bodyPr/>
              <a:lstStyle/>
              <a:p>
                <a:r>
                  <a:rPr lang="sr-Latn-RS">
                    <a:noFill/>
                  </a:rPr>
                  <a:t> </a:t>
                </a:r>
              </a:p>
            </p:txBody>
          </p:sp>
        </mc:Fallback>
      </mc:AlternateContent>
      <p:sp>
        <p:nvSpPr>
          <p:cNvPr id="2" name="Curved Up Arrow 1"/>
          <p:cNvSpPr/>
          <p:nvPr/>
        </p:nvSpPr>
        <p:spPr bwMode="auto">
          <a:xfrm>
            <a:off x="6072785" y="3079373"/>
            <a:ext cx="792088" cy="216024"/>
          </a:xfrm>
          <a:prstGeom prst="curvedUpArrow">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Curved Up Arrow 7"/>
          <p:cNvSpPr/>
          <p:nvPr/>
        </p:nvSpPr>
        <p:spPr bwMode="auto">
          <a:xfrm>
            <a:off x="5683787" y="3122994"/>
            <a:ext cx="1696525" cy="625506"/>
          </a:xfrm>
          <a:prstGeom prst="curvedUpArrow">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9" name="Straight Arrow Connector 8"/>
          <p:cNvCxnSpPr/>
          <p:nvPr/>
        </p:nvCxnSpPr>
        <p:spPr>
          <a:xfrm>
            <a:off x="323528" y="4861792"/>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843808" y="4861792"/>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767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17" presetClass="entr" presetSubtype="1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par>
                                <p:cTn id="32" presetID="6" presetClass="entr" presetSubtype="16" fill="hold" nodeType="with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circle(in)">
                                      <p:cBhvr>
                                        <p:cTn id="34" dur="2000"/>
                                        <p:tgtEl>
                                          <p:spTgt spid="5">
                                            <p:txEl>
                                              <p:pRg st="0" end="0"/>
                                            </p:txEl>
                                          </p:spTgt>
                                        </p:tgtEl>
                                      </p:cBhvr>
                                    </p:animEffect>
                                  </p:childTnLst>
                                </p:cTn>
                              </p:par>
                            </p:childTnLst>
                          </p:cTn>
                        </p:par>
                        <p:par>
                          <p:cTn id="35" fill="hold">
                            <p:stCondLst>
                              <p:cond delay="2000"/>
                            </p:stCondLst>
                            <p:childTnLst>
                              <p:par>
                                <p:cTn id="36" presetID="6" presetClass="entr" presetSubtype="16" fill="hold" nodeType="after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circle(in)">
                                      <p:cBhvr>
                                        <p:cTn id="38" dur="2000"/>
                                        <p:tgtEl>
                                          <p:spTgt spid="5">
                                            <p:txEl>
                                              <p:pRg st="1" end="1"/>
                                            </p:txEl>
                                          </p:spTgt>
                                        </p:tgtEl>
                                      </p:cBhvr>
                                    </p:animEffect>
                                  </p:childTnLst>
                                </p:cTn>
                              </p:par>
                            </p:childTnLst>
                          </p:cTn>
                        </p:par>
                        <p:par>
                          <p:cTn id="39" fill="hold">
                            <p:stCondLst>
                              <p:cond delay="4000"/>
                            </p:stCondLst>
                            <p:childTnLst>
                              <p:par>
                                <p:cTn id="40" presetID="6" presetClass="entr" presetSubtype="16" fill="hold" nodeType="after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circle(in)">
                                      <p:cBhvr>
                                        <p:cTn id="42" dur="20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circle(in)">
                                      <p:cBhvr>
                                        <p:cTn id="47" dur="2000"/>
                                        <p:tgtEl>
                                          <p:spTgt spid="5">
                                            <p:txEl>
                                              <p:pRg st="3" end="3"/>
                                            </p:txEl>
                                          </p:spTgt>
                                        </p:tgtEl>
                                      </p:cBhvr>
                                    </p:animEffect>
                                  </p:childTnLst>
                                </p:cTn>
                              </p:par>
                              <p:par>
                                <p:cTn id="48" presetID="6" presetClass="entr" presetSubtype="16" fill="hold" nodeType="with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circle(in)">
                                      <p:cBhvr>
                                        <p:cTn id="50" dur="2000"/>
                                        <p:tgtEl>
                                          <p:spTgt spid="5">
                                            <p:txEl>
                                              <p:pRg st="4" end="4"/>
                                            </p:txEl>
                                          </p:spTgt>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circle(in)">
                                      <p:cBhvr>
                                        <p:cTn id="53" dur="2000"/>
                                        <p:tgtEl>
                                          <p:spTgt spid="2"/>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circle(in)">
                                      <p:cBhvr>
                                        <p:cTn id="56" dur="2000"/>
                                        <p:tgtEl>
                                          <p:spTgt spid="8"/>
                                        </p:tgtEl>
                                      </p:cBhvr>
                                    </p:animEffect>
                                  </p:childTnLst>
                                </p:cTn>
                              </p:par>
                            </p:childTnLst>
                          </p:cTn>
                        </p:par>
                        <p:par>
                          <p:cTn id="57" fill="hold">
                            <p:stCondLst>
                              <p:cond delay="2000"/>
                            </p:stCondLst>
                            <p:childTnLst>
                              <p:par>
                                <p:cTn id="58" presetID="6" presetClass="entr" presetSubtype="16" fill="hold" nodeType="afterEffect">
                                  <p:stCondLst>
                                    <p:cond delay="0"/>
                                  </p:stCondLst>
                                  <p:childTnLst>
                                    <p:set>
                                      <p:cBhvr>
                                        <p:cTn id="59" dur="1" fill="hold">
                                          <p:stCondLst>
                                            <p:cond delay="0"/>
                                          </p:stCondLst>
                                        </p:cTn>
                                        <p:tgtEl>
                                          <p:spTgt spid="5">
                                            <p:txEl>
                                              <p:pRg st="5" end="5"/>
                                            </p:txEl>
                                          </p:spTgt>
                                        </p:tgtEl>
                                        <p:attrNameLst>
                                          <p:attrName>style.visibility</p:attrName>
                                        </p:attrNameLst>
                                      </p:cBhvr>
                                      <p:to>
                                        <p:strVal val="visible"/>
                                      </p:to>
                                    </p:set>
                                    <p:animEffect transition="in" filter="circle(in)">
                                      <p:cBhvr>
                                        <p:cTn id="60" dur="2000"/>
                                        <p:tgtEl>
                                          <p:spTgt spid="5">
                                            <p:txEl>
                                              <p:pRg st="5" end="5"/>
                                            </p:txEl>
                                          </p:spTgt>
                                        </p:tgtEl>
                                      </p:cBhvr>
                                    </p:animEffect>
                                  </p:childTnLst>
                                </p:cTn>
                              </p:par>
                            </p:childTnLst>
                          </p:cTn>
                        </p:par>
                        <p:par>
                          <p:cTn id="61" fill="hold">
                            <p:stCondLst>
                              <p:cond delay="4000"/>
                            </p:stCondLst>
                            <p:childTnLst>
                              <p:par>
                                <p:cTn id="62" presetID="6" presetClass="entr" presetSubtype="16" fill="hold" nodeType="afterEffect">
                                  <p:stCondLst>
                                    <p:cond delay="0"/>
                                  </p:stCondLst>
                                  <p:childTnLst>
                                    <p:set>
                                      <p:cBhvr>
                                        <p:cTn id="63" dur="1" fill="hold">
                                          <p:stCondLst>
                                            <p:cond delay="0"/>
                                          </p:stCondLst>
                                        </p:cTn>
                                        <p:tgtEl>
                                          <p:spTgt spid="5">
                                            <p:txEl>
                                              <p:pRg st="6" end="6"/>
                                            </p:txEl>
                                          </p:spTgt>
                                        </p:tgtEl>
                                        <p:attrNameLst>
                                          <p:attrName>style.visibility</p:attrName>
                                        </p:attrNameLst>
                                      </p:cBhvr>
                                      <p:to>
                                        <p:strVal val="visible"/>
                                      </p:to>
                                    </p:set>
                                    <p:animEffect transition="in" filter="circle(in)">
                                      <p:cBhvr>
                                        <p:cTn id="64" dur="2000"/>
                                        <p:tgtEl>
                                          <p:spTgt spid="5">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circle(in)">
                                      <p:cBhvr>
                                        <p:cTn id="69" dur="2000"/>
                                        <p:tgtEl>
                                          <p:spTgt spid="6"/>
                                        </p:tgtEl>
                                      </p:cBhvr>
                                    </p:animEffect>
                                  </p:childTnLst>
                                </p:cTn>
                              </p:par>
                              <p:par>
                                <p:cTn id="70" presetID="6" presetClass="entr" presetSubtype="16" fill="hold" nodeType="withEffect">
                                  <p:stCondLst>
                                    <p:cond delay="0"/>
                                  </p:stCondLst>
                                  <p:childTnLst>
                                    <p:set>
                                      <p:cBhvr>
                                        <p:cTn id="71" dur="1" fill="hold">
                                          <p:stCondLst>
                                            <p:cond delay="0"/>
                                          </p:stCondLst>
                                        </p:cTn>
                                        <p:tgtEl>
                                          <p:spTgt spid="6">
                                            <p:txEl>
                                              <p:pRg st="0" end="0"/>
                                            </p:txEl>
                                          </p:spTgt>
                                        </p:tgtEl>
                                        <p:attrNameLst>
                                          <p:attrName>style.visibility</p:attrName>
                                        </p:attrNameLst>
                                      </p:cBhvr>
                                      <p:to>
                                        <p:strVal val="visible"/>
                                      </p:to>
                                    </p:set>
                                    <p:animEffect transition="in" filter="circle(in)">
                                      <p:cBhvr>
                                        <p:cTn id="72" dur="2000"/>
                                        <p:tgtEl>
                                          <p:spTgt spid="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6">
                                            <p:txEl>
                                              <p:pRg st="1" end="1"/>
                                            </p:txEl>
                                          </p:spTgt>
                                        </p:tgtEl>
                                        <p:attrNameLst>
                                          <p:attrName>style.visibility</p:attrName>
                                        </p:attrNameLst>
                                      </p:cBhvr>
                                      <p:to>
                                        <p:strVal val="visible"/>
                                      </p:to>
                                    </p:set>
                                    <p:animEffect transition="in" filter="circle(in)">
                                      <p:cBhvr>
                                        <p:cTn id="77" dur="2000"/>
                                        <p:tgtEl>
                                          <p:spTgt spid="6">
                                            <p:txEl>
                                              <p:pRg st="1" end="1"/>
                                            </p:txEl>
                                          </p:spTgt>
                                        </p:tgtEl>
                                      </p:cBhvr>
                                    </p:animEffect>
                                  </p:childTnLst>
                                </p:cTn>
                              </p:par>
                              <p:par>
                                <p:cTn id="78" presetID="6" presetClass="entr" presetSubtype="16" fill="hold" nodeType="withEffect">
                                  <p:stCondLst>
                                    <p:cond delay="0"/>
                                  </p:stCondLst>
                                  <p:childTnLst>
                                    <p:set>
                                      <p:cBhvr>
                                        <p:cTn id="79" dur="1" fill="hold">
                                          <p:stCondLst>
                                            <p:cond delay="0"/>
                                          </p:stCondLst>
                                        </p:cTn>
                                        <p:tgtEl>
                                          <p:spTgt spid="6">
                                            <p:txEl>
                                              <p:pRg st="2" end="2"/>
                                            </p:txEl>
                                          </p:spTgt>
                                        </p:tgtEl>
                                        <p:attrNameLst>
                                          <p:attrName>style.visibility</p:attrName>
                                        </p:attrNameLst>
                                      </p:cBhvr>
                                      <p:to>
                                        <p:strVal val="visible"/>
                                      </p:to>
                                    </p:set>
                                    <p:animEffect transition="in" filter="circle(in)">
                                      <p:cBhvr>
                                        <p:cTn id="80" dur="2000"/>
                                        <p:tgtEl>
                                          <p:spTgt spid="6">
                                            <p:txEl>
                                              <p:pRg st="2" end="2"/>
                                            </p:txEl>
                                          </p:spTgt>
                                        </p:tgtEl>
                                      </p:cBhvr>
                                    </p:animEffect>
                                  </p:childTnLst>
                                </p:cTn>
                              </p:par>
                              <p:par>
                                <p:cTn id="81" presetID="6" presetClass="entr" presetSubtype="16" fill="hold" nodeType="with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circle(in)">
                                      <p:cBhvr>
                                        <p:cTn id="83" dur="2000"/>
                                        <p:tgtEl>
                                          <p:spTgt spid="9"/>
                                        </p:tgtEl>
                                      </p:cBhvr>
                                    </p:animEffect>
                                  </p:childTnLst>
                                </p:cTn>
                              </p:par>
                              <p:par>
                                <p:cTn id="84" presetID="6" presetClass="entr" presetSubtype="16" fill="hold" nodeType="with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circle(in)">
                                      <p:cBhvr>
                                        <p:cTn id="86" dur="2000"/>
                                        <p:tgtEl>
                                          <p:spTgt spid="11"/>
                                        </p:tgtEl>
                                      </p:cBhvr>
                                    </p:animEffect>
                                  </p:childTnLst>
                                </p:cTn>
                              </p:par>
                            </p:childTnLst>
                          </p:cTn>
                        </p:par>
                        <p:par>
                          <p:cTn id="87" fill="hold">
                            <p:stCondLst>
                              <p:cond delay="2000"/>
                            </p:stCondLst>
                            <p:childTnLst>
                              <p:par>
                                <p:cTn id="88" presetID="6" presetClass="entr" presetSubtype="16" fill="hold" nodeType="afterEffect">
                                  <p:stCondLst>
                                    <p:cond delay="0"/>
                                  </p:stCondLst>
                                  <p:childTnLst>
                                    <p:set>
                                      <p:cBhvr>
                                        <p:cTn id="89" dur="1" fill="hold">
                                          <p:stCondLst>
                                            <p:cond delay="0"/>
                                          </p:stCondLst>
                                        </p:cTn>
                                        <p:tgtEl>
                                          <p:spTgt spid="6">
                                            <p:txEl>
                                              <p:pRg st="3" end="3"/>
                                            </p:txEl>
                                          </p:spTgt>
                                        </p:tgtEl>
                                        <p:attrNameLst>
                                          <p:attrName>style.visibility</p:attrName>
                                        </p:attrNameLst>
                                      </p:cBhvr>
                                      <p:to>
                                        <p:strVal val="visible"/>
                                      </p:to>
                                    </p:set>
                                    <p:animEffect transition="in" filter="circle(in)">
                                      <p:cBhvr>
                                        <p:cTn id="90" dur="2000"/>
                                        <p:tgtEl>
                                          <p:spTgt spid="6">
                                            <p:txEl>
                                              <p:pRg st="3" end="3"/>
                                            </p:txEl>
                                          </p:spTgt>
                                        </p:tgtEl>
                                      </p:cBhvr>
                                    </p:animEffect>
                                  </p:childTnLst>
                                </p:cTn>
                              </p:par>
                            </p:childTnLst>
                          </p:cTn>
                        </p:par>
                        <p:par>
                          <p:cTn id="91" fill="hold">
                            <p:stCondLst>
                              <p:cond delay="4000"/>
                            </p:stCondLst>
                            <p:childTnLst>
                              <p:par>
                                <p:cTn id="92" presetID="6" presetClass="entr" presetSubtype="16" fill="hold" nodeType="afterEffect">
                                  <p:stCondLst>
                                    <p:cond delay="0"/>
                                  </p:stCondLst>
                                  <p:childTnLst>
                                    <p:set>
                                      <p:cBhvr>
                                        <p:cTn id="93" dur="1" fill="hold">
                                          <p:stCondLst>
                                            <p:cond delay="0"/>
                                          </p:stCondLst>
                                        </p:cTn>
                                        <p:tgtEl>
                                          <p:spTgt spid="6">
                                            <p:txEl>
                                              <p:pRg st="4" end="4"/>
                                            </p:txEl>
                                          </p:spTgt>
                                        </p:tgtEl>
                                        <p:attrNameLst>
                                          <p:attrName>style.visibility</p:attrName>
                                        </p:attrNameLst>
                                      </p:cBhvr>
                                      <p:to>
                                        <p:strVal val="visible"/>
                                      </p:to>
                                    </p:set>
                                    <p:animEffect transition="in" filter="circle(in)">
                                      <p:cBhvr>
                                        <p:cTn id="94"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777860" y="116632"/>
            <a:ext cx="5713164" cy="647050"/>
          </a:xfrm>
        </p:spPr>
        <p:txBody>
          <a:bodyPr/>
          <a:lstStyle/>
          <a:p>
            <a:pPr algn="ctr"/>
            <a:r>
              <a:rPr lang="sr-Cyrl-RS" sz="4400" b="1" dirty="0" smtClean="0"/>
              <a:t>Размера и пропорција </a:t>
            </a:r>
            <a:endParaRPr lang="sr-Latn-RS" sz="4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3645024"/>
            <a:ext cx="3655136" cy="13310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Subtitle 2"/>
          <p:cNvSpPr txBox="1">
            <a:spLocks/>
          </p:cNvSpPr>
          <p:nvPr/>
        </p:nvSpPr>
        <p:spPr>
          <a:xfrm>
            <a:off x="152198" y="620688"/>
            <a:ext cx="8964488" cy="2808312"/>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Wingdings" panose="05000000000000000000" pitchFamily="2" charset="2"/>
              <a:buChar char="Ø"/>
            </a:pPr>
            <a:r>
              <a:rPr lang="sr-Cyrl-RS" dirty="0" smtClean="0"/>
              <a:t>Појам размере смо већ учили у петом разреду </a:t>
            </a:r>
          </a:p>
          <a:p>
            <a:pPr marL="457200" indent="-457200">
              <a:buFont typeface="Wingdings" panose="05000000000000000000" pitchFamily="2" charset="2"/>
              <a:buChar char="Ø"/>
            </a:pPr>
            <a:r>
              <a:rPr lang="sr-Cyrl-RS" dirty="0" smtClean="0"/>
              <a:t>Сам појам вам је познат и са часова географије,техничког,хемије...</a:t>
            </a:r>
          </a:p>
          <a:p>
            <a:pPr marL="457200" indent="-457200">
              <a:buFont typeface="Wingdings" panose="05000000000000000000" pitchFamily="2" charset="2"/>
              <a:buChar char="Ø"/>
            </a:pPr>
            <a:r>
              <a:rPr lang="sr-Cyrl-RS" dirty="0" smtClean="0"/>
              <a:t>Географске карте су направљене у одређеној размери, технички цртежи,</a:t>
            </a:r>
            <a:r>
              <a:rPr lang="sr-Latn-RS" dirty="0" smtClean="0"/>
              <a:t> </a:t>
            </a:r>
            <a:r>
              <a:rPr lang="sr-Cyrl-RS" dirty="0" smtClean="0"/>
              <a:t>хемијске легуре,</a:t>
            </a:r>
            <a:r>
              <a:rPr lang="sr-Latn-RS" dirty="0" smtClean="0"/>
              <a:t> </a:t>
            </a:r>
            <a:r>
              <a:rPr lang="sr-Cyrl-RS" dirty="0" smtClean="0"/>
              <a:t>смесе и слично.</a:t>
            </a:r>
            <a:endParaRPr lang="sr-Latn-RS" dirty="0"/>
          </a:p>
          <a:p>
            <a:pPr marL="457200" indent="-457200">
              <a:buFont typeface="Wingdings" panose="05000000000000000000" pitchFamily="2" charset="2"/>
              <a:buChar char="Ø"/>
            </a:pPr>
            <a:r>
              <a:rPr lang="sr-Cyrl-RS" dirty="0" smtClean="0">
                <a:solidFill>
                  <a:srgbClr val="FFFF00"/>
                </a:solidFill>
              </a:rPr>
              <a:t>Користе је и маме и </a:t>
            </a:r>
          </a:p>
          <a:p>
            <a:r>
              <a:rPr lang="sr-Cyrl-RS" dirty="0">
                <a:solidFill>
                  <a:srgbClr val="FFFF00"/>
                </a:solidFill>
              </a:rPr>
              <a:t>б</a:t>
            </a:r>
            <a:r>
              <a:rPr lang="sr-Cyrl-RS" dirty="0" smtClean="0">
                <a:solidFill>
                  <a:srgbClr val="FFFF00"/>
                </a:solidFill>
              </a:rPr>
              <a:t>аке спремајући </a:t>
            </a:r>
          </a:p>
          <a:p>
            <a:r>
              <a:rPr lang="sr-Cyrl-RS" dirty="0" smtClean="0">
                <a:solidFill>
                  <a:srgbClr val="FFFF00"/>
                </a:solidFill>
              </a:rPr>
              <a:t>зимницу( 1 шоља  </a:t>
            </a:r>
          </a:p>
          <a:p>
            <a:r>
              <a:rPr lang="sr-Cyrl-RS" dirty="0" smtClean="0">
                <a:solidFill>
                  <a:srgbClr val="FFFF00"/>
                </a:solidFill>
              </a:rPr>
              <a:t>сирћета,</a:t>
            </a:r>
            <a:r>
              <a:rPr lang="sr-Latn-RS" dirty="0" smtClean="0">
                <a:solidFill>
                  <a:srgbClr val="FFFF00"/>
                </a:solidFill>
              </a:rPr>
              <a:t> </a:t>
            </a:r>
            <a:r>
              <a:rPr lang="sr-Cyrl-RS" dirty="0" smtClean="0">
                <a:solidFill>
                  <a:srgbClr val="FFFF00"/>
                </a:solidFill>
              </a:rPr>
              <a:t>3 шоље воде </a:t>
            </a:r>
          </a:p>
          <a:p>
            <a:r>
              <a:rPr lang="sr-Cyrl-RS" dirty="0" smtClean="0">
                <a:solidFill>
                  <a:srgbClr val="FFFF00"/>
                </a:solidFill>
              </a:rPr>
              <a:t>или обрнуто,</a:t>
            </a:r>
            <a:r>
              <a:rPr lang="sr-Latn-RS" dirty="0" smtClean="0">
                <a:solidFill>
                  <a:srgbClr val="FFFF00"/>
                </a:solidFill>
              </a:rPr>
              <a:t> </a:t>
            </a:r>
            <a:r>
              <a:rPr lang="sr-Cyrl-RS" dirty="0" smtClean="0">
                <a:solidFill>
                  <a:srgbClr val="FFFF00"/>
                </a:solidFill>
              </a:rPr>
              <a:t>нисам баш вешта у спремању зимнице           ) </a:t>
            </a:r>
          </a:p>
        </p:txBody>
      </p:sp>
      <p:sp>
        <p:nvSpPr>
          <p:cNvPr id="11" name="Smiley Face 10"/>
          <p:cNvSpPr/>
          <p:nvPr/>
        </p:nvSpPr>
        <p:spPr bwMode="auto">
          <a:xfrm>
            <a:off x="1907704" y="5471372"/>
            <a:ext cx="576064" cy="518466"/>
          </a:xfrm>
          <a:prstGeom prst="smileyFace">
            <a:avLst/>
          </a:prstGeom>
          <a:solidFill>
            <a:schemeClr val="accent1">
              <a:lumMod val="60000"/>
              <a:lumOff val="40000"/>
            </a:schemeClr>
          </a:solid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744534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p:cTn id="1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p:cTn id="25"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9">
                                            <p:txEl>
                                              <p:pRg st="3" end="3"/>
                                            </p:txEl>
                                          </p:spTgt>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 calcmode="lin" valueType="num">
                                      <p:cBhvr>
                                        <p:cTn id="29"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9">
                                            <p:txEl>
                                              <p:pRg st="4" end="4"/>
                                            </p:txEl>
                                          </p:spTgt>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 calcmode="lin" valueType="num">
                                      <p:cBhvr>
                                        <p:cTn id="33"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5" end="5"/>
                                            </p:txEl>
                                          </p:spTgt>
                                        </p:tgtEl>
                                        <p:attrNameLst>
                                          <p:attrName>ppt_h</p:attrName>
                                        </p:attrNameLst>
                                      </p:cBhvr>
                                      <p:tavLst>
                                        <p:tav tm="0">
                                          <p:val>
                                            <p:strVal val="#ppt_h"/>
                                          </p:val>
                                        </p:tav>
                                        <p:tav tm="100000">
                                          <p:val>
                                            <p:strVal val="#ppt_h"/>
                                          </p:val>
                                        </p:tav>
                                      </p:tavLst>
                                    </p:anim>
                                  </p:childTnLst>
                                </p:cTn>
                              </p:par>
                              <p:par>
                                <p:cTn id="35" presetID="17" presetClass="entr" presetSubtype="10" fill="hold" nodeType="with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p:cTn id="37"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9">
                                            <p:txEl>
                                              <p:pRg st="6" end="6"/>
                                            </p:txEl>
                                          </p:spTgt>
                                        </p:tgtEl>
                                        <p:attrNameLst>
                                          <p:attrName>ppt_h</p:attrName>
                                        </p:attrNameLst>
                                      </p:cBhvr>
                                      <p:tavLst>
                                        <p:tav tm="0">
                                          <p:val>
                                            <p:strVal val="#ppt_h"/>
                                          </p:val>
                                        </p:tav>
                                        <p:tav tm="100000">
                                          <p:val>
                                            <p:strVal val="#ppt_h"/>
                                          </p:val>
                                        </p:tav>
                                      </p:tavLst>
                                    </p:anim>
                                  </p:childTnLst>
                                </p:cTn>
                              </p:par>
                              <p:par>
                                <p:cTn id="39" presetID="17" presetClass="entr" presetSubtype="10" fill="hold" nodeType="withEffect">
                                  <p:stCondLst>
                                    <p:cond delay="0"/>
                                  </p:stCondLst>
                                  <p:childTnLst>
                                    <p:set>
                                      <p:cBhvr>
                                        <p:cTn id="40" dur="1" fill="hold">
                                          <p:stCondLst>
                                            <p:cond delay="0"/>
                                          </p:stCondLst>
                                        </p:cTn>
                                        <p:tgtEl>
                                          <p:spTgt spid="9">
                                            <p:txEl>
                                              <p:pRg st="7" end="7"/>
                                            </p:txEl>
                                          </p:spTgt>
                                        </p:tgtEl>
                                        <p:attrNameLst>
                                          <p:attrName>style.visibility</p:attrName>
                                        </p:attrNameLst>
                                      </p:cBhvr>
                                      <p:to>
                                        <p:strVal val="visible"/>
                                      </p:to>
                                    </p:set>
                                    <p:anim calcmode="lin" valueType="num">
                                      <p:cBhvr>
                                        <p:cTn id="41"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42" dur="500" fill="hold"/>
                                        <p:tgtEl>
                                          <p:spTgt spid="9">
                                            <p:txEl>
                                              <p:pRg st="7" end="7"/>
                                            </p:txEl>
                                          </p:spTgt>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strVal val="#ppt_h"/>
                                          </p:val>
                                        </p:tav>
                                        <p:tav tm="100000">
                                          <p:val>
                                            <p:strVal val="#ppt_h"/>
                                          </p:val>
                                        </p:tav>
                                      </p:tavLst>
                                    </p:anim>
                                  </p:childTnLst>
                                </p:cTn>
                              </p:par>
                              <p:par>
                                <p:cTn id="47" presetID="17" presetClass="entr" presetSubtype="1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23528" y="23569"/>
            <a:ext cx="8568952" cy="647050"/>
          </a:xfrm>
        </p:spPr>
        <p:txBody>
          <a:bodyPr/>
          <a:lstStyle/>
          <a:p>
            <a:r>
              <a:rPr lang="sr-Cyrl-RS" sz="4000" b="1" dirty="0" smtClean="0"/>
              <a:t>Примена  обрнуте пропорционалности </a:t>
            </a:r>
            <a:endParaRPr lang="sr-Latn-RS" sz="4000" b="1" dirty="0"/>
          </a:p>
        </p:txBody>
      </p:sp>
      <mc:AlternateContent xmlns:mc="http://schemas.openxmlformats.org/markup-compatibility/2006" xmlns:a14="http://schemas.microsoft.com/office/drawing/2010/main">
        <mc:Choice Requires="a14">
          <p:sp>
            <p:nvSpPr>
              <p:cNvPr id="5" name="Title 6"/>
              <p:cNvSpPr txBox="1">
                <a:spLocks/>
              </p:cNvSpPr>
              <p:nvPr/>
            </p:nvSpPr>
            <p:spPr>
              <a:xfrm>
                <a:off x="4217537" y="670619"/>
                <a:ext cx="4896544" cy="5926733"/>
              </a:xfrm>
              <a:prstGeom prst="rect">
                <a:avLst/>
              </a:prstGeom>
              <a:solidFill>
                <a:srgbClr val="165574"/>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2800" b="1" i="1" dirty="0" smtClean="0">
                    <a:effectLst>
                      <a:glow rad="228600">
                        <a:schemeClr val="accent3">
                          <a:satMod val="175000"/>
                          <a:alpha val="40000"/>
                        </a:schemeClr>
                      </a:glow>
                      <a:outerShdw blurRad="50800" dist="38100" dir="2700000" algn="tl" rotWithShape="0">
                        <a:prstClr val="black">
                          <a:alpha val="40000"/>
                        </a:prstClr>
                      </a:outerShdw>
                    </a:effectLst>
                  </a:rPr>
                  <a:t>Решење </a:t>
                </a:r>
                <a:r>
                  <a:rPr lang="sr-Cyrl-RS" sz="2800" b="1" i="1" dirty="0">
                    <a:effectLst>
                      <a:glow rad="228600">
                        <a:schemeClr val="accent3">
                          <a:satMod val="175000"/>
                          <a:alpha val="40000"/>
                        </a:schemeClr>
                      </a:glow>
                      <a:outerShdw blurRad="50800" dist="38100" dir="2700000" algn="tl" rotWithShape="0">
                        <a:prstClr val="black">
                          <a:alpha val="40000"/>
                        </a:prstClr>
                      </a:outerShdw>
                    </a:effectLst>
                  </a:rPr>
                  <a:t>:</a:t>
                </a:r>
                <a:r>
                  <a:rPr lang="sr-Cyrl-RS" sz="2800" b="1" i="1" dirty="0" smtClean="0"/>
                  <a:t>  </a:t>
                </a:r>
              </a:p>
              <a:p>
                <a:r>
                  <a:rPr lang="sr-Cyrl-RS" sz="2800" dirty="0" smtClean="0">
                    <a:solidFill>
                      <a:schemeClr val="tx1"/>
                    </a:solidFill>
                  </a:rPr>
                  <a:t>Ово  је обрнута  пропорционалност   јер :  </a:t>
                </a:r>
              </a:p>
              <a:p>
                <a:r>
                  <a:rPr lang="sr-Cyrl-RS" sz="2800" b="1" dirty="0">
                    <a:solidFill>
                      <a:schemeClr val="tx1"/>
                    </a:solidFill>
                  </a:rPr>
                  <a:t> </a:t>
                </a:r>
                <a:r>
                  <a:rPr lang="sr-Cyrl-RS" sz="2800" b="1" dirty="0" smtClean="0"/>
                  <a:t>ако је  брзина   </a:t>
                </a:r>
                <a:r>
                  <a:rPr lang="sr-Cyrl-RS" sz="2800" b="1" dirty="0" smtClean="0">
                    <a:solidFill>
                      <a:srgbClr val="FFFF00"/>
                    </a:solidFill>
                  </a:rPr>
                  <a:t>МАЊА</a:t>
                </a:r>
                <a:r>
                  <a:rPr lang="sr-Cyrl-RS" sz="2800" b="1" dirty="0" smtClean="0"/>
                  <a:t> треба </a:t>
                </a:r>
                <a:r>
                  <a:rPr lang="sr-Cyrl-RS" sz="2800" b="1" dirty="0" smtClean="0">
                    <a:solidFill>
                      <a:srgbClr val="FFFF00"/>
                    </a:solidFill>
                  </a:rPr>
                  <a:t>ВИШЕ </a:t>
                </a:r>
                <a:r>
                  <a:rPr lang="sr-Cyrl-RS" sz="2800" b="1" dirty="0" smtClean="0"/>
                  <a:t>  </a:t>
                </a:r>
                <a:r>
                  <a:rPr lang="sr-Cyrl-RS" sz="3200" b="1" dirty="0" smtClean="0"/>
                  <a:t>времена. </a:t>
                </a:r>
              </a:p>
              <a:p>
                <a:r>
                  <a:rPr lang="sr-Cyrl-RS" sz="3200" b="1" dirty="0" smtClean="0">
                    <a:solidFill>
                      <a:srgbClr val="FFFF00"/>
                    </a:solidFill>
                  </a:rPr>
                  <a:t>   15 </a:t>
                </a:r>
                <a:r>
                  <a:rPr lang="sr-Latn-RS" sz="3200" b="1" dirty="0" smtClean="0">
                    <a:solidFill>
                      <a:srgbClr val="FFFF00"/>
                    </a:solidFill>
                  </a:rPr>
                  <a:t>km/h</a:t>
                </a:r>
                <a:r>
                  <a:rPr lang="sr-Cyrl-RS" sz="3200" b="1" dirty="0" smtClean="0">
                    <a:solidFill>
                      <a:srgbClr val="FFFF00"/>
                    </a:solidFill>
                  </a:rPr>
                  <a:t>      6 </a:t>
                </a:r>
                <a:r>
                  <a:rPr lang="sr-Latn-RS" sz="3200" b="1" dirty="0">
                    <a:solidFill>
                      <a:srgbClr val="FFFF00"/>
                    </a:solidFill>
                  </a:rPr>
                  <a:t>h</a:t>
                </a:r>
                <a:r>
                  <a:rPr lang="sr-Cyrl-RS" sz="3200" b="1" dirty="0">
                    <a:solidFill>
                      <a:srgbClr val="FFFF00"/>
                    </a:solidFill>
                  </a:rPr>
                  <a:t> </a:t>
                </a:r>
                <a:endParaRPr lang="sr-Cyrl-RS" sz="3200" b="1" dirty="0" smtClean="0">
                  <a:solidFill>
                    <a:srgbClr val="FFFF00"/>
                  </a:solidFill>
                </a:endParaRPr>
              </a:p>
              <a:p>
                <a:r>
                  <a:rPr lang="sr-Cyrl-RS" sz="3200" b="1" dirty="0" smtClean="0">
                    <a:solidFill>
                      <a:srgbClr val="FFFF00"/>
                    </a:solidFill>
                  </a:rPr>
                  <a:t>   10 </a:t>
                </a:r>
                <a:r>
                  <a:rPr lang="sr-Latn-RS" sz="3200" b="1" dirty="0" smtClean="0">
                    <a:solidFill>
                      <a:srgbClr val="FFFF00"/>
                    </a:solidFill>
                  </a:rPr>
                  <a:t>km/h</a:t>
                </a:r>
                <a:r>
                  <a:rPr lang="sr-Cyrl-RS" sz="3200" b="1" dirty="0" smtClean="0">
                    <a:solidFill>
                      <a:srgbClr val="FFFF00"/>
                    </a:solidFill>
                  </a:rPr>
                  <a:t>       </a:t>
                </a:r>
                <a:r>
                  <a:rPr lang="sr-Latn-RS" sz="3200" b="1" dirty="0" smtClean="0">
                    <a:solidFill>
                      <a:srgbClr val="FFFF00"/>
                    </a:solidFill>
                  </a:rPr>
                  <a:t>x</a:t>
                </a:r>
                <a:r>
                  <a:rPr lang="sr-Cyrl-RS" sz="3200" b="1" dirty="0" smtClean="0">
                    <a:solidFill>
                      <a:srgbClr val="FFFF00"/>
                    </a:solidFill>
                  </a:rPr>
                  <a:t> </a:t>
                </a:r>
                <a:r>
                  <a:rPr lang="sr-Latn-RS" sz="3200" b="1" dirty="0">
                    <a:solidFill>
                      <a:srgbClr val="FFFF00"/>
                    </a:solidFill>
                  </a:rPr>
                  <a:t>h</a:t>
                </a:r>
                <a:r>
                  <a:rPr lang="sr-Cyrl-RS" sz="3200" b="1" dirty="0">
                    <a:solidFill>
                      <a:srgbClr val="FFFF00"/>
                    </a:solidFill>
                  </a:rPr>
                  <a:t> </a:t>
                </a:r>
                <a:endParaRPr lang="sr-Cyrl-RS" sz="3200" b="1" dirty="0" smtClean="0"/>
              </a:p>
              <a:p>
                <a:r>
                  <a:rPr lang="sr-Cyrl-RS" sz="3600" b="1" dirty="0" smtClean="0"/>
                  <a:t>  15 : 10 </a:t>
                </a:r>
                <a14:m>
                  <m:oMath xmlns:m="http://schemas.openxmlformats.org/officeDocument/2006/math">
                    <m:r>
                      <a:rPr lang="sr-Cyrl-RS" sz="3600" b="1" i="1" smtClean="0">
                        <a:latin typeface="Cambria Math" panose="02040503050406030204" pitchFamily="18" charset="0"/>
                        <a:ea typeface="Cambria Math" panose="02040503050406030204" pitchFamily="18" charset="0"/>
                      </a:rPr>
                      <m:t>= </m:t>
                    </m:r>
                  </m:oMath>
                </a14:m>
                <a:r>
                  <a:rPr lang="sr-Latn-RS" sz="3600" b="1" dirty="0" smtClean="0"/>
                  <a:t>x</a:t>
                </a:r>
                <a:r>
                  <a:rPr lang="sr-Cyrl-RS" sz="3600" b="1" dirty="0" smtClean="0"/>
                  <a:t> </a:t>
                </a:r>
                <a:r>
                  <a:rPr lang="sr-Latn-RS" sz="3600" b="1" dirty="0" smtClean="0"/>
                  <a:t>:</a:t>
                </a:r>
                <a:r>
                  <a:rPr lang="sr-Cyrl-RS" sz="3600" b="1" dirty="0" smtClean="0"/>
                  <a:t> </a:t>
                </a:r>
                <a:r>
                  <a:rPr lang="sr-Latn-RS" sz="3600" b="1" dirty="0" smtClean="0"/>
                  <a:t>6</a:t>
                </a:r>
                <a:endParaRPr lang="sr-Cyrl-RS" sz="3600" b="1" dirty="0" smtClean="0"/>
              </a:p>
              <a:p>
                <a:endParaRPr lang="sr-Cyrl-RS" sz="3600" b="1" dirty="0"/>
              </a:p>
              <a:p>
                <a:r>
                  <a:rPr lang="sr-Cyrl-RS" sz="3600" b="1" dirty="0" smtClean="0"/>
                  <a:t>    10 · </a:t>
                </a:r>
                <a:r>
                  <a:rPr lang="sr-Latn-RS" sz="3600" b="1" dirty="0" smtClean="0"/>
                  <a:t>x</a:t>
                </a:r>
                <a:r>
                  <a:rPr lang="sr-Cyrl-RS" sz="3600" b="1" dirty="0" smtClean="0"/>
                  <a:t> </a:t>
                </a:r>
                <a14:m>
                  <m:oMath xmlns:m="http://schemas.openxmlformats.org/officeDocument/2006/math">
                    <m:r>
                      <a:rPr lang="sr-Cyrl-RS" sz="3600" b="1" i="1" smtClean="0">
                        <a:latin typeface="Cambria Math" panose="02040503050406030204" pitchFamily="18" charset="0"/>
                        <a:ea typeface="Cambria Math" panose="02040503050406030204" pitchFamily="18" charset="0"/>
                      </a:rPr>
                      <m:t>= </m:t>
                    </m:r>
                  </m:oMath>
                </a14:m>
                <a:r>
                  <a:rPr lang="sr-Cyrl-RS" sz="3600" b="1" dirty="0" smtClean="0"/>
                  <a:t>15 ·6 </a:t>
                </a:r>
              </a:p>
              <a:p>
                <a:r>
                  <a:rPr lang="sr-Cyrl-RS" sz="3600" b="1" dirty="0"/>
                  <a:t> </a:t>
                </a:r>
                <a:r>
                  <a:rPr lang="sr-Cyrl-RS" sz="3600" b="1" dirty="0" smtClean="0"/>
                  <a:t>        </a:t>
                </a:r>
                <a:r>
                  <a:rPr lang="sr-Latn-RS" sz="3600" b="1" dirty="0" smtClean="0"/>
                  <a:t>x</a:t>
                </a:r>
                <a14:m>
                  <m:oMath xmlns:m="http://schemas.openxmlformats.org/officeDocument/2006/math">
                    <m:r>
                      <a:rPr lang="sr-Latn-RS" sz="3600" b="1" i="1" smtClean="0">
                        <a:latin typeface="Cambria Math" panose="02040503050406030204" pitchFamily="18" charset="0"/>
                        <a:ea typeface="Cambria Math" panose="02040503050406030204" pitchFamily="18" charset="0"/>
                      </a:rPr>
                      <m:t>=</m:t>
                    </m:r>
                  </m:oMath>
                </a14:m>
                <a:r>
                  <a:rPr lang="sr-Cyrl-RS" sz="3600" b="1" dirty="0" smtClean="0"/>
                  <a:t>9</a:t>
                </a:r>
                <a:r>
                  <a:rPr lang="sr-Latn-RS" sz="3600" b="1" dirty="0" smtClean="0"/>
                  <a:t>h</a:t>
                </a:r>
                <a:r>
                  <a:rPr lang="sr-Cyrl-RS" sz="3600" b="1" dirty="0" smtClean="0"/>
                  <a:t> </a:t>
                </a:r>
              </a:p>
              <a:p>
                <a:r>
                  <a:rPr lang="sr-Cyrl-RS" sz="3600" b="1" dirty="0"/>
                  <a:t> </a:t>
                </a:r>
                <a:r>
                  <a:rPr lang="sr-Cyrl-RS" sz="2800" b="1" dirty="0" smtClean="0"/>
                  <a:t>Исти пут би брзином  од  10</a:t>
                </a:r>
                <a:r>
                  <a:rPr lang="sr-Latn-RS" sz="2800" b="1" dirty="0" smtClean="0"/>
                  <a:t>km/h</a:t>
                </a:r>
                <a:r>
                  <a:rPr lang="sr-Cyrl-RS" sz="2800" b="1" dirty="0" smtClean="0"/>
                  <a:t>  прешао  за 9 </a:t>
                </a:r>
                <a:r>
                  <a:rPr lang="sr-Latn-RS" sz="2800" b="1" dirty="0" smtClean="0"/>
                  <a:t>h.</a:t>
                </a:r>
                <a:endParaRPr lang="sr-Latn-RS" sz="2800" b="1" dirty="0"/>
              </a:p>
            </p:txBody>
          </p:sp>
        </mc:Choice>
        <mc:Fallback xmlns="">
          <p:sp>
            <p:nvSpPr>
              <p:cNvPr id="5" name="Title 6"/>
              <p:cNvSpPr txBox="1">
                <a:spLocks noRot="1" noChangeAspect="1" noMove="1" noResize="1" noEditPoints="1" noAdjustHandles="1" noChangeArrowheads="1" noChangeShapeType="1" noTextEdit="1"/>
              </p:cNvSpPr>
              <p:nvPr/>
            </p:nvSpPr>
            <p:spPr>
              <a:xfrm>
                <a:off x="4217537" y="670619"/>
                <a:ext cx="4896544" cy="5926733"/>
              </a:xfrm>
              <a:prstGeom prst="rect">
                <a:avLst/>
              </a:prstGeom>
              <a:blipFill rotWithShape="0">
                <a:blip r:embed="rId3"/>
                <a:stretch>
                  <a:fillRect l="-4187" t="-612" r="-5419"/>
                </a:stretch>
              </a:blipFill>
            </p:spPr>
            <p:txBody>
              <a:bodyPr/>
              <a:lstStyle/>
              <a:p>
                <a:r>
                  <a:rPr lang="sr-Latn-RS">
                    <a:noFill/>
                  </a:rPr>
                  <a:t> </a:t>
                </a:r>
              </a:p>
            </p:txBody>
          </p:sp>
        </mc:Fallback>
      </mc:AlternateContent>
      <p:sp>
        <p:nvSpPr>
          <p:cNvPr id="2" name="Curved Up Arrow 1"/>
          <p:cNvSpPr/>
          <p:nvPr/>
        </p:nvSpPr>
        <p:spPr bwMode="auto">
          <a:xfrm>
            <a:off x="5292080" y="4001867"/>
            <a:ext cx="792088" cy="216024"/>
          </a:xfrm>
          <a:prstGeom prst="curvedUpArrow">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Curved Up Arrow 7"/>
          <p:cNvSpPr/>
          <p:nvPr/>
        </p:nvSpPr>
        <p:spPr bwMode="auto">
          <a:xfrm>
            <a:off x="4644008" y="4001866"/>
            <a:ext cx="2088232" cy="625506"/>
          </a:xfrm>
          <a:prstGeom prst="curvedUpArrow">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9" name="Straight Arrow Connector 8"/>
          <p:cNvCxnSpPr/>
          <p:nvPr/>
        </p:nvCxnSpPr>
        <p:spPr>
          <a:xfrm>
            <a:off x="4313798" y="2822755"/>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804248" y="2708920"/>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695" y="551306"/>
            <a:ext cx="3933794" cy="2271449"/>
          </a:xfrm>
          <a:prstGeom prst="rect">
            <a:avLst/>
          </a:prstGeom>
        </p:spPr>
      </p:pic>
      <p:sp>
        <p:nvSpPr>
          <p:cNvPr id="10" name="Subtitle 2"/>
          <p:cNvSpPr txBox="1">
            <a:spLocks/>
          </p:cNvSpPr>
          <p:nvPr/>
        </p:nvSpPr>
        <p:spPr>
          <a:xfrm>
            <a:off x="220582" y="2822755"/>
            <a:ext cx="4227187" cy="3525195"/>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Wingdings" panose="05000000000000000000" pitchFamily="2" charset="2"/>
              <a:buChar char="Ø"/>
            </a:pPr>
            <a:r>
              <a:rPr lang="sr-Cyrl-RS" b="1" dirty="0" smtClean="0">
                <a:ln>
                  <a:solidFill>
                    <a:schemeClr val="tx1"/>
                  </a:solidFill>
                </a:ln>
                <a:solidFill>
                  <a:schemeClr val="tx1"/>
                </a:solidFill>
              </a:rPr>
              <a:t>2.задатак :  </a:t>
            </a:r>
          </a:p>
          <a:p>
            <a:r>
              <a:rPr lang="sr-Cyrl-RS" dirty="0" smtClean="0">
                <a:ln>
                  <a:solidFill>
                    <a:schemeClr val="tx1"/>
                  </a:solidFill>
                </a:ln>
                <a:solidFill>
                  <a:schemeClr val="tx1"/>
                </a:solidFill>
              </a:rPr>
              <a:t>Бициклиста је планирани пут прешао за 6</a:t>
            </a:r>
            <a:r>
              <a:rPr lang="sr-Latn-RS" dirty="0" smtClean="0">
                <a:ln>
                  <a:solidFill>
                    <a:schemeClr val="tx1"/>
                  </a:solidFill>
                </a:ln>
                <a:solidFill>
                  <a:schemeClr val="tx1"/>
                </a:solidFill>
              </a:rPr>
              <a:t>h</a:t>
            </a:r>
            <a:r>
              <a:rPr lang="sr-Cyrl-RS" dirty="0" smtClean="0">
                <a:ln>
                  <a:solidFill>
                    <a:schemeClr val="tx1"/>
                  </a:solidFill>
                </a:ln>
                <a:solidFill>
                  <a:schemeClr val="tx1"/>
                </a:solidFill>
              </a:rPr>
              <a:t> возећи брзином </a:t>
            </a:r>
          </a:p>
          <a:p>
            <a:r>
              <a:rPr lang="sr-Cyrl-RS" dirty="0" smtClean="0">
                <a:ln>
                  <a:solidFill>
                    <a:schemeClr val="tx1"/>
                  </a:solidFill>
                </a:ln>
                <a:solidFill>
                  <a:schemeClr val="tx1"/>
                </a:solidFill>
              </a:rPr>
              <a:t>15 </a:t>
            </a:r>
            <a:r>
              <a:rPr lang="sr-Latn-RS" dirty="0" smtClean="0">
                <a:ln>
                  <a:solidFill>
                    <a:schemeClr val="tx1"/>
                  </a:solidFill>
                </a:ln>
                <a:solidFill>
                  <a:schemeClr val="tx1"/>
                </a:solidFill>
              </a:rPr>
              <a:t>km/h</a:t>
            </a:r>
            <a:r>
              <a:rPr lang="sr-Cyrl-RS" dirty="0" smtClean="0">
                <a:ln>
                  <a:solidFill>
                    <a:schemeClr val="tx1"/>
                  </a:solidFill>
                </a:ln>
                <a:solidFill>
                  <a:schemeClr val="tx1"/>
                </a:solidFill>
              </a:rPr>
              <a:t>.</a:t>
            </a:r>
            <a:r>
              <a:rPr lang="sr-Latn-RS" dirty="0" smtClean="0">
                <a:ln>
                  <a:solidFill>
                    <a:schemeClr val="tx1"/>
                  </a:solidFill>
                </a:ln>
                <a:solidFill>
                  <a:schemeClr val="tx1"/>
                </a:solidFill>
              </a:rPr>
              <a:t> </a:t>
            </a:r>
            <a:r>
              <a:rPr lang="sr-Cyrl-RS" dirty="0" smtClean="0">
                <a:ln>
                  <a:solidFill>
                    <a:schemeClr val="tx1"/>
                  </a:solidFill>
                </a:ln>
                <a:solidFill>
                  <a:schemeClr val="tx1"/>
                </a:solidFill>
              </a:rPr>
              <a:t>За које </a:t>
            </a:r>
          </a:p>
          <a:p>
            <a:r>
              <a:rPr lang="sr-Cyrl-RS" dirty="0" smtClean="0">
                <a:ln>
                  <a:solidFill>
                    <a:schemeClr val="tx1"/>
                  </a:solidFill>
                </a:ln>
                <a:solidFill>
                  <a:schemeClr val="tx1"/>
                </a:solidFill>
              </a:rPr>
              <a:t>време би прешао </a:t>
            </a:r>
          </a:p>
          <a:p>
            <a:r>
              <a:rPr lang="sr-Cyrl-RS" dirty="0" smtClean="0">
                <a:ln>
                  <a:solidFill>
                    <a:schemeClr val="tx1"/>
                  </a:solidFill>
                </a:ln>
                <a:solidFill>
                  <a:schemeClr val="tx1"/>
                </a:solidFill>
              </a:rPr>
              <a:t>исти пут возећи брзином  10</a:t>
            </a:r>
            <a:r>
              <a:rPr lang="sr-Latn-RS" dirty="0" smtClean="0">
                <a:ln>
                  <a:solidFill>
                    <a:schemeClr val="tx1"/>
                  </a:solidFill>
                </a:ln>
                <a:solidFill>
                  <a:schemeClr val="tx1"/>
                </a:solidFill>
              </a:rPr>
              <a:t>km/h</a:t>
            </a:r>
            <a:r>
              <a:rPr lang="sr-Cyrl-RS" dirty="0" smtClean="0">
                <a:ln>
                  <a:solidFill>
                    <a:schemeClr val="tx1"/>
                  </a:solidFill>
                </a:ln>
                <a:solidFill>
                  <a:schemeClr val="tx1"/>
                </a:solidFill>
              </a:rPr>
              <a:t>? </a:t>
            </a:r>
          </a:p>
          <a:p>
            <a:endParaRPr lang="sr-Cyrl-RS" b="1" dirty="0" smtClean="0">
              <a:solidFill>
                <a:srgbClr val="FFFF00"/>
              </a:solidFill>
            </a:endParaRPr>
          </a:p>
          <a:p>
            <a:r>
              <a:rPr lang="sr-Cyrl-RS" dirty="0" smtClean="0"/>
              <a:t> </a:t>
            </a:r>
            <a:endParaRPr lang="sr-Cyrl-RS" b="1" dirty="0"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endParaRPr>
          </a:p>
        </p:txBody>
      </p:sp>
    </p:spTree>
    <p:extLst>
      <p:ext uri="{BB962C8B-B14F-4D97-AF65-F5344CB8AC3E}">
        <p14:creationId xmlns:p14="http://schemas.microsoft.com/office/powerpoint/2010/main" val="722291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circle(in)">
                                      <p:cBhvr>
                                        <p:cTn id="10" dur="2000"/>
                                        <p:tgtEl>
                                          <p:spTgt spid="5">
                                            <p:txEl>
                                              <p:pRg st="0" end="0"/>
                                            </p:txEl>
                                          </p:spTgt>
                                        </p:tgtEl>
                                      </p:cBhvr>
                                    </p:animEffect>
                                  </p:childTnLst>
                                </p:cTn>
                              </p:par>
                            </p:childTnLst>
                          </p:cTn>
                        </p:par>
                        <p:par>
                          <p:cTn id="11" fill="hold">
                            <p:stCondLst>
                              <p:cond delay="2000"/>
                            </p:stCondLst>
                            <p:childTnLst>
                              <p:par>
                                <p:cTn id="12" presetID="17" presetClass="entr" presetSubtype="10" fill="hold"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17" presetClass="entr" presetSubtype="1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3" end="3"/>
                                            </p:txEl>
                                          </p:spTgt>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4" end="4"/>
                                            </p:txEl>
                                          </p:spTgt>
                                        </p:tgtEl>
                                        <p:attrNameLst>
                                          <p:attrName>ppt_h</p:attrName>
                                        </p:attrNameLst>
                                      </p:cBhvr>
                                      <p:tavLst>
                                        <p:tav tm="0">
                                          <p:val>
                                            <p:strVal val="#ppt_h"/>
                                          </p:val>
                                        </p:tav>
                                        <p:tav tm="100000">
                                          <p:val>
                                            <p:strVal val="#ppt_h"/>
                                          </p:val>
                                        </p:tav>
                                      </p:tavLst>
                                    </p:anim>
                                  </p:childTnLst>
                                </p:cTn>
                              </p:par>
                              <p:par>
                                <p:cTn id="31" presetID="6" presetClass="entr" presetSubtype="16"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par>
                                <p:cTn id="34" presetID="6" presetClass="entr" presetSubtype="16"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p:cTn id="41"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5">
                                            <p:txEl>
                                              <p:pRg st="5" end="5"/>
                                            </p:txEl>
                                          </p:spTgt>
                                        </p:tgtEl>
                                        <p:attrNameLst>
                                          <p:attrName>ppt_h</p:attrName>
                                        </p:attrNameLst>
                                      </p:cBhvr>
                                      <p:tavLst>
                                        <p:tav tm="0">
                                          <p:val>
                                            <p:strVal val="#ppt_h"/>
                                          </p:val>
                                        </p:tav>
                                        <p:tav tm="100000">
                                          <p:val>
                                            <p:strVal val="#ppt_h"/>
                                          </p:val>
                                        </p:tav>
                                      </p:tavLst>
                                    </p:anim>
                                  </p:childTnLst>
                                </p:cTn>
                              </p:par>
                              <p:par>
                                <p:cTn id="43" presetID="6" presetClass="entr" presetSubtype="16"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circle(in)">
                                      <p:cBhvr>
                                        <p:cTn id="45" dur="2000"/>
                                        <p:tgtEl>
                                          <p:spTgt spid="2"/>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nodeType="click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 calcmode="lin" valueType="num">
                                      <p:cBhvr>
                                        <p:cTn id="53"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4" dur="500" fill="hold"/>
                                        <p:tgtEl>
                                          <p:spTgt spid="5">
                                            <p:txEl>
                                              <p:pRg st="7" end="7"/>
                                            </p:txEl>
                                          </p:spTgt>
                                        </p:tgtEl>
                                        <p:attrNameLst>
                                          <p:attrName>ppt_h</p:attrName>
                                        </p:attrNameLst>
                                      </p:cBhvr>
                                      <p:tavLst>
                                        <p:tav tm="0">
                                          <p:val>
                                            <p:strVal val="#ppt_h"/>
                                          </p:val>
                                        </p:tav>
                                        <p:tav tm="100000">
                                          <p:val>
                                            <p:strVal val="#ppt_h"/>
                                          </p:val>
                                        </p:tav>
                                      </p:tavLst>
                                    </p:anim>
                                  </p:childTnLst>
                                </p:cTn>
                              </p:par>
                              <p:par>
                                <p:cTn id="55" presetID="17" presetClass="entr" presetSubtype="10" fill="hold" nodeType="with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 calcmode="lin" valueType="num">
                                      <p:cBhvr>
                                        <p:cTn id="57"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8" dur="500" fill="hold"/>
                                        <p:tgtEl>
                                          <p:spTgt spid="5">
                                            <p:txEl>
                                              <p:pRg st="8" end="8"/>
                                            </p:txEl>
                                          </p:spTgt>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17" presetClass="entr" presetSubtype="10" fill="hold" nodeType="afterEffect">
                                  <p:stCondLst>
                                    <p:cond delay="0"/>
                                  </p:stCondLst>
                                  <p:childTnLst>
                                    <p:set>
                                      <p:cBhvr>
                                        <p:cTn id="61" dur="1" fill="hold">
                                          <p:stCondLst>
                                            <p:cond delay="0"/>
                                          </p:stCondLst>
                                        </p:cTn>
                                        <p:tgtEl>
                                          <p:spTgt spid="5">
                                            <p:txEl>
                                              <p:pRg st="9" end="9"/>
                                            </p:txEl>
                                          </p:spTgt>
                                        </p:tgtEl>
                                        <p:attrNameLst>
                                          <p:attrName>style.visibility</p:attrName>
                                        </p:attrNameLst>
                                      </p:cBhvr>
                                      <p:to>
                                        <p:strVal val="visible"/>
                                      </p:to>
                                    </p:set>
                                    <p:anim calcmode="lin" valueType="num">
                                      <p:cBhvr>
                                        <p:cTn id="62"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3" dur="500" fill="hold"/>
                                        <p:tgtEl>
                                          <p:spTgt spid="5">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2838" y="-1937"/>
            <a:ext cx="8568952" cy="647050"/>
          </a:xfrm>
        </p:spPr>
        <p:txBody>
          <a:bodyPr/>
          <a:lstStyle/>
          <a:p>
            <a:r>
              <a:rPr lang="sr-Cyrl-RS" sz="4000" b="1" dirty="0" smtClean="0"/>
              <a:t>Примена  обрнуте пропорционалности </a:t>
            </a:r>
            <a:endParaRPr lang="sr-Latn-RS" sz="4000" b="1" dirty="0"/>
          </a:p>
        </p:txBody>
      </p:sp>
      <mc:AlternateContent xmlns:mc="http://schemas.openxmlformats.org/markup-compatibility/2006" xmlns:a14="http://schemas.microsoft.com/office/drawing/2010/main">
        <mc:Choice Requires="a14">
          <p:sp>
            <p:nvSpPr>
              <p:cNvPr id="5" name="Title 6"/>
              <p:cNvSpPr txBox="1">
                <a:spLocks/>
              </p:cNvSpPr>
              <p:nvPr/>
            </p:nvSpPr>
            <p:spPr>
              <a:xfrm>
                <a:off x="4608004" y="2022796"/>
                <a:ext cx="4428492" cy="4666082"/>
              </a:xfrm>
              <a:prstGeom prst="rect">
                <a:avLst/>
              </a:prstGeom>
              <a:solidFill>
                <a:srgbClr val="165574"/>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r"/>
                <a:r>
                  <a:rPr lang="sr-Cyrl-RS" sz="2800" b="1" i="1" dirty="0" smtClean="0">
                    <a:effectLst>
                      <a:glow rad="228600">
                        <a:schemeClr val="accent3">
                          <a:satMod val="175000"/>
                          <a:alpha val="40000"/>
                        </a:schemeClr>
                      </a:glow>
                      <a:outerShdw blurRad="50800" dist="38100" dir="2700000" algn="tl" rotWithShape="0">
                        <a:prstClr val="black">
                          <a:alpha val="40000"/>
                        </a:prstClr>
                      </a:outerShdw>
                    </a:effectLst>
                  </a:rPr>
                  <a:t>Решење </a:t>
                </a:r>
                <a:r>
                  <a:rPr lang="sr-Cyrl-RS" sz="2800" b="1" i="1" dirty="0">
                    <a:effectLst>
                      <a:glow rad="228600">
                        <a:schemeClr val="accent3">
                          <a:satMod val="175000"/>
                          <a:alpha val="40000"/>
                        </a:schemeClr>
                      </a:glow>
                      <a:outerShdw blurRad="50800" dist="38100" dir="2700000" algn="tl" rotWithShape="0">
                        <a:prstClr val="black">
                          <a:alpha val="40000"/>
                        </a:prstClr>
                      </a:outerShdw>
                    </a:effectLst>
                  </a:rPr>
                  <a:t>:</a:t>
                </a:r>
                <a:r>
                  <a:rPr lang="sr-Cyrl-RS" sz="2800" b="1" i="1" dirty="0" smtClean="0"/>
                  <a:t>  </a:t>
                </a:r>
              </a:p>
              <a:p>
                <a:r>
                  <a:rPr lang="sr-Cyrl-RS" sz="2800" dirty="0" smtClean="0">
                    <a:solidFill>
                      <a:schemeClr val="tx1"/>
                    </a:solidFill>
                  </a:rPr>
                  <a:t>Ово  је обрнута  пропорционалност   јер :  </a:t>
                </a:r>
              </a:p>
              <a:p>
                <a:r>
                  <a:rPr lang="sr-Cyrl-RS" sz="2800" b="1" dirty="0">
                    <a:solidFill>
                      <a:schemeClr val="tx1"/>
                    </a:solidFill>
                  </a:rPr>
                  <a:t> </a:t>
                </a:r>
                <a:r>
                  <a:rPr lang="sr-Cyrl-RS" sz="2800" b="1" dirty="0" smtClean="0">
                    <a:solidFill>
                      <a:srgbClr val="FFFF00"/>
                    </a:solidFill>
                  </a:rPr>
                  <a:t>МАЊЕ</a:t>
                </a:r>
                <a:r>
                  <a:rPr lang="sr-Cyrl-RS" sz="2800" b="1" dirty="0"/>
                  <a:t> </a:t>
                </a:r>
                <a:r>
                  <a:rPr lang="sr-Cyrl-RS" sz="2800" b="1" dirty="0" smtClean="0"/>
                  <a:t> гостију  </a:t>
                </a:r>
                <a:r>
                  <a:rPr lang="sr-Cyrl-RS" sz="2800" b="1" dirty="0" smtClean="0">
                    <a:solidFill>
                      <a:srgbClr val="FFFF00"/>
                    </a:solidFill>
                  </a:rPr>
                  <a:t>ВИШЕ </a:t>
                </a:r>
                <a:r>
                  <a:rPr lang="sr-Cyrl-RS" sz="2800" b="1" dirty="0" smtClean="0"/>
                  <a:t>  </a:t>
                </a:r>
                <a:r>
                  <a:rPr lang="sr-Cyrl-RS" sz="3200" b="1" dirty="0" smtClean="0"/>
                  <a:t>кугли. </a:t>
                </a:r>
              </a:p>
              <a:p>
                <a:r>
                  <a:rPr lang="sr-Cyrl-RS" sz="2800" b="1" dirty="0" smtClean="0">
                    <a:solidFill>
                      <a:srgbClr val="FFFF00"/>
                    </a:solidFill>
                  </a:rPr>
                  <a:t>   18 гостију    5 кугли </a:t>
                </a:r>
              </a:p>
              <a:p>
                <a:r>
                  <a:rPr lang="sr-Cyrl-RS" sz="2800" b="1" dirty="0" smtClean="0">
                    <a:solidFill>
                      <a:srgbClr val="FFFF00"/>
                    </a:solidFill>
                  </a:rPr>
                  <a:t>   15 гостију     </a:t>
                </a:r>
                <a:r>
                  <a:rPr lang="sr-Latn-RS" sz="2800" b="1" dirty="0" smtClean="0">
                    <a:solidFill>
                      <a:srgbClr val="FFFF00"/>
                    </a:solidFill>
                  </a:rPr>
                  <a:t>x</a:t>
                </a:r>
                <a:r>
                  <a:rPr lang="sr-Cyrl-RS" sz="2800" b="1" dirty="0" smtClean="0">
                    <a:solidFill>
                      <a:srgbClr val="FFFF00"/>
                    </a:solidFill>
                  </a:rPr>
                  <a:t> кугли</a:t>
                </a:r>
                <a:endParaRPr lang="sr-Cyrl-RS" sz="2800" b="1" dirty="0" smtClean="0"/>
              </a:p>
              <a:p>
                <a:r>
                  <a:rPr lang="sr-Cyrl-RS" sz="3600" b="1" dirty="0" smtClean="0"/>
                  <a:t>    </a:t>
                </a:r>
                <a:r>
                  <a:rPr lang="sr-Cyrl-RS" sz="2800" b="1" dirty="0" smtClean="0"/>
                  <a:t>18 : 15 </a:t>
                </a:r>
                <a14:m>
                  <m:oMath xmlns:m="http://schemas.openxmlformats.org/officeDocument/2006/math">
                    <m:r>
                      <a:rPr lang="sr-Cyrl-RS" sz="2800" b="1" i="1" smtClean="0">
                        <a:latin typeface="Cambria Math" panose="02040503050406030204" pitchFamily="18" charset="0"/>
                        <a:ea typeface="Cambria Math" panose="02040503050406030204" pitchFamily="18" charset="0"/>
                      </a:rPr>
                      <m:t>= </m:t>
                    </m:r>
                  </m:oMath>
                </a14:m>
                <a:r>
                  <a:rPr lang="sr-Latn-RS" sz="2800" b="1" dirty="0" smtClean="0"/>
                  <a:t>x</a:t>
                </a:r>
                <a:r>
                  <a:rPr lang="sr-Cyrl-RS" sz="2800" b="1" dirty="0" smtClean="0"/>
                  <a:t> </a:t>
                </a:r>
                <a:r>
                  <a:rPr lang="sr-Latn-RS" sz="2800" b="1" dirty="0" smtClean="0"/>
                  <a:t>:</a:t>
                </a:r>
                <a:r>
                  <a:rPr lang="sr-Cyrl-RS" sz="2800" b="1" dirty="0" smtClean="0"/>
                  <a:t> </a:t>
                </a:r>
                <a:r>
                  <a:rPr lang="sr-Cyrl-RS" sz="2800" b="1" dirty="0"/>
                  <a:t>5</a:t>
                </a:r>
                <a:endParaRPr lang="sr-Cyrl-RS" sz="2800" b="1" dirty="0" smtClean="0"/>
              </a:p>
              <a:p>
                <a:r>
                  <a:rPr lang="sr-Cyrl-RS" sz="3600" b="1" dirty="0"/>
                  <a:t> </a:t>
                </a:r>
                <a:r>
                  <a:rPr lang="sr-Cyrl-RS" sz="3600" b="1" dirty="0" smtClean="0"/>
                  <a:t>  </a:t>
                </a:r>
              </a:p>
              <a:p>
                <a:r>
                  <a:rPr lang="sr-Cyrl-RS" sz="3600" b="1" dirty="0" smtClean="0"/>
                  <a:t>   </a:t>
                </a:r>
                <a:r>
                  <a:rPr lang="sr-Cyrl-RS" sz="2800" b="1" dirty="0" smtClean="0"/>
                  <a:t>15 · </a:t>
                </a:r>
                <a:r>
                  <a:rPr lang="sr-Latn-RS" sz="2800" b="1" dirty="0" smtClean="0"/>
                  <a:t>x</a:t>
                </a:r>
                <a:r>
                  <a:rPr lang="sr-Cyrl-RS" sz="2800" b="1" dirty="0" smtClean="0"/>
                  <a:t> </a:t>
                </a:r>
                <a14:m>
                  <m:oMath xmlns:m="http://schemas.openxmlformats.org/officeDocument/2006/math">
                    <m:r>
                      <a:rPr lang="sr-Cyrl-RS" sz="2800" b="1" i="1" smtClean="0">
                        <a:latin typeface="Cambria Math" panose="02040503050406030204" pitchFamily="18" charset="0"/>
                        <a:ea typeface="Cambria Math" panose="02040503050406030204" pitchFamily="18" charset="0"/>
                      </a:rPr>
                      <m:t>= </m:t>
                    </m:r>
                  </m:oMath>
                </a14:m>
                <a:r>
                  <a:rPr lang="sr-Cyrl-RS" sz="2800" b="1" dirty="0" smtClean="0"/>
                  <a:t>18 ·5 </a:t>
                </a:r>
                <a:r>
                  <a:rPr lang="sr-Cyrl-RS" sz="2800" b="1" dirty="0"/>
                  <a:t> </a:t>
                </a:r>
                <a:r>
                  <a:rPr lang="sr-Cyrl-RS" sz="2800" b="1" dirty="0" smtClean="0"/>
                  <a:t>        </a:t>
                </a:r>
                <a:r>
                  <a:rPr lang="sr-Latn-RS" sz="2800" b="1" dirty="0" smtClean="0"/>
                  <a:t>x</a:t>
                </a:r>
                <a14:m>
                  <m:oMath xmlns:m="http://schemas.openxmlformats.org/officeDocument/2006/math">
                    <m:r>
                      <a:rPr lang="sr-Latn-RS" sz="2800" b="1" i="1" smtClean="0">
                        <a:latin typeface="Cambria Math" panose="02040503050406030204" pitchFamily="18" charset="0"/>
                        <a:ea typeface="Cambria Math" panose="02040503050406030204" pitchFamily="18" charset="0"/>
                      </a:rPr>
                      <m:t>=</m:t>
                    </m:r>
                  </m:oMath>
                </a14:m>
                <a:r>
                  <a:rPr lang="sr-Cyrl-RS" sz="2800" b="1" dirty="0" smtClean="0"/>
                  <a:t> 6</a:t>
                </a:r>
              </a:p>
              <a:p>
                <a:pPr algn="r"/>
                <a:r>
                  <a:rPr lang="sr-Cyrl-RS" sz="2800" b="1" dirty="0" smtClean="0"/>
                  <a:t>         Сваком госту може сервирати по 6 кугли</a:t>
                </a:r>
                <a:r>
                  <a:rPr lang="sr-Latn-RS" sz="2800" b="1" dirty="0" smtClean="0"/>
                  <a:t>.</a:t>
                </a:r>
                <a:endParaRPr lang="sr-Latn-RS" sz="2800" b="1" dirty="0"/>
              </a:p>
            </p:txBody>
          </p:sp>
        </mc:Choice>
        <mc:Fallback xmlns="">
          <p:sp>
            <p:nvSpPr>
              <p:cNvPr id="5" name="Title 6"/>
              <p:cNvSpPr txBox="1">
                <a:spLocks noRot="1" noChangeAspect="1" noMove="1" noResize="1" noEditPoints="1" noAdjustHandles="1" noChangeArrowheads="1" noChangeShapeType="1" noTextEdit="1"/>
              </p:cNvSpPr>
              <p:nvPr/>
            </p:nvSpPr>
            <p:spPr>
              <a:xfrm>
                <a:off x="4608004" y="2022796"/>
                <a:ext cx="4428492" cy="4666082"/>
              </a:xfrm>
              <a:prstGeom prst="rect">
                <a:avLst/>
              </a:prstGeom>
              <a:blipFill rotWithShape="0">
                <a:blip r:embed="rId3"/>
                <a:stretch>
                  <a:fillRect l="-4626" t="-775" r="-2993"/>
                </a:stretch>
              </a:blipFill>
            </p:spPr>
            <p:txBody>
              <a:bodyPr/>
              <a:lstStyle/>
              <a:p>
                <a:r>
                  <a:rPr lang="sr-Latn-RS">
                    <a:noFill/>
                  </a:rPr>
                  <a:t> </a:t>
                </a:r>
              </a:p>
            </p:txBody>
          </p:sp>
        </mc:Fallback>
      </mc:AlternateContent>
      <p:sp>
        <p:nvSpPr>
          <p:cNvPr id="2" name="Curved Up Arrow 1"/>
          <p:cNvSpPr/>
          <p:nvPr/>
        </p:nvSpPr>
        <p:spPr bwMode="auto">
          <a:xfrm>
            <a:off x="5519168" y="4870901"/>
            <a:ext cx="792088" cy="216024"/>
          </a:xfrm>
          <a:prstGeom prst="curvedUpArrow">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Curved Up Arrow 7"/>
          <p:cNvSpPr/>
          <p:nvPr/>
        </p:nvSpPr>
        <p:spPr bwMode="auto">
          <a:xfrm>
            <a:off x="5051116" y="4774172"/>
            <a:ext cx="1728192" cy="625506"/>
          </a:xfrm>
          <a:prstGeom prst="curvedUpArrow">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9" name="Straight Arrow Connector 8"/>
          <p:cNvCxnSpPr/>
          <p:nvPr/>
        </p:nvCxnSpPr>
        <p:spPr>
          <a:xfrm>
            <a:off x="4716016" y="3692567"/>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524328" y="3692567"/>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466720"/>
            <a:ext cx="3460397" cy="1883469"/>
          </a:xfrm>
          <a:prstGeom prst="rect">
            <a:avLst/>
          </a:prstGeom>
        </p:spPr>
      </p:pic>
      <p:sp>
        <p:nvSpPr>
          <p:cNvPr id="17" name="Subtitle 2"/>
          <p:cNvSpPr txBox="1">
            <a:spLocks/>
          </p:cNvSpPr>
          <p:nvPr/>
        </p:nvSpPr>
        <p:spPr>
          <a:xfrm>
            <a:off x="219643" y="645113"/>
            <a:ext cx="4354915" cy="5891770"/>
          </a:xfrm>
          <a:prstGeom prst="rect">
            <a:avLst/>
          </a:prstGeom>
        </p:spPr>
        <p:txBody>
          <a:bodyPr vert="horz" lIns="0" tIns="0" rIns="0" bIns="0" rtlCol="0">
            <a:noAutofit/>
            <a:scene3d>
              <a:camera prst="orthographicFront"/>
              <a:lightRig rig="soft" dir="t">
                <a:rot lat="0" lon="0" rev="15600000"/>
              </a:lightRig>
            </a:scene3d>
            <a:sp3d extrusionH="57150" prstMaterial="softEdge">
              <a:bevelT w="25400" h="38100"/>
            </a:sp3d>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Wingdings" panose="05000000000000000000" pitchFamily="2" charset="2"/>
              <a:buChar char="Ø"/>
            </a:pPr>
            <a:r>
              <a:rPr lang="sr-Cyrl-RS" b="1" dirty="0">
                <a:ln>
                  <a:solidFill>
                    <a:srgbClr val="FFFF00"/>
                  </a:solidFill>
                </a:ln>
                <a:solidFill>
                  <a:srgbClr val="FFFF00"/>
                </a:solidFill>
                <a:effectLst>
                  <a:outerShdw blurRad="38100" dist="38100" dir="2700000" algn="tl">
                    <a:srgbClr val="000000">
                      <a:alpha val="43137"/>
                    </a:srgbClr>
                  </a:outerShdw>
                </a:effectLst>
              </a:rPr>
              <a:t>3</a:t>
            </a:r>
            <a:r>
              <a:rPr lang="sr-Cyrl-RS" b="1" dirty="0" smtClean="0">
                <a:ln>
                  <a:solidFill>
                    <a:srgbClr val="FFFF00"/>
                  </a:solidFill>
                </a:ln>
                <a:solidFill>
                  <a:srgbClr val="FFFF00"/>
                </a:solidFill>
                <a:effectLst>
                  <a:outerShdw blurRad="38100" dist="38100" dir="2700000" algn="tl">
                    <a:srgbClr val="000000">
                      <a:alpha val="43137"/>
                    </a:srgbClr>
                  </a:outerShdw>
                </a:effectLst>
              </a:rPr>
              <a:t>.задатак :  </a:t>
            </a:r>
          </a:p>
          <a:p>
            <a:r>
              <a:rPr lang="sr-Cyrl-RS" b="1" dirty="0" smtClean="0">
                <a:solidFill>
                  <a:srgbClr val="89FFFF"/>
                </a:solidFill>
              </a:rPr>
              <a:t>Исидора је на своју рођенданску журку </a:t>
            </a:r>
          </a:p>
          <a:p>
            <a:r>
              <a:rPr lang="sr-Cyrl-RS" b="1" dirty="0" smtClean="0">
                <a:solidFill>
                  <a:srgbClr val="89FFFF"/>
                </a:solidFill>
              </a:rPr>
              <a:t>позвала 18 гостију и за </a:t>
            </a:r>
          </a:p>
          <a:p>
            <a:r>
              <a:rPr lang="sr-Cyrl-RS" b="1" dirty="0" smtClean="0">
                <a:solidFill>
                  <a:srgbClr val="89FFFF"/>
                </a:solidFill>
              </a:rPr>
              <a:t>сваког од њих је </a:t>
            </a:r>
          </a:p>
          <a:p>
            <a:r>
              <a:rPr lang="sr-Cyrl-RS" b="1" dirty="0" smtClean="0">
                <a:solidFill>
                  <a:srgbClr val="89FFFF"/>
                </a:solidFill>
              </a:rPr>
              <a:t>припремила по 5</a:t>
            </a:r>
          </a:p>
          <a:p>
            <a:r>
              <a:rPr lang="sr-Cyrl-RS" b="1" dirty="0" smtClean="0">
                <a:solidFill>
                  <a:srgbClr val="89FFFF"/>
                </a:solidFill>
              </a:rPr>
              <a:t>кугли сладоледа.</a:t>
            </a:r>
          </a:p>
          <a:p>
            <a:r>
              <a:rPr lang="sr-Cyrl-RS" b="1" dirty="0" smtClean="0">
                <a:solidFill>
                  <a:srgbClr val="89FFFF"/>
                </a:solidFill>
              </a:rPr>
              <a:t>Две другарице и један другар нису дошли.</a:t>
            </a:r>
          </a:p>
          <a:p>
            <a:r>
              <a:rPr lang="sr-Cyrl-RS" b="1" dirty="0" smtClean="0">
                <a:solidFill>
                  <a:srgbClr val="89FFFF"/>
                </a:solidFill>
              </a:rPr>
              <a:t>Колико кугли </a:t>
            </a:r>
          </a:p>
          <a:p>
            <a:r>
              <a:rPr lang="sr-Cyrl-RS" b="1" dirty="0" smtClean="0">
                <a:solidFill>
                  <a:srgbClr val="89FFFF"/>
                </a:solidFill>
              </a:rPr>
              <a:t>може сервирати  </a:t>
            </a:r>
          </a:p>
          <a:p>
            <a:r>
              <a:rPr lang="sr-Cyrl-RS" b="1" dirty="0">
                <a:solidFill>
                  <a:srgbClr val="89FFFF"/>
                </a:solidFill>
              </a:rPr>
              <a:t>с</a:t>
            </a:r>
            <a:r>
              <a:rPr lang="sr-Cyrl-RS" b="1" dirty="0" smtClean="0">
                <a:solidFill>
                  <a:srgbClr val="89FFFF"/>
                </a:solidFill>
              </a:rPr>
              <a:t>ваком госту ,ако сви </a:t>
            </a:r>
          </a:p>
          <a:p>
            <a:r>
              <a:rPr lang="sr-Cyrl-RS" b="1" dirty="0" smtClean="0">
                <a:solidFill>
                  <a:srgbClr val="89FFFF"/>
                </a:solidFill>
              </a:rPr>
              <a:t>једнако </a:t>
            </a:r>
          </a:p>
          <a:p>
            <a:r>
              <a:rPr lang="sr-Cyrl-RS" b="1" dirty="0" smtClean="0">
                <a:solidFill>
                  <a:srgbClr val="89FFFF"/>
                </a:solidFill>
              </a:rPr>
              <a:t>воле сладолед? </a:t>
            </a:r>
          </a:p>
        </p:txBody>
      </p:sp>
    </p:spTree>
    <p:extLst>
      <p:ext uri="{BB962C8B-B14F-4D97-AF65-F5344CB8AC3E}">
        <p14:creationId xmlns:p14="http://schemas.microsoft.com/office/powerpoint/2010/main" val="2287970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circle(in)">
                                      <p:cBhvr>
                                        <p:cTn id="10" dur="2000"/>
                                        <p:tgtEl>
                                          <p:spTgt spid="5">
                                            <p:txEl>
                                              <p:pRg st="0" end="0"/>
                                            </p:txEl>
                                          </p:spTgt>
                                        </p:tgtEl>
                                      </p:cBhvr>
                                    </p:animEffect>
                                  </p:childTnLst>
                                </p:cTn>
                              </p:par>
                            </p:childTnLst>
                          </p:cTn>
                        </p:par>
                        <p:par>
                          <p:cTn id="11" fill="hold">
                            <p:stCondLst>
                              <p:cond delay="2000"/>
                            </p:stCondLst>
                            <p:childTnLst>
                              <p:par>
                                <p:cTn id="12" presetID="17" presetClass="entr" presetSubtype="10" fill="hold"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17" presetClass="entr" presetSubtype="1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3" end="3"/>
                                            </p:txEl>
                                          </p:spTgt>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4" end="4"/>
                                            </p:txEl>
                                          </p:spTgt>
                                        </p:tgtEl>
                                        <p:attrNameLst>
                                          <p:attrName>ppt_h</p:attrName>
                                        </p:attrNameLst>
                                      </p:cBhvr>
                                      <p:tavLst>
                                        <p:tav tm="0">
                                          <p:val>
                                            <p:strVal val="#ppt_h"/>
                                          </p:val>
                                        </p:tav>
                                        <p:tav tm="100000">
                                          <p:val>
                                            <p:strVal val="#ppt_h"/>
                                          </p:val>
                                        </p:tav>
                                      </p:tavLst>
                                    </p:anim>
                                  </p:childTnLst>
                                </p:cTn>
                              </p:par>
                              <p:par>
                                <p:cTn id="31" presetID="6" presetClass="entr" presetSubtype="16"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par>
                                <p:cTn id="34" presetID="6" presetClass="entr" presetSubtype="16"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p:cTn id="41"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5">
                                            <p:txEl>
                                              <p:pRg st="5" end="5"/>
                                            </p:txEl>
                                          </p:spTgt>
                                        </p:tgtEl>
                                        <p:attrNameLst>
                                          <p:attrName>ppt_h</p:attrName>
                                        </p:attrNameLst>
                                      </p:cBhvr>
                                      <p:tavLst>
                                        <p:tav tm="0">
                                          <p:val>
                                            <p:strVal val="#ppt_h"/>
                                          </p:val>
                                        </p:tav>
                                        <p:tav tm="100000">
                                          <p:val>
                                            <p:strVal val="#ppt_h"/>
                                          </p:val>
                                        </p:tav>
                                      </p:tavLst>
                                    </p:anim>
                                  </p:childTnLst>
                                </p:cTn>
                              </p:par>
                              <p:par>
                                <p:cTn id="43" presetID="6" presetClass="entr" presetSubtype="16"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circle(in)">
                                      <p:cBhvr>
                                        <p:cTn id="45" dur="2000"/>
                                        <p:tgtEl>
                                          <p:spTgt spid="2"/>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nodeType="click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 calcmode="lin" valueType="num">
                                      <p:cBhvr>
                                        <p:cTn id="53"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4" dur="500" fill="hold"/>
                                        <p:tgtEl>
                                          <p:spTgt spid="5">
                                            <p:txEl>
                                              <p:pRg st="7" end="7"/>
                                            </p:tx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17" presetClass="entr" presetSubtype="10" fill="hold" nodeType="afterEffect">
                                  <p:stCondLst>
                                    <p:cond delay="0"/>
                                  </p:stCondLst>
                                  <p:childTnLst>
                                    <p:set>
                                      <p:cBhvr>
                                        <p:cTn id="57" dur="1" fill="hold">
                                          <p:stCondLst>
                                            <p:cond delay="0"/>
                                          </p:stCondLst>
                                        </p:cTn>
                                        <p:tgtEl>
                                          <p:spTgt spid="5">
                                            <p:txEl>
                                              <p:pRg st="8" end="8"/>
                                            </p:txEl>
                                          </p:spTgt>
                                        </p:tgtEl>
                                        <p:attrNameLst>
                                          <p:attrName>style.visibility</p:attrName>
                                        </p:attrNameLst>
                                      </p:cBhvr>
                                      <p:to>
                                        <p:strVal val="visible"/>
                                      </p:to>
                                    </p:set>
                                    <p:anim calcmode="lin" valueType="num">
                                      <p:cBhvr>
                                        <p:cTn id="58"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9" dur="500" fill="hold"/>
                                        <p:tgtEl>
                                          <p:spTgt spid="5">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23528" y="23569"/>
            <a:ext cx="8568952" cy="647050"/>
          </a:xfrm>
        </p:spPr>
        <p:txBody>
          <a:bodyPr/>
          <a:lstStyle/>
          <a:p>
            <a:r>
              <a:rPr lang="sr-Cyrl-RS" sz="4000" b="1" dirty="0" smtClean="0"/>
              <a:t>Примена  обрнуте пропорционалности </a:t>
            </a:r>
            <a:endParaRPr lang="sr-Latn-RS" sz="4000" b="1" dirty="0"/>
          </a:p>
        </p:txBody>
      </p:sp>
      <mc:AlternateContent xmlns:mc="http://schemas.openxmlformats.org/markup-compatibility/2006" xmlns:a14="http://schemas.microsoft.com/office/drawing/2010/main">
        <mc:Choice Requires="a14">
          <p:sp>
            <p:nvSpPr>
              <p:cNvPr id="5" name="Title 6"/>
              <p:cNvSpPr txBox="1">
                <a:spLocks/>
              </p:cNvSpPr>
              <p:nvPr/>
            </p:nvSpPr>
            <p:spPr>
              <a:xfrm>
                <a:off x="3893501" y="764705"/>
                <a:ext cx="5070987" cy="5472608"/>
              </a:xfrm>
              <a:prstGeom prst="rect">
                <a:avLst/>
              </a:prstGeom>
              <a:solidFill>
                <a:srgbClr val="165574"/>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2800" b="1" i="1" dirty="0" smtClean="0">
                    <a:effectLst>
                      <a:glow rad="228600">
                        <a:schemeClr val="accent3">
                          <a:satMod val="175000"/>
                          <a:alpha val="40000"/>
                        </a:schemeClr>
                      </a:glow>
                      <a:outerShdw blurRad="50800" dist="38100" dir="2700000" algn="tl" rotWithShape="0">
                        <a:prstClr val="black">
                          <a:alpha val="40000"/>
                        </a:prstClr>
                      </a:outerShdw>
                    </a:effectLst>
                  </a:rPr>
                  <a:t>Решење </a:t>
                </a:r>
                <a:r>
                  <a:rPr lang="sr-Cyrl-RS" sz="2800" b="1" i="1" dirty="0">
                    <a:effectLst>
                      <a:glow rad="228600">
                        <a:schemeClr val="accent3">
                          <a:satMod val="175000"/>
                          <a:alpha val="40000"/>
                        </a:schemeClr>
                      </a:glow>
                      <a:outerShdw blurRad="50800" dist="38100" dir="2700000" algn="tl" rotWithShape="0">
                        <a:prstClr val="black">
                          <a:alpha val="40000"/>
                        </a:prstClr>
                      </a:outerShdw>
                    </a:effectLst>
                  </a:rPr>
                  <a:t>:</a:t>
                </a:r>
                <a:r>
                  <a:rPr lang="sr-Cyrl-RS" sz="2800" b="1" i="1" dirty="0" smtClean="0"/>
                  <a:t>  </a:t>
                </a:r>
              </a:p>
              <a:p>
                <a:r>
                  <a:rPr lang="sr-Cyrl-RS" sz="2800" dirty="0" smtClean="0">
                    <a:solidFill>
                      <a:schemeClr val="tx1"/>
                    </a:solidFill>
                  </a:rPr>
                  <a:t> </a:t>
                </a:r>
                <a:r>
                  <a:rPr lang="sr-Cyrl-RS" sz="2800" dirty="0">
                    <a:solidFill>
                      <a:schemeClr val="tx1"/>
                    </a:solidFill>
                  </a:rPr>
                  <a:t>О</a:t>
                </a:r>
                <a:r>
                  <a:rPr lang="sr-Cyrl-RS" sz="2800" dirty="0" smtClean="0">
                    <a:solidFill>
                      <a:schemeClr val="tx1"/>
                    </a:solidFill>
                  </a:rPr>
                  <a:t>брнута  пропорционалност     </a:t>
                </a:r>
              </a:p>
              <a:p>
                <a:r>
                  <a:rPr lang="sr-Cyrl-RS" sz="2800" b="1" dirty="0">
                    <a:solidFill>
                      <a:schemeClr val="tx1"/>
                    </a:solidFill>
                  </a:rPr>
                  <a:t> </a:t>
                </a:r>
                <a:r>
                  <a:rPr lang="sr-Cyrl-RS" sz="2800" b="1" dirty="0" smtClean="0">
                    <a:solidFill>
                      <a:srgbClr val="FFFF00"/>
                    </a:solidFill>
                  </a:rPr>
                  <a:t> ВИШЕ  </a:t>
                </a:r>
                <a:r>
                  <a:rPr lang="sr-Cyrl-RS" sz="2800" b="1" dirty="0" smtClean="0"/>
                  <a:t>радника  </a:t>
                </a:r>
                <a:r>
                  <a:rPr lang="sr-Cyrl-RS" sz="2800" b="1" dirty="0" smtClean="0">
                    <a:solidFill>
                      <a:srgbClr val="FFFF00"/>
                    </a:solidFill>
                  </a:rPr>
                  <a:t>МАЊЕ </a:t>
                </a:r>
                <a:r>
                  <a:rPr lang="sr-Cyrl-RS" sz="2800" b="1" dirty="0" smtClean="0"/>
                  <a:t>  </a:t>
                </a:r>
                <a:r>
                  <a:rPr lang="sr-Cyrl-RS" sz="3200" b="1" dirty="0" smtClean="0"/>
                  <a:t>дана. </a:t>
                </a:r>
              </a:p>
              <a:p>
                <a:r>
                  <a:rPr lang="sr-Cyrl-RS" sz="3200" b="1" dirty="0" smtClean="0">
                    <a:solidFill>
                      <a:srgbClr val="FFFF00"/>
                    </a:solidFill>
                  </a:rPr>
                  <a:t>   </a:t>
                </a:r>
                <a:r>
                  <a:rPr lang="sr-Cyrl-RS" sz="2800" b="1" dirty="0" smtClean="0">
                    <a:solidFill>
                      <a:srgbClr val="FFFF00"/>
                    </a:solidFill>
                  </a:rPr>
                  <a:t>8 радника      12</a:t>
                </a:r>
                <a14:m>
                  <m:oMath xmlns:m="http://schemas.openxmlformats.org/officeDocument/2006/math">
                    <m:r>
                      <a:rPr lang="sr-Cyrl-RS" sz="2800" b="1" i="1" smtClean="0">
                        <a:solidFill>
                          <a:srgbClr val="FFFF00"/>
                        </a:solidFill>
                        <a:latin typeface="Cambria Math" panose="02040503050406030204" pitchFamily="18" charset="0"/>
                        <a:ea typeface="Cambria Math" panose="02040503050406030204" pitchFamily="18" charset="0"/>
                      </a:rPr>
                      <m:t>−</m:t>
                    </m:r>
                  </m:oMath>
                </a14:m>
                <a:r>
                  <a:rPr lang="sr-Cyrl-RS" sz="2800" b="1" dirty="0" smtClean="0">
                    <a:solidFill>
                      <a:srgbClr val="FFFF00"/>
                    </a:solidFill>
                  </a:rPr>
                  <a:t> 5</a:t>
                </a:r>
                <a14:m>
                  <m:oMath xmlns:m="http://schemas.openxmlformats.org/officeDocument/2006/math">
                    <m:r>
                      <a:rPr lang="sr-Cyrl-RS" sz="2800" b="1" i="1" dirty="0" smtClean="0">
                        <a:solidFill>
                          <a:srgbClr val="FFFF00"/>
                        </a:solidFill>
                        <a:latin typeface="Cambria Math" panose="02040503050406030204" pitchFamily="18" charset="0"/>
                        <a:ea typeface="Cambria Math" panose="02040503050406030204" pitchFamily="18" charset="0"/>
                      </a:rPr>
                      <m:t>=</m:t>
                    </m:r>
                  </m:oMath>
                </a14:m>
                <a:r>
                  <a:rPr lang="sr-Cyrl-RS" sz="2800" b="1" dirty="0" smtClean="0">
                    <a:solidFill>
                      <a:srgbClr val="FFFF00"/>
                    </a:solidFill>
                  </a:rPr>
                  <a:t>7</a:t>
                </a:r>
                <a:r>
                  <a:rPr lang="sr-Cyrl-RS" sz="2800" b="1" dirty="0">
                    <a:solidFill>
                      <a:srgbClr val="FFFF00"/>
                    </a:solidFill>
                  </a:rPr>
                  <a:t>д</a:t>
                </a:r>
                <a:r>
                  <a:rPr lang="sr-Cyrl-RS" sz="2800" b="1" dirty="0" smtClean="0">
                    <a:solidFill>
                      <a:srgbClr val="FFFF00"/>
                    </a:solidFill>
                  </a:rPr>
                  <a:t>ана </a:t>
                </a:r>
              </a:p>
              <a:p>
                <a:r>
                  <a:rPr lang="sr-Cyrl-RS" sz="2800" b="1" dirty="0" smtClean="0">
                    <a:solidFill>
                      <a:srgbClr val="FFFF00"/>
                    </a:solidFill>
                  </a:rPr>
                  <a:t>   14 радника                     </a:t>
                </a:r>
                <a:r>
                  <a:rPr lang="sr-Latn-RS" sz="2800" b="1" dirty="0" smtClean="0">
                    <a:solidFill>
                      <a:srgbClr val="FFFF00"/>
                    </a:solidFill>
                  </a:rPr>
                  <a:t>x</a:t>
                </a:r>
                <a:r>
                  <a:rPr lang="sr-Cyrl-RS" sz="2800" b="1" dirty="0" smtClean="0">
                    <a:solidFill>
                      <a:srgbClr val="FFFF00"/>
                    </a:solidFill>
                  </a:rPr>
                  <a:t> дана  </a:t>
                </a:r>
                <a:endParaRPr lang="sr-Cyrl-RS" sz="2800" b="1" dirty="0" smtClean="0"/>
              </a:p>
              <a:p>
                <a:r>
                  <a:rPr lang="sr-Cyrl-RS" sz="3600" b="1" dirty="0" smtClean="0"/>
                  <a:t>  </a:t>
                </a:r>
                <a:r>
                  <a:rPr lang="sr-Cyrl-RS" sz="3600" b="1" dirty="0"/>
                  <a:t>8</a:t>
                </a:r>
                <a:r>
                  <a:rPr lang="sr-Cyrl-RS" sz="3600" b="1" dirty="0" smtClean="0"/>
                  <a:t> : 14 </a:t>
                </a:r>
                <a14:m>
                  <m:oMath xmlns:m="http://schemas.openxmlformats.org/officeDocument/2006/math">
                    <m:r>
                      <a:rPr lang="sr-Cyrl-RS" sz="3600" b="1" i="1" smtClean="0">
                        <a:latin typeface="Cambria Math" panose="02040503050406030204" pitchFamily="18" charset="0"/>
                        <a:ea typeface="Cambria Math" panose="02040503050406030204" pitchFamily="18" charset="0"/>
                      </a:rPr>
                      <m:t>= </m:t>
                    </m:r>
                  </m:oMath>
                </a14:m>
                <a:r>
                  <a:rPr lang="sr-Latn-RS" sz="3600" b="1" dirty="0" smtClean="0"/>
                  <a:t>x</a:t>
                </a:r>
                <a:r>
                  <a:rPr lang="sr-Cyrl-RS" sz="3600" b="1" dirty="0" smtClean="0"/>
                  <a:t> </a:t>
                </a:r>
                <a:r>
                  <a:rPr lang="sr-Latn-RS" sz="3600" b="1" dirty="0" smtClean="0"/>
                  <a:t>:</a:t>
                </a:r>
                <a:r>
                  <a:rPr lang="sr-Cyrl-RS" sz="3600" b="1" dirty="0" smtClean="0"/>
                  <a:t> </a:t>
                </a:r>
                <a:r>
                  <a:rPr lang="sr-Cyrl-RS" sz="3600" b="1" dirty="0"/>
                  <a:t>7</a:t>
                </a:r>
                <a:endParaRPr lang="sr-Cyrl-RS" sz="3600" b="1" dirty="0" smtClean="0"/>
              </a:p>
              <a:p>
                <a:r>
                  <a:rPr lang="sr-Cyrl-RS" sz="3600" b="1" dirty="0" smtClean="0"/>
                  <a:t>  </a:t>
                </a:r>
                <a:endParaRPr lang="sr-Cyrl-RS" sz="3600" b="1" dirty="0"/>
              </a:p>
              <a:p>
                <a:r>
                  <a:rPr lang="sr-Cyrl-RS" sz="3600" b="1" dirty="0"/>
                  <a:t> </a:t>
                </a:r>
                <a:r>
                  <a:rPr lang="sr-Cyrl-RS" sz="3600" b="1" dirty="0" smtClean="0"/>
                  <a:t> </a:t>
                </a:r>
                <a:r>
                  <a:rPr lang="sr-Cyrl-RS" sz="2800" b="1" dirty="0" smtClean="0"/>
                  <a:t>14 · </a:t>
                </a:r>
                <a:r>
                  <a:rPr lang="sr-Latn-RS" sz="2800" b="1" dirty="0" smtClean="0"/>
                  <a:t>x</a:t>
                </a:r>
                <a:r>
                  <a:rPr lang="sr-Cyrl-RS" sz="2800" b="1" dirty="0" smtClean="0"/>
                  <a:t> </a:t>
                </a:r>
                <a14:m>
                  <m:oMath xmlns:m="http://schemas.openxmlformats.org/officeDocument/2006/math">
                    <m:r>
                      <a:rPr lang="sr-Cyrl-RS" sz="2800" b="1" i="1" smtClean="0">
                        <a:latin typeface="Cambria Math" panose="02040503050406030204" pitchFamily="18" charset="0"/>
                        <a:ea typeface="Cambria Math" panose="02040503050406030204" pitchFamily="18" charset="0"/>
                      </a:rPr>
                      <m:t>= </m:t>
                    </m:r>
                  </m:oMath>
                </a14:m>
                <a:r>
                  <a:rPr lang="sr-Cyrl-RS" sz="2800" b="1" dirty="0" smtClean="0"/>
                  <a:t> 8·7 </a:t>
                </a:r>
              </a:p>
              <a:p>
                <a:r>
                  <a:rPr lang="sr-Cyrl-RS" sz="3600" b="1" dirty="0"/>
                  <a:t> </a:t>
                </a:r>
                <a:r>
                  <a:rPr lang="sr-Cyrl-RS" sz="3600" b="1" dirty="0" smtClean="0"/>
                  <a:t>     </a:t>
                </a:r>
                <a:r>
                  <a:rPr lang="sr-Latn-RS" sz="2800" b="1" dirty="0" smtClean="0"/>
                  <a:t>x</a:t>
                </a:r>
                <a14:m>
                  <m:oMath xmlns:m="http://schemas.openxmlformats.org/officeDocument/2006/math">
                    <m:r>
                      <a:rPr lang="sr-Latn-RS" sz="2800" b="1" i="1" smtClean="0">
                        <a:latin typeface="Cambria Math" panose="02040503050406030204" pitchFamily="18" charset="0"/>
                        <a:ea typeface="Cambria Math" panose="02040503050406030204" pitchFamily="18" charset="0"/>
                      </a:rPr>
                      <m:t>=</m:t>
                    </m:r>
                  </m:oMath>
                </a14:m>
                <a:r>
                  <a:rPr lang="sr-Cyrl-RS" sz="2800" b="1" dirty="0" smtClean="0"/>
                  <a:t> 4дана</a:t>
                </a:r>
              </a:p>
              <a:p>
                <a:r>
                  <a:rPr lang="sr-Cyrl-RS" sz="3600" b="1" dirty="0"/>
                  <a:t> </a:t>
                </a:r>
                <a:r>
                  <a:rPr lang="sr-Cyrl-RS" sz="2800" b="1" dirty="0" smtClean="0"/>
                  <a:t>4дана + првих 5 дана је 9 дана уместо 12 дана,</a:t>
                </a:r>
                <a:r>
                  <a:rPr lang="sr-Latn-RS" sz="2800" b="1" dirty="0" smtClean="0"/>
                  <a:t> </a:t>
                </a:r>
                <a:r>
                  <a:rPr lang="sr-Cyrl-RS" sz="2800" b="1" dirty="0" smtClean="0"/>
                  <a:t>значи  </a:t>
                </a:r>
                <a:r>
                  <a:rPr lang="sr-Cyrl-RS" sz="2800" b="1" dirty="0" smtClean="0">
                    <a:solidFill>
                      <a:srgbClr val="FFFF00"/>
                    </a:solidFill>
                  </a:rPr>
                  <a:t>3 дана раније </a:t>
                </a:r>
                <a:r>
                  <a:rPr lang="sr-Cyrl-RS" sz="2800" b="1" dirty="0" smtClean="0"/>
                  <a:t>ће уз помоћ посао бити завршен.</a:t>
                </a:r>
                <a:endParaRPr lang="sr-Latn-RS" sz="2800" b="1" dirty="0"/>
              </a:p>
            </p:txBody>
          </p:sp>
        </mc:Choice>
        <mc:Fallback xmlns="">
          <p:sp>
            <p:nvSpPr>
              <p:cNvPr id="5" name="Title 6"/>
              <p:cNvSpPr txBox="1">
                <a:spLocks noRot="1" noChangeAspect="1" noMove="1" noResize="1" noEditPoints="1" noAdjustHandles="1" noChangeArrowheads="1" noChangeShapeType="1" noTextEdit="1"/>
              </p:cNvSpPr>
              <p:nvPr/>
            </p:nvSpPr>
            <p:spPr>
              <a:xfrm>
                <a:off x="3893501" y="764705"/>
                <a:ext cx="5070987" cy="5472608"/>
              </a:xfrm>
              <a:prstGeom prst="rect">
                <a:avLst/>
              </a:prstGeom>
              <a:blipFill rotWithShape="0">
                <a:blip r:embed="rId3"/>
                <a:stretch>
                  <a:fillRect l="-2854" t="-662" r="-4518"/>
                </a:stretch>
              </a:blipFill>
            </p:spPr>
            <p:txBody>
              <a:bodyPr/>
              <a:lstStyle/>
              <a:p>
                <a:r>
                  <a:rPr lang="sr-Latn-RS">
                    <a:noFill/>
                  </a:rPr>
                  <a:t> </a:t>
                </a:r>
              </a:p>
            </p:txBody>
          </p:sp>
        </mc:Fallback>
      </mc:AlternateContent>
      <p:sp>
        <p:nvSpPr>
          <p:cNvPr id="2" name="Curved Up Arrow 1"/>
          <p:cNvSpPr/>
          <p:nvPr/>
        </p:nvSpPr>
        <p:spPr bwMode="auto">
          <a:xfrm>
            <a:off x="4790575" y="3236849"/>
            <a:ext cx="792088" cy="216024"/>
          </a:xfrm>
          <a:prstGeom prst="curvedUpArrow">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Curved Up Arrow 7"/>
          <p:cNvSpPr/>
          <p:nvPr/>
        </p:nvSpPr>
        <p:spPr bwMode="auto">
          <a:xfrm>
            <a:off x="4167547" y="3188716"/>
            <a:ext cx="1988629" cy="528315"/>
          </a:xfrm>
          <a:prstGeom prst="curvedUpArrow">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9" name="Straight Arrow Connector 8"/>
          <p:cNvCxnSpPr/>
          <p:nvPr/>
        </p:nvCxnSpPr>
        <p:spPr>
          <a:xfrm>
            <a:off x="3995936" y="2089253"/>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8172400" y="2089253"/>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731727" y="2294192"/>
            <a:ext cx="180020" cy="10745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bwMode="auto">
          <a:xfrm>
            <a:off x="6868062" y="1941561"/>
            <a:ext cx="1131268" cy="479327"/>
          </a:xfrm>
          <a:prstGeom prst="ellipse">
            <a:avLst/>
          </a:prstGeom>
          <a:noFill/>
          <a:ln w="38100">
            <a:solidFill>
              <a:srgbClr val="FF0066"/>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Oval 17"/>
          <p:cNvSpPr/>
          <p:nvPr/>
        </p:nvSpPr>
        <p:spPr bwMode="auto">
          <a:xfrm>
            <a:off x="5872998" y="3368737"/>
            <a:ext cx="3096344" cy="119285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sr-Cyrl-RS" sz="2400" b="1" dirty="0" smtClean="0">
                <a:solidFill>
                  <a:schemeClr val="tx1"/>
                </a:solidFill>
                <a:effectLst>
                  <a:outerShdw blurRad="38100" dist="38100" dir="2700000" algn="tl">
                    <a:srgbClr val="000000">
                      <a:alpha val="43137"/>
                    </a:srgbClr>
                  </a:outerShdw>
                </a:effectLst>
                <a:latin typeface="Segoe" pitchFamily="34" charset="0"/>
              </a:rPr>
              <a:t> јер су </a:t>
            </a:r>
            <a:r>
              <a:rPr lang="sr-Cyrl-RS" sz="2400" dirty="0" smtClean="0">
                <a:solidFill>
                  <a:schemeClr val="tx1"/>
                </a:solidFill>
                <a:effectLst>
                  <a:outerShdw blurRad="38100" dist="38100" dir="2700000" algn="tl">
                    <a:srgbClr val="000000">
                      <a:alpha val="43137"/>
                    </a:srgbClr>
                  </a:outerShdw>
                </a:effectLst>
                <a:latin typeface="Segoe" pitchFamily="34" charset="0"/>
              </a:rPr>
              <a:t>помоћ добили на преосталих 7 дана</a:t>
            </a:r>
            <a:endParaRPr lang="sr-Latn-RS" sz="240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484" y="552874"/>
            <a:ext cx="3180879" cy="2199649"/>
          </a:xfrm>
          <a:prstGeom prst="rect">
            <a:avLst/>
          </a:prstGeom>
        </p:spPr>
      </p:pic>
      <p:sp>
        <p:nvSpPr>
          <p:cNvPr id="13" name="Subtitle 2"/>
          <p:cNvSpPr txBox="1">
            <a:spLocks/>
          </p:cNvSpPr>
          <p:nvPr/>
        </p:nvSpPr>
        <p:spPr>
          <a:xfrm>
            <a:off x="185633" y="2253534"/>
            <a:ext cx="3722267" cy="3525195"/>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Wingdings" panose="05000000000000000000" pitchFamily="2" charset="2"/>
              <a:buChar char="Ø"/>
            </a:pPr>
            <a:r>
              <a:rPr lang="sr-Cyrl-RS" b="1" dirty="0" smtClean="0">
                <a:ln>
                  <a:solidFill>
                    <a:srgbClr val="FF0066"/>
                  </a:solidFill>
                </a:ln>
                <a:solidFill>
                  <a:srgbClr val="C00000"/>
                </a:solidFill>
              </a:rPr>
              <a:t>4.задатак :  </a:t>
            </a:r>
          </a:p>
          <a:p>
            <a:r>
              <a:rPr lang="sr-Cyrl-RS" dirty="0" smtClean="0">
                <a:ln>
                  <a:solidFill>
                    <a:schemeClr val="tx1"/>
                  </a:solidFill>
                </a:ln>
                <a:solidFill>
                  <a:schemeClr val="tx1"/>
                </a:solidFill>
              </a:rPr>
              <a:t> </a:t>
            </a:r>
            <a:r>
              <a:rPr lang="sr-Cyrl-RS" sz="2800" dirty="0" smtClean="0">
                <a:ln>
                  <a:solidFill>
                    <a:schemeClr val="tx1"/>
                  </a:solidFill>
                </a:ln>
                <a:solidFill>
                  <a:schemeClr val="tx1"/>
                </a:solidFill>
              </a:rPr>
              <a:t>8 радника може завршити неки посао за 12 дана.</a:t>
            </a:r>
            <a:r>
              <a:rPr lang="sr-Latn-RS" sz="2800" dirty="0" smtClean="0">
                <a:ln>
                  <a:solidFill>
                    <a:schemeClr val="tx1"/>
                  </a:solidFill>
                </a:ln>
                <a:solidFill>
                  <a:schemeClr val="tx1"/>
                </a:solidFill>
              </a:rPr>
              <a:t> </a:t>
            </a:r>
            <a:r>
              <a:rPr lang="sr-Cyrl-RS" sz="2800" dirty="0" smtClean="0">
                <a:ln>
                  <a:solidFill>
                    <a:schemeClr val="tx1"/>
                  </a:solidFill>
                </a:ln>
                <a:solidFill>
                  <a:schemeClr val="tx1"/>
                </a:solidFill>
              </a:rPr>
              <a:t>Колико ће дана раније бити завршен посао ако им се после 5 дана од почетка радова придружи још 6 радника  једнако расположених за рад као и они? </a:t>
            </a:r>
          </a:p>
          <a:p>
            <a:endParaRPr lang="sr-Cyrl-RS" b="1" dirty="0" smtClean="0">
              <a:solidFill>
                <a:srgbClr val="FFFF00"/>
              </a:solidFill>
            </a:endParaRPr>
          </a:p>
          <a:p>
            <a:r>
              <a:rPr lang="sr-Cyrl-RS" dirty="0" smtClean="0"/>
              <a:t> </a:t>
            </a:r>
            <a:endParaRPr lang="sr-Cyrl-RS" b="1" dirty="0"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endParaRPr>
          </a:p>
        </p:txBody>
      </p:sp>
    </p:spTree>
    <p:extLst>
      <p:ext uri="{BB962C8B-B14F-4D97-AF65-F5344CB8AC3E}">
        <p14:creationId xmlns:p14="http://schemas.microsoft.com/office/powerpoint/2010/main" val="3897245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17"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p:cTn id="10"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5">
                                            <p:txEl>
                                              <p:pRg st="0" end="0"/>
                                            </p:txEl>
                                          </p:spTgt>
                                        </p:tgtEl>
                                        <p:attrNameLst>
                                          <p:attrName>ppt_h</p:attrName>
                                        </p:attrNameLst>
                                      </p:cBhvr>
                                      <p:tavLst>
                                        <p:tav tm="0">
                                          <p:val>
                                            <p:strVal val="#ppt_h"/>
                                          </p:val>
                                        </p:tav>
                                        <p:tav tm="100000">
                                          <p:val>
                                            <p:strVal val="#ppt_h"/>
                                          </p:val>
                                        </p:tav>
                                      </p:tavLst>
                                    </p:anim>
                                  </p:childTnLst>
                                </p:cTn>
                              </p:par>
                              <p:par>
                                <p:cTn id="12" presetID="17" presetClass="entr" presetSubtype="10"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p:cTn id="1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3" end="3"/>
                                            </p:txEl>
                                          </p:spTgt>
                                        </p:tgtEl>
                                        <p:attrNameLst>
                                          <p:attrName>ppt_h</p:attrName>
                                        </p:attrNameLst>
                                      </p:cBhvr>
                                      <p:tavLst>
                                        <p:tav tm="0">
                                          <p:val>
                                            <p:strVal val="#ppt_h"/>
                                          </p:val>
                                        </p:tav>
                                        <p:tav tm="100000">
                                          <p:val>
                                            <p:strVal val="#ppt_h"/>
                                          </p:val>
                                        </p:tav>
                                      </p:tavLst>
                                    </p:anim>
                                  </p:childTnLst>
                                </p:cTn>
                              </p:par>
                              <p:par>
                                <p:cTn id="26" presetID="17" presetClass="entr" presetSubtype="10"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strVal val="#ppt_h"/>
                                          </p:val>
                                        </p:tav>
                                        <p:tav tm="100000">
                                          <p:val>
                                            <p:strVal val="#ppt_h"/>
                                          </p:val>
                                        </p:tav>
                                      </p:tavLst>
                                    </p:anim>
                                  </p:childTnLst>
                                </p:cTn>
                              </p:par>
                              <p:par>
                                <p:cTn id="30" presetID="6"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par>
                                <p:cTn id="33" presetID="6" presetClass="entr" presetSubtype="16"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2000"/>
                                        <p:tgtEl>
                                          <p:spTgt spid="15"/>
                                        </p:tgtEl>
                                      </p:cBhvr>
                                    </p:animEffect>
                                    <p:anim calcmode="lin" valueType="num">
                                      <p:cBhvr>
                                        <p:cTn id="41" dur="2000" fill="hold"/>
                                        <p:tgtEl>
                                          <p:spTgt spid="15"/>
                                        </p:tgtEl>
                                        <p:attrNameLst>
                                          <p:attrName>ppt_w</p:attrName>
                                        </p:attrNameLst>
                                      </p:cBhvr>
                                      <p:tavLst>
                                        <p:tav tm="0" fmla="#ppt_w*sin(2.5*pi*$)">
                                          <p:val>
                                            <p:fltVal val="0"/>
                                          </p:val>
                                        </p:tav>
                                        <p:tav tm="100000">
                                          <p:val>
                                            <p:fltVal val="1"/>
                                          </p:val>
                                        </p:tav>
                                      </p:tavLst>
                                    </p:anim>
                                    <p:anim calcmode="lin" valueType="num">
                                      <p:cBhvr>
                                        <p:cTn id="42" dur="2000" fill="hold"/>
                                        <p:tgtEl>
                                          <p:spTgt spid="15"/>
                                        </p:tgtEl>
                                        <p:attrNameLst>
                                          <p:attrName>ppt_h</p:attrName>
                                        </p:attrNameLst>
                                      </p:cBhvr>
                                      <p:tavLst>
                                        <p:tav tm="0">
                                          <p:val>
                                            <p:strVal val="#ppt_h"/>
                                          </p:val>
                                        </p:tav>
                                        <p:tav tm="100000">
                                          <p:val>
                                            <p:strVal val="#ppt_h"/>
                                          </p:val>
                                        </p:tav>
                                      </p:tavLst>
                                    </p:anim>
                                  </p:childTnLst>
                                </p:cTn>
                              </p:par>
                              <p:par>
                                <p:cTn id="43" presetID="6" presetClass="entr" presetSubtype="16"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2000"/>
                                        <p:tgtEl>
                                          <p:spTgt spid="12"/>
                                        </p:tgtEl>
                                      </p:cBhvr>
                                    </p:animEffect>
                                  </p:childTnLst>
                                </p:cTn>
                              </p:par>
                              <p:par>
                                <p:cTn id="46" presetID="45"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2000"/>
                                        <p:tgtEl>
                                          <p:spTgt spid="18"/>
                                        </p:tgtEl>
                                      </p:cBhvr>
                                    </p:animEffect>
                                    <p:anim calcmode="lin" valueType="num">
                                      <p:cBhvr>
                                        <p:cTn id="49" dur="2000" fill="hold"/>
                                        <p:tgtEl>
                                          <p:spTgt spid="18"/>
                                        </p:tgtEl>
                                        <p:attrNameLst>
                                          <p:attrName>ppt_w</p:attrName>
                                        </p:attrNameLst>
                                      </p:cBhvr>
                                      <p:tavLst>
                                        <p:tav tm="0" fmla="#ppt_w*sin(2.5*pi*$)">
                                          <p:val>
                                            <p:fltVal val="0"/>
                                          </p:val>
                                        </p:tav>
                                        <p:tav tm="100000">
                                          <p:val>
                                            <p:fltVal val="1"/>
                                          </p:val>
                                        </p:tav>
                                      </p:tavLst>
                                    </p:anim>
                                    <p:anim calcmode="lin" valueType="num">
                                      <p:cBhvr>
                                        <p:cTn id="50"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Effect transition="in" filter="circle(in)">
                                      <p:cBhvr>
                                        <p:cTn id="55" dur="2000"/>
                                        <p:tgtEl>
                                          <p:spTgt spid="5">
                                            <p:txEl>
                                              <p:pRg st="5" end="5"/>
                                            </p:txEl>
                                          </p:spTgt>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circle(in)">
                                      <p:cBhvr>
                                        <p:cTn id="58" dur="2000"/>
                                        <p:tgtEl>
                                          <p:spTgt spid="2"/>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circle(in)">
                                      <p:cBhvr>
                                        <p:cTn id="61" dur="20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5">
                                            <p:txEl>
                                              <p:pRg st="7" end="7"/>
                                            </p:txEl>
                                          </p:spTgt>
                                        </p:tgtEl>
                                        <p:attrNameLst>
                                          <p:attrName>style.visibility</p:attrName>
                                        </p:attrNameLst>
                                      </p:cBhvr>
                                      <p:to>
                                        <p:strVal val="visible"/>
                                      </p:to>
                                    </p:set>
                                    <p:animEffect transition="in" filter="circle(in)">
                                      <p:cBhvr>
                                        <p:cTn id="66" dur="2000"/>
                                        <p:tgtEl>
                                          <p:spTgt spid="5">
                                            <p:txEl>
                                              <p:pRg st="7" end="7"/>
                                            </p:txEl>
                                          </p:spTgt>
                                        </p:tgtEl>
                                      </p:cBhvr>
                                    </p:animEffect>
                                  </p:childTnLst>
                                </p:cTn>
                              </p:par>
                              <p:par>
                                <p:cTn id="67" presetID="6" presetClass="entr" presetSubtype="16" fill="hold" nodeType="withEffect">
                                  <p:stCondLst>
                                    <p:cond delay="0"/>
                                  </p:stCondLst>
                                  <p:childTnLst>
                                    <p:set>
                                      <p:cBhvr>
                                        <p:cTn id="68" dur="1" fill="hold">
                                          <p:stCondLst>
                                            <p:cond delay="0"/>
                                          </p:stCondLst>
                                        </p:cTn>
                                        <p:tgtEl>
                                          <p:spTgt spid="5">
                                            <p:txEl>
                                              <p:pRg st="8" end="8"/>
                                            </p:txEl>
                                          </p:spTgt>
                                        </p:tgtEl>
                                        <p:attrNameLst>
                                          <p:attrName>style.visibility</p:attrName>
                                        </p:attrNameLst>
                                      </p:cBhvr>
                                      <p:to>
                                        <p:strVal val="visible"/>
                                      </p:to>
                                    </p:set>
                                    <p:animEffect transition="in" filter="circle(in)">
                                      <p:cBhvr>
                                        <p:cTn id="69" dur="2000"/>
                                        <p:tgtEl>
                                          <p:spTgt spid="5">
                                            <p:txEl>
                                              <p:pRg st="8" end="8"/>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5" presetClass="entr" presetSubtype="0" fill="hold" nodeType="clickEffect">
                                  <p:stCondLst>
                                    <p:cond delay="0"/>
                                  </p:stCondLst>
                                  <p:childTnLst>
                                    <p:set>
                                      <p:cBhvr>
                                        <p:cTn id="73" dur="1" fill="hold">
                                          <p:stCondLst>
                                            <p:cond delay="0"/>
                                          </p:stCondLst>
                                        </p:cTn>
                                        <p:tgtEl>
                                          <p:spTgt spid="5">
                                            <p:txEl>
                                              <p:pRg st="9" end="9"/>
                                            </p:txEl>
                                          </p:spTgt>
                                        </p:tgtEl>
                                        <p:attrNameLst>
                                          <p:attrName>style.visibility</p:attrName>
                                        </p:attrNameLst>
                                      </p:cBhvr>
                                      <p:to>
                                        <p:strVal val="visible"/>
                                      </p:to>
                                    </p:set>
                                    <p:animEffect transition="in" filter="fade">
                                      <p:cBhvr>
                                        <p:cTn id="74" dur="2000"/>
                                        <p:tgtEl>
                                          <p:spTgt spid="5">
                                            <p:txEl>
                                              <p:pRg st="9" end="9"/>
                                            </p:txEl>
                                          </p:spTgt>
                                        </p:tgtEl>
                                      </p:cBhvr>
                                    </p:animEffect>
                                    <p:anim calcmode="lin" valueType="num">
                                      <p:cBhvr>
                                        <p:cTn id="75" dur="2000" fill="hold"/>
                                        <p:tgtEl>
                                          <p:spTgt spid="5">
                                            <p:txEl>
                                              <p:pRg st="9" end="9"/>
                                            </p:txEl>
                                          </p:spTgt>
                                        </p:tgtEl>
                                        <p:attrNameLst>
                                          <p:attrName>ppt_w</p:attrName>
                                        </p:attrNameLst>
                                      </p:cBhvr>
                                      <p:tavLst>
                                        <p:tav tm="0" fmla="#ppt_w*sin(2.5*pi*$)">
                                          <p:val>
                                            <p:fltVal val="0"/>
                                          </p:val>
                                        </p:tav>
                                        <p:tav tm="100000">
                                          <p:val>
                                            <p:fltVal val="1"/>
                                          </p:val>
                                        </p:tav>
                                      </p:tavLst>
                                    </p:anim>
                                    <p:anim calcmode="lin" valueType="num">
                                      <p:cBhvr>
                                        <p:cTn id="76" dur="2000" fill="hold"/>
                                        <p:tgtEl>
                                          <p:spTgt spid="5">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8" grpId="0" animBg="1"/>
      <p:bldP spid="15"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23528" y="23569"/>
            <a:ext cx="8568952" cy="647050"/>
          </a:xfrm>
        </p:spPr>
        <p:txBody>
          <a:bodyPr/>
          <a:lstStyle/>
          <a:p>
            <a:r>
              <a:rPr lang="sr-Cyrl-RS" sz="4000" b="1" dirty="0" smtClean="0"/>
              <a:t>Примена  обрнуте пропорционалности </a:t>
            </a:r>
            <a:endParaRPr lang="sr-Latn-RS" sz="4000" b="1" dirty="0"/>
          </a:p>
        </p:txBody>
      </p:sp>
      <mc:AlternateContent xmlns:mc="http://schemas.openxmlformats.org/markup-compatibility/2006" xmlns:a14="http://schemas.microsoft.com/office/drawing/2010/main">
        <mc:Choice Requires="a14">
          <p:sp>
            <p:nvSpPr>
              <p:cNvPr id="5" name="Title 6"/>
              <p:cNvSpPr txBox="1">
                <a:spLocks/>
              </p:cNvSpPr>
              <p:nvPr/>
            </p:nvSpPr>
            <p:spPr>
              <a:xfrm>
                <a:off x="3425740" y="764705"/>
                <a:ext cx="5718259" cy="4703857"/>
              </a:xfrm>
              <a:prstGeom prst="rect">
                <a:avLst/>
              </a:prstGeom>
              <a:solidFill>
                <a:srgbClr val="165574"/>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2800" b="1" i="1" dirty="0" smtClean="0">
                    <a:effectLst>
                      <a:glow rad="228600">
                        <a:schemeClr val="accent3">
                          <a:satMod val="175000"/>
                          <a:alpha val="40000"/>
                        </a:schemeClr>
                      </a:glow>
                      <a:outerShdw blurRad="50800" dist="38100" dir="2700000" algn="tl" rotWithShape="0">
                        <a:prstClr val="black">
                          <a:alpha val="40000"/>
                        </a:prstClr>
                      </a:outerShdw>
                    </a:effectLst>
                  </a:rPr>
                  <a:t>Решење </a:t>
                </a:r>
                <a:r>
                  <a:rPr lang="sr-Cyrl-RS" sz="2800" b="1" i="1" dirty="0">
                    <a:effectLst>
                      <a:glow rad="228600">
                        <a:schemeClr val="accent3">
                          <a:satMod val="175000"/>
                          <a:alpha val="40000"/>
                        </a:schemeClr>
                      </a:glow>
                      <a:outerShdw blurRad="50800" dist="38100" dir="2700000" algn="tl" rotWithShape="0">
                        <a:prstClr val="black">
                          <a:alpha val="40000"/>
                        </a:prstClr>
                      </a:outerShdw>
                    </a:effectLst>
                  </a:rPr>
                  <a:t>:</a:t>
                </a:r>
                <a:r>
                  <a:rPr lang="sr-Cyrl-RS" sz="2800" b="1" i="1" dirty="0" smtClean="0"/>
                  <a:t>  </a:t>
                </a:r>
              </a:p>
              <a:p>
                <a:r>
                  <a:rPr lang="sr-Cyrl-RS" sz="2800" dirty="0" smtClean="0">
                    <a:solidFill>
                      <a:schemeClr val="tx1"/>
                    </a:solidFill>
                  </a:rPr>
                  <a:t> </a:t>
                </a:r>
                <a:r>
                  <a:rPr lang="sr-Cyrl-RS" sz="2800" dirty="0">
                    <a:solidFill>
                      <a:schemeClr val="tx1"/>
                    </a:solidFill>
                  </a:rPr>
                  <a:t>О</a:t>
                </a:r>
                <a:r>
                  <a:rPr lang="sr-Cyrl-RS" sz="2800" dirty="0" smtClean="0">
                    <a:solidFill>
                      <a:schemeClr val="tx1"/>
                    </a:solidFill>
                  </a:rPr>
                  <a:t>брнута  пропорционалност  (</a:t>
                </a:r>
                <a:r>
                  <a:rPr lang="sr-Cyrl-RS" sz="2800" b="1" dirty="0" smtClean="0">
                    <a:solidFill>
                      <a:schemeClr val="tx1"/>
                    </a:solidFill>
                  </a:rPr>
                  <a:t>мањи</a:t>
                </a:r>
                <a:r>
                  <a:rPr lang="sr-Cyrl-RS" sz="2800" dirty="0" smtClean="0">
                    <a:solidFill>
                      <a:schemeClr val="tx1"/>
                    </a:solidFill>
                  </a:rPr>
                  <a:t> проценат  суве материје ,</a:t>
                </a:r>
                <a:r>
                  <a:rPr lang="sr-Latn-RS" sz="2800" dirty="0" smtClean="0">
                    <a:solidFill>
                      <a:schemeClr val="tx1"/>
                    </a:solidFill>
                  </a:rPr>
                  <a:t> </a:t>
                </a:r>
                <a:r>
                  <a:rPr lang="sr-Cyrl-RS" sz="2800" b="1" dirty="0" smtClean="0">
                    <a:solidFill>
                      <a:schemeClr val="tx1"/>
                    </a:solidFill>
                  </a:rPr>
                  <a:t>више</a:t>
                </a:r>
                <a:r>
                  <a:rPr lang="sr-Cyrl-RS" sz="2800" dirty="0" smtClean="0">
                    <a:solidFill>
                      <a:schemeClr val="tx1"/>
                    </a:solidFill>
                  </a:rPr>
                  <a:t> </a:t>
                </a:r>
                <a:r>
                  <a:rPr lang="sr-Latn-RS" sz="2800" dirty="0" smtClean="0">
                    <a:solidFill>
                      <a:schemeClr val="tx1"/>
                    </a:solidFill>
                  </a:rPr>
                  <a:t>kg</a:t>
                </a:r>
                <a:r>
                  <a:rPr lang="sr-Cyrl-RS" sz="2800" dirty="0" smtClean="0">
                    <a:solidFill>
                      <a:schemeClr val="tx1"/>
                    </a:solidFill>
                  </a:rPr>
                  <a:t> -свеже </a:t>
                </a:r>
                <a:r>
                  <a:rPr lang="sr-Latn-RS" sz="2800" dirty="0" smtClean="0">
                    <a:solidFill>
                      <a:schemeClr val="tx1"/>
                    </a:solidFill>
                  </a:rPr>
                  <a:t>)</a:t>
                </a:r>
                <a:r>
                  <a:rPr lang="sr-Cyrl-RS" sz="2800" dirty="0" smtClean="0">
                    <a:solidFill>
                      <a:schemeClr val="tx1"/>
                    </a:solidFill>
                  </a:rPr>
                  <a:t>   </a:t>
                </a:r>
                <a:r>
                  <a:rPr lang="sr-Cyrl-RS" sz="3200" b="1" dirty="0" smtClean="0"/>
                  <a:t> </a:t>
                </a:r>
              </a:p>
              <a:p>
                <a:r>
                  <a:rPr lang="sr-Cyrl-RS" sz="3200" b="1" dirty="0" smtClean="0">
                    <a:solidFill>
                      <a:srgbClr val="FFFF00"/>
                    </a:solidFill>
                  </a:rPr>
                  <a:t>   </a:t>
                </a:r>
                <a:r>
                  <a:rPr lang="sr-Cyrl-RS" sz="2800" b="1" dirty="0" smtClean="0">
                    <a:solidFill>
                      <a:srgbClr val="FFFF00"/>
                    </a:solidFill>
                  </a:rPr>
                  <a:t>22 </a:t>
                </a:r>
                <a:r>
                  <a:rPr lang="sr-Latn-RS" sz="2800" b="1" dirty="0" smtClean="0">
                    <a:solidFill>
                      <a:srgbClr val="FFFF00"/>
                    </a:solidFill>
                  </a:rPr>
                  <a:t>kg</a:t>
                </a:r>
                <a:r>
                  <a:rPr lang="sr-Cyrl-RS" sz="2800" b="1" dirty="0" smtClean="0">
                    <a:solidFill>
                      <a:srgbClr val="FFFF00"/>
                    </a:solidFill>
                  </a:rPr>
                  <a:t>       10%</a:t>
                </a:r>
              </a:p>
              <a:p>
                <a:r>
                  <a:rPr lang="sr-Cyrl-RS" sz="2800" b="1" dirty="0" smtClean="0">
                    <a:solidFill>
                      <a:srgbClr val="FFFF00"/>
                    </a:solidFill>
                  </a:rPr>
                  <a:t>     </a:t>
                </a:r>
                <a:r>
                  <a:rPr lang="sr-Latn-RS" sz="2800" b="1" dirty="0" smtClean="0">
                    <a:solidFill>
                      <a:srgbClr val="FFFF00"/>
                    </a:solidFill>
                  </a:rPr>
                  <a:t>x</a:t>
                </a:r>
                <a:r>
                  <a:rPr lang="sr-Cyrl-RS" sz="2800" b="1" dirty="0" smtClean="0">
                    <a:solidFill>
                      <a:srgbClr val="FFFF00"/>
                    </a:solidFill>
                  </a:rPr>
                  <a:t>   </a:t>
                </a:r>
                <a:r>
                  <a:rPr lang="sr-Latn-RS" sz="2800" b="1" dirty="0" smtClean="0">
                    <a:solidFill>
                      <a:srgbClr val="FFFF00"/>
                    </a:solidFill>
                  </a:rPr>
                  <a:t>kg</a:t>
                </a:r>
                <a:r>
                  <a:rPr lang="sr-Cyrl-RS" sz="2800" b="1" dirty="0" smtClean="0">
                    <a:solidFill>
                      <a:srgbClr val="FFFF00"/>
                    </a:solidFill>
                  </a:rPr>
                  <a:t>       88%</a:t>
                </a:r>
                <a:endParaRPr lang="sr-Cyrl-RS" sz="2800" b="1" dirty="0" smtClean="0"/>
              </a:p>
              <a:p>
                <a:r>
                  <a:rPr lang="sr-Cyrl-RS" sz="3600" b="1" dirty="0" smtClean="0"/>
                  <a:t>  22 : </a:t>
                </a:r>
                <a:r>
                  <a:rPr lang="sr-Latn-RS" sz="3600" b="1" dirty="0" smtClean="0"/>
                  <a:t>x</a:t>
                </a:r>
                <a:r>
                  <a:rPr lang="sr-Cyrl-RS" sz="3600" b="1" dirty="0" smtClean="0"/>
                  <a:t> </a:t>
                </a:r>
                <a14:m>
                  <m:oMath xmlns:m="http://schemas.openxmlformats.org/officeDocument/2006/math">
                    <m:r>
                      <a:rPr lang="sr-Cyrl-RS" sz="3600" b="1" i="1" smtClean="0">
                        <a:latin typeface="Cambria Math" panose="02040503050406030204" pitchFamily="18" charset="0"/>
                        <a:ea typeface="Cambria Math" panose="02040503050406030204" pitchFamily="18" charset="0"/>
                      </a:rPr>
                      <m:t>= </m:t>
                    </m:r>
                  </m:oMath>
                </a14:m>
                <a:r>
                  <a:rPr lang="sr-Cyrl-RS" sz="3600" b="1" dirty="0" smtClean="0"/>
                  <a:t> 88 </a:t>
                </a:r>
                <a:r>
                  <a:rPr lang="sr-Latn-RS" sz="3600" b="1" dirty="0" smtClean="0"/>
                  <a:t>:</a:t>
                </a:r>
                <a:r>
                  <a:rPr lang="sr-Cyrl-RS" sz="3600" b="1" dirty="0" smtClean="0"/>
                  <a:t> 10</a:t>
                </a:r>
              </a:p>
              <a:p>
                <a:r>
                  <a:rPr lang="sr-Cyrl-RS" sz="3600" b="1" dirty="0" smtClean="0"/>
                  <a:t>  </a:t>
                </a:r>
                <a:endParaRPr lang="sr-Cyrl-RS" sz="3600" b="1" dirty="0"/>
              </a:p>
              <a:p>
                <a:r>
                  <a:rPr lang="sr-Cyrl-RS" sz="3600" b="1" dirty="0"/>
                  <a:t> </a:t>
                </a:r>
                <a:r>
                  <a:rPr lang="sr-Cyrl-RS" sz="3600" b="1" dirty="0" smtClean="0"/>
                  <a:t> </a:t>
                </a:r>
                <a:r>
                  <a:rPr lang="sr-Cyrl-RS" sz="2800" b="1" dirty="0" smtClean="0"/>
                  <a:t>88 · </a:t>
                </a:r>
                <a:r>
                  <a:rPr lang="sr-Latn-RS" sz="2800" b="1" dirty="0" smtClean="0"/>
                  <a:t>x</a:t>
                </a:r>
                <a:r>
                  <a:rPr lang="sr-Cyrl-RS" sz="2800" b="1" dirty="0" smtClean="0"/>
                  <a:t> </a:t>
                </a:r>
                <a14:m>
                  <m:oMath xmlns:m="http://schemas.openxmlformats.org/officeDocument/2006/math">
                    <m:r>
                      <a:rPr lang="sr-Cyrl-RS" sz="2800" b="1" i="1" smtClean="0">
                        <a:latin typeface="Cambria Math" panose="02040503050406030204" pitchFamily="18" charset="0"/>
                        <a:ea typeface="Cambria Math" panose="02040503050406030204" pitchFamily="18" charset="0"/>
                      </a:rPr>
                      <m:t>= </m:t>
                    </m:r>
                  </m:oMath>
                </a14:m>
                <a:r>
                  <a:rPr lang="sr-Cyrl-RS" sz="2800" b="1" dirty="0" smtClean="0"/>
                  <a:t> 22·10 </a:t>
                </a:r>
              </a:p>
              <a:p>
                <a:r>
                  <a:rPr lang="sr-Cyrl-RS" sz="3600" b="1" dirty="0"/>
                  <a:t> </a:t>
                </a:r>
                <a:r>
                  <a:rPr lang="sr-Cyrl-RS" sz="3600" b="1" dirty="0" smtClean="0"/>
                  <a:t>     </a:t>
                </a:r>
                <a:r>
                  <a:rPr lang="sr-Latn-RS" sz="2800" b="1" dirty="0" smtClean="0"/>
                  <a:t>x</a:t>
                </a:r>
                <a14:m>
                  <m:oMath xmlns:m="http://schemas.openxmlformats.org/officeDocument/2006/math">
                    <m:r>
                      <a:rPr lang="sr-Latn-RS" sz="2800" b="1" i="1" smtClean="0">
                        <a:latin typeface="Cambria Math" panose="02040503050406030204" pitchFamily="18" charset="0"/>
                        <a:ea typeface="Cambria Math" panose="02040503050406030204" pitchFamily="18" charset="0"/>
                      </a:rPr>
                      <m:t>=</m:t>
                    </m:r>
                  </m:oMath>
                </a14:m>
                <a:r>
                  <a:rPr lang="sr-Cyrl-RS" sz="2800" b="1" dirty="0" smtClean="0"/>
                  <a:t> </a:t>
                </a:r>
                <a14:m>
                  <m:oMath xmlns:m="http://schemas.openxmlformats.org/officeDocument/2006/math">
                    <m:f>
                      <m:fPr>
                        <m:ctrlPr>
                          <a:rPr lang="sr-Cyrl-RS" sz="3200" b="1" i="1" dirty="0" smtClean="0">
                            <a:solidFill>
                              <a:srgbClr val="FFFF00"/>
                            </a:solidFill>
                            <a:latin typeface="Cambria Math" panose="02040503050406030204" pitchFamily="18" charset="0"/>
                          </a:rPr>
                        </m:ctrlPr>
                      </m:fPr>
                      <m:num>
                        <m:r>
                          <a:rPr lang="sr-Cyrl-RS" sz="3200" b="1" i="1" dirty="0" smtClean="0">
                            <a:solidFill>
                              <a:srgbClr val="FFFF00"/>
                            </a:solidFill>
                            <a:latin typeface="Cambria Math" panose="02040503050406030204" pitchFamily="18" charset="0"/>
                          </a:rPr>
                          <m:t>𝟐𝟐</m:t>
                        </m:r>
                        <m:r>
                          <a:rPr lang="sr-Cyrl-RS" sz="3200" b="1" i="1" dirty="0" smtClean="0">
                            <a:solidFill>
                              <a:srgbClr val="FFFF00"/>
                            </a:solidFill>
                            <a:latin typeface="Cambria Math" panose="02040503050406030204" pitchFamily="18" charset="0"/>
                          </a:rPr>
                          <m:t> ∙</m:t>
                        </m:r>
                        <m:r>
                          <a:rPr lang="sr-Cyrl-RS" sz="3200" b="1" i="1" dirty="0" smtClean="0">
                            <a:solidFill>
                              <a:srgbClr val="FFFF00"/>
                            </a:solidFill>
                            <a:latin typeface="Cambria Math" panose="02040503050406030204" pitchFamily="18" charset="0"/>
                            <a:ea typeface="Cambria Math" panose="02040503050406030204" pitchFamily="18" charset="0"/>
                          </a:rPr>
                          <m:t>𝟏</m:t>
                        </m:r>
                        <m:r>
                          <a:rPr lang="sr-Cyrl-RS" sz="3200" b="1" i="1" dirty="0" smtClean="0">
                            <a:solidFill>
                              <a:srgbClr val="FFFF00"/>
                            </a:solidFill>
                            <a:latin typeface="Cambria Math" panose="02040503050406030204" pitchFamily="18" charset="0"/>
                            <a:ea typeface="Cambria Math" panose="02040503050406030204" pitchFamily="18" charset="0"/>
                          </a:rPr>
                          <m:t>0</m:t>
                        </m:r>
                      </m:num>
                      <m:den>
                        <m:r>
                          <a:rPr lang="sr-Cyrl-RS" sz="3200" b="1" i="1" dirty="0" smtClean="0">
                            <a:solidFill>
                              <a:srgbClr val="FFFF00"/>
                            </a:solidFill>
                            <a:effectLst/>
                            <a:latin typeface="Cambria Math" panose="02040503050406030204" pitchFamily="18" charset="0"/>
                          </a:rPr>
                          <m:t>𝟖𝟖</m:t>
                        </m:r>
                      </m:den>
                    </m:f>
                    <m:r>
                      <a:rPr lang="sr-Cyrl-RS" sz="3200" b="1" i="1" dirty="0" smtClean="0">
                        <a:solidFill>
                          <a:srgbClr val="FFFF00"/>
                        </a:solidFill>
                        <a:latin typeface="Cambria Math" panose="02040503050406030204" pitchFamily="18" charset="0"/>
                        <a:ea typeface="Cambria Math" panose="02040503050406030204" pitchFamily="18" charset="0"/>
                      </a:rPr>
                      <m:t>=</m:t>
                    </m:r>
                    <m:f>
                      <m:fPr>
                        <m:ctrlPr>
                          <a:rPr lang="sr-Cyrl-RS" sz="3200" b="1" i="1" dirty="0" smtClean="0">
                            <a:solidFill>
                              <a:srgbClr val="FFFF00"/>
                            </a:solidFill>
                            <a:latin typeface="Cambria Math" panose="02040503050406030204" pitchFamily="18" charset="0"/>
                            <a:ea typeface="Cambria Math" panose="02040503050406030204" pitchFamily="18" charset="0"/>
                          </a:rPr>
                        </m:ctrlPr>
                      </m:fPr>
                      <m:num>
                        <m:r>
                          <a:rPr lang="sr-Cyrl-RS" sz="3200" b="1" i="1" dirty="0" smtClean="0">
                            <a:solidFill>
                              <a:srgbClr val="FFFF00"/>
                            </a:solidFill>
                            <a:latin typeface="Cambria Math" panose="02040503050406030204" pitchFamily="18" charset="0"/>
                            <a:ea typeface="Cambria Math" panose="02040503050406030204" pitchFamily="18" charset="0"/>
                          </a:rPr>
                          <m:t>𝟓</m:t>
                        </m:r>
                      </m:num>
                      <m:den>
                        <m:r>
                          <a:rPr lang="sr-Cyrl-RS" sz="3200" b="1" i="1" dirty="0" smtClean="0">
                            <a:solidFill>
                              <a:srgbClr val="FFFF00"/>
                            </a:solidFill>
                            <a:latin typeface="Cambria Math" panose="02040503050406030204" pitchFamily="18" charset="0"/>
                            <a:ea typeface="Cambria Math" panose="02040503050406030204" pitchFamily="18" charset="0"/>
                          </a:rPr>
                          <m:t>𝟐</m:t>
                        </m:r>
                      </m:den>
                    </m:f>
                    <m:r>
                      <a:rPr lang="sr-Cyrl-RS" sz="3200" b="1" i="1" dirty="0" smtClean="0">
                        <a:latin typeface="Cambria Math" panose="02040503050406030204" pitchFamily="18" charset="0"/>
                        <a:ea typeface="Cambria Math" panose="02040503050406030204" pitchFamily="18" charset="0"/>
                      </a:rPr>
                      <m:t>=</m:t>
                    </m:r>
                    <m:r>
                      <a:rPr lang="sr-Cyrl-RS" sz="3200" b="1" i="1" dirty="0" smtClean="0">
                        <a:latin typeface="Cambria Math" panose="02040503050406030204" pitchFamily="18" charset="0"/>
                        <a:ea typeface="Cambria Math" panose="02040503050406030204" pitchFamily="18" charset="0"/>
                      </a:rPr>
                      <m:t>𝟐</m:t>
                    </m:r>
                    <m:r>
                      <a:rPr lang="sr-Cyrl-RS" sz="3200" b="1" i="1" dirty="0" smtClean="0">
                        <a:latin typeface="Cambria Math" panose="02040503050406030204" pitchFamily="18" charset="0"/>
                        <a:ea typeface="Cambria Math" panose="02040503050406030204" pitchFamily="18" charset="0"/>
                      </a:rPr>
                      <m:t>,</m:t>
                    </m:r>
                    <m:r>
                      <a:rPr lang="sr-Cyrl-RS" sz="3200" b="1" i="1" dirty="0" smtClean="0">
                        <a:latin typeface="Cambria Math" panose="02040503050406030204" pitchFamily="18" charset="0"/>
                        <a:ea typeface="Cambria Math" panose="02040503050406030204" pitchFamily="18" charset="0"/>
                      </a:rPr>
                      <m:t>𝟓</m:t>
                    </m:r>
                  </m:oMath>
                </a14:m>
                <a:endParaRPr lang="sr-Cyrl-RS" sz="3200" b="1" dirty="0" smtClean="0"/>
              </a:p>
              <a:p>
                <a:r>
                  <a:rPr lang="sr-Cyrl-RS" sz="3600" b="1" dirty="0"/>
                  <a:t> </a:t>
                </a:r>
                <a:r>
                  <a:rPr lang="sr-Cyrl-RS" sz="2800" b="1" dirty="0" smtClean="0"/>
                  <a:t>Може се добити 2,5 </a:t>
                </a:r>
                <a:r>
                  <a:rPr lang="sr-Latn-RS" sz="2800" b="1" dirty="0" smtClean="0"/>
                  <a:t>kg</a:t>
                </a:r>
                <a:r>
                  <a:rPr lang="sr-Cyrl-RS" sz="2800" b="1" dirty="0" smtClean="0"/>
                  <a:t> сувих.</a:t>
                </a:r>
                <a:endParaRPr lang="sr-Latn-RS" sz="2800" b="1" dirty="0"/>
              </a:p>
            </p:txBody>
          </p:sp>
        </mc:Choice>
        <mc:Fallback xmlns="">
          <p:sp>
            <p:nvSpPr>
              <p:cNvPr id="5" name="Title 6"/>
              <p:cNvSpPr txBox="1">
                <a:spLocks noRot="1" noChangeAspect="1" noMove="1" noResize="1" noEditPoints="1" noAdjustHandles="1" noChangeArrowheads="1" noChangeShapeType="1" noTextEdit="1"/>
              </p:cNvSpPr>
              <p:nvPr/>
            </p:nvSpPr>
            <p:spPr>
              <a:xfrm>
                <a:off x="3425740" y="764705"/>
                <a:ext cx="5718259" cy="4703857"/>
              </a:xfrm>
              <a:prstGeom prst="rect">
                <a:avLst/>
              </a:prstGeom>
              <a:blipFill rotWithShape="0">
                <a:blip r:embed="rId3"/>
                <a:stretch>
                  <a:fillRect l="-3590" t="-768" r="-2957"/>
                </a:stretch>
              </a:blipFill>
            </p:spPr>
            <p:txBody>
              <a:bodyPr/>
              <a:lstStyle/>
              <a:p>
                <a:r>
                  <a:rPr lang="sr-Latn-RS">
                    <a:noFill/>
                  </a:rPr>
                  <a:t> </a:t>
                </a:r>
              </a:p>
            </p:txBody>
          </p:sp>
        </mc:Fallback>
      </mc:AlternateContent>
      <p:sp>
        <p:nvSpPr>
          <p:cNvPr id="2" name="Curved Up Arrow 1"/>
          <p:cNvSpPr/>
          <p:nvPr/>
        </p:nvSpPr>
        <p:spPr bwMode="auto">
          <a:xfrm>
            <a:off x="4461888" y="3243330"/>
            <a:ext cx="792088" cy="216024"/>
          </a:xfrm>
          <a:prstGeom prst="curvedUpArrow">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Curved Up Arrow 7"/>
          <p:cNvSpPr/>
          <p:nvPr/>
        </p:nvSpPr>
        <p:spPr bwMode="auto">
          <a:xfrm>
            <a:off x="3789562" y="3243330"/>
            <a:ext cx="2420677" cy="528315"/>
          </a:xfrm>
          <a:prstGeom prst="curvedUpArrow">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9" name="Straight Arrow Connector 8"/>
          <p:cNvCxnSpPr/>
          <p:nvPr/>
        </p:nvCxnSpPr>
        <p:spPr>
          <a:xfrm>
            <a:off x="3563888" y="2023166"/>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44008" y="2023166"/>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bwMode="auto">
          <a:xfrm>
            <a:off x="4493162" y="1948408"/>
            <a:ext cx="1013479" cy="858296"/>
          </a:xfrm>
          <a:prstGeom prst="ellipse">
            <a:avLst/>
          </a:prstGeom>
          <a:noFill/>
          <a:ln w="38100">
            <a:solidFill>
              <a:srgbClr val="FF0066"/>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Oval 17"/>
          <p:cNvSpPr/>
          <p:nvPr/>
        </p:nvSpPr>
        <p:spPr bwMode="auto">
          <a:xfrm>
            <a:off x="6115712" y="1948408"/>
            <a:ext cx="2848344" cy="119285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sr-Cyrl-RS" sz="2400" b="1" dirty="0" smtClean="0">
                <a:solidFill>
                  <a:schemeClr val="tx1"/>
                </a:solidFill>
                <a:effectLst>
                  <a:outerShdw blurRad="38100" dist="38100" dir="2700000" algn="tl">
                    <a:srgbClr val="000000">
                      <a:alpha val="43137"/>
                    </a:srgbClr>
                  </a:outerShdw>
                </a:effectLst>
                <a:latin typeface="Segoe" pitchFamily="34" charset="0"/>
              </a:rPr>
              <a:t> проценат суве материје</a:t>
            </a:r>
            <a:endParaRPr lang="sr-Latn-R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Subtitle 2"/>
          <p:cNvSpPr txBox="1">
            <a:spLocks/>
          </p:cNvSpPr>
          <p:nvPr/>
        </p:nvSpPr>
        <p:spPr>
          <a:xfrm>
            <a:off x="227641" y="2653547"/>
            <a:ext cx="3722267" cy="2543618"/>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Wingdings" panose="05000000000000000000" pitchFamily="2" charset="2"/>
              <a:buChar char="Ø"/>
            </a:pPr>
            <a:r>
              <a:rPr lang="sr-Cyrl-RS" b="1" dirty="0">
                <a:solidFill>
                  <a:srgbClr val="FFFF00"/>
                </a:solidFill>
              </a:rPr>
              <a:t>5</a:t>
            </a:r>
            <a:r>
              <a:rPr lang="sr-Cyrl-RS" b="1" dirty="0" smtClean="0">
                <a:solidFill>
                  <a:srgbClr val="FFFF00"/>
                </a:solidFill>
              </a:rPr>
              <a:t>.задатак :  </a:t>
            </a:r>
          </a:p>
          <a:p>
            <a:r>
              <a:rPr lang="sr-Cyrl-RS" b="1" dirty="0" smtClean="0">
                <a:solidFill>
                  <a:schemeClr val="tx1"/>
                </a:solidFill>
              </a:rPr>
              <a:t>Свеже печурке садрже 90% воде,</a:t>
            </a:r>
          </a:p>
          <a:p>
            <a:r>
              <a:rPr lang="sr-Cyrl-RS" b="1" dirty="0" smtClean="0">
                <a:solidFill>
                  <a:schemeClr val="tx1"/>
                </a:solidFill>
              </a:rPr>
              <a:t>а суве 12%. </a:t>
            </a:r>
          </a:p>
          <a:p>
            <a:r>
              <a:rPr lang="sr-Cyrl-RS" b="1" dirty="0" smtClean="0">
                <a:solidFill>
                  <a:schemeClr val="tx1"/>
                </a:solidFill>
              </a:rPr>
              <a:t>Колико </a:t>
            </a:r>
          </a:p>
          <a:p>
            <a:r>
              <a:rPr lang="sr-Cyrl-RS" b="1" dirty="0" smtClean="0">
                <a:solidFill>
                  <a:schemeClr val="tx1"/>
                </a:solidFill>
              </a:rPr>
              <a:t>се </a:t>
            </a:r>
            <a:r>
              <a:rPr lang="sr-Latn-RS" b="1" dirty="0" smtClean="0">
                <a:solidFill>
                  <a:schemeClr val="tx1"/>
                </a:solidFill>
              </a:rPr>
              <a:t>kg</a:t>
            </a:r>
            <a:r>
              <a:rPr lang="sr-Cyrl-RS" b="1" dirty="0" smtClean="0">
                <a:solidFill>
                  <a:schemeClr val="tx1"/>
                </a:solidFill>
              </a:rPr>
              <a:t> сувих </a:t>
            </a:r>
          </a:p>
          <a:p>
            <a:r>
              <a:rPr lang="sr-Cyrl-RS" b="1" dirty="0" smtClean="0">
                <a:solidFill>
                  <a:schemeClr val="tx1"/>
                </a:solidFill>
              </a:rPr>
              <a:t>печурки може добити од 22 </a:t>
            </a:r>
            <a:r>
              <a:rPr lang="sr-Latn-RS" b="1" dirty="0" smtClean="0">
                <a:solidFill>
                  <a:schemeClr val="tx1"/>
                </a:solidFill>
              </a:rPr>
              <a:t>kg</a:t>
            </a:r>
            <a:r>
              <a:rPr lang="sr-Cyrl-RS" b="1" dirty="0" smtClean="0">
                <a:solidFill>
                  <a:schemeClr val="tx1"/>
                </a:solidFill>
              </a:rPr>
              <a:t> свежих? </a:t>
            </a:r>
          </a:p>
          <a:p>
            <a:endParaRPr lang="sr-Cyrl-RS" b="1" dirty="0" smtClean="0">
              <a:solidFill>
                <a:srgbClr val="FFFF00"/>
              </a:solidFill>
            </a:endParaRPr>
          </a:p>
          <a:p>
            <a:r>
              <a:rPr lang="sr-Cyrl-RS" dirty="0" smtClean="0"/>
              <a:t> </a:t>
            </a:r>
            <a:endParaRPr lang="sr-Cyrl-RS" b="1" dirty="0"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22" y="506254"/>
            <a:ext cx="3358699" cy="2171499"/>
          </a:xfrm>
          <a:prstGeom prst="rect">
            <a:avLst/>
          </a:prstGeom>
        </p:spPr>
      </p:pic>
      <p:sp>
        <p:nvSpPr>
          <p:cNvPr id="19" name="Right Arrow 18"/>
          <p:cNvSpPr/>
          <p:nvPr/>
        </p:nvSpPr>
        <p:spPr bwMode="auto">
          <a:xfrm>
            <a:off x="5313197" y="2181030"/>
            <a:ext cx="924384" cy="393052"/>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767243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circle(in)">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2" end="2"/>
                                            </p:txEl>
                                          </p:spTgt>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3" end="3"/>
                                            </p:txEl>
                                          </p:spTgt>
                                        </p:tgtEl>
                                        <p:attrNameLst>
                                          <p:attrName>ppt_h</p:attrName>
                                        </p:attrNameLst>
                                      </p:cBhvr>
                                      <p:tavLst>
                                        <p:tav tm="0">
                                          <p:val>
                                            <p:strVal val="#ppt_h"/>
                                          </p:val>
                                        </p:tav>
                                        <p:tav tm="100000">
                                          <p:val>
                                            <p:strVal val="#ppt_h"/>
                                          </p:val>
                                        </p:tav>
                                      </p:tavLst>
                                    </p:anim>
                                  </p:childTnLst>
                                </p:cTn>
                              </p:par>
                              <p:par>
                                <p:cTn id="21" presetID="45"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0"/>
                                        <p:tgtEl>
                                          <p:spTgt spid="15"/>
                                        </p:tgtEl>
                                      </p:cBhvr>
                                    </p:animEffect>
                                    <p:anim calcmode="lin" valueType="num">
                                      <p:cBhvr>
                                        <p:cTn id="24" dur="2000" fill="hold"/>
                                        <p:tgtEl>
                                          <p:spTgt spid="15"/>
                                        </p:tgtEl>
                                        <p:attrNameLst>
                                          <p:attrName>ppt_w</p:attrName>
                                        </p:attrNameLst>
                                      </p:cBhvr>
                                      <p:tavLst>
                                        <p:tav tm="0" fmla="#ppt_w*sin(2.5*pi*$)">
                                          <p:val>
                                            <p:fltVal val="0"/>
                                          </p:val>
                                        </p:tav>
                                        <p:tav tm="100000">
                                          <p:val>
                                            <p:fltVal val="1"/>
                                          </p:val>
                                        </p:tav>
                                      </p:tavLst>
                                    </p:anim>
                                    <p:anim calcmode="lin" valueType="num">
                                      <p:cBhvr>
                                        <p:cTn id="25" dur="2000" fill="hold"/>
                                        <p:tgtEl>
                                          <p:spTgt spid="15"/>
                                        </p:tgtEl>
                                        <p:attrNameLst>
                                          <p:attrName>ppt_h</p:attrName>
                                        </p:attrNameLst>
                                      </p:cBhvr>
                                      <p:tavLst>
                                        <p:tav tm="0">
                                          <p:val>
                                            <p:strVal val="#ppt_h"/>
                                          </p:val>
                                        </p:tav>
                                        <p:tav tm="100000">
                                          <p:val>
                                            <p:strVal val="#ppt_h"/>
                                          </p:val>
                                        </p:tav>
                                      </p:tavLst>
                                    </p:anim>
                                  </p:childTnLst>
                                </p:cTn>
                              </p:par>
                              <p:par>
                                <p:cTn id="26" presetID="6"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ircle(in)">
                                      <p:cBhvr>
                                        <p:cTn id="28" dur="2000"/>
                                        <p:tgtEl>
                                          <p:spTgt spid="1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ircle(in)">
                                      <p:cBhvr>
                                        <p:cTn id="31" dur="2000"/>
                                        <p:tgtEl>
                                          <p:spTgt spid="18"/>
                                        </p:tgtEl>
                                      </p:cBhvr>
                                    </p:animEffect>
                                  </p:childTnLst>
                                </p:cTn>
                              </p:par>
                              <p:par>
                                <p:cTn id="32" presetID="6" presetClass="entr" presetSubtype="16"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par>
                                <p:cTn id="35" presetID="6" presetClass="entr" presetSubtype="16"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par>
                          <p:cTn id="38" fill="hold">
                            <p:stCondLst>
                              <p:cond delay="2000"/>
                            </p:stCondLst>
                            <p:childTnLst>
                              <p:par>
                                <p:cTn id="39" presetID="17" presetClass="entr" presetSubtype="10" fill="hold" nodeType="after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 calcmode="lin" valueType="num">
                                      <p:cBhvr>
                                        <p:cTn id="4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2"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 calcmode="lin" valueType="num">
                                      <p:cBhvr>
                                        <p:cTn id="4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5">
                                            <p:txEl>
                                              <p:pRg st="4" end="4"/>
                                            </p:txEl>
                                          </p:spTgt>
                                        </p:tgtEl>
                                        <p:attrNameLst>
                                          <p:attrName>ppt_h</p:attrName>
                                        </p:attrNameLst>
                                      </p:cBhvr>
                                      <p:tavLst>
                                        <p:tav tm="0">
                                          <p:val>
                                            <p:strVal val="#ppt_h"/>
                                          </p:val>
                                        </p:tav>
                                        <p:tav tm="100000">
                                          <p:val>
                                            <p:strVal val="#ppt_h"/>
                                          </p:val>
                                        </p:tav>
                                      </p:tavLst>
                                    </p:anim>
                                  </p:childTnLst>
                                </p:cTn>
                              </p:par>
                              <p:par>
                                <p:cTn id="49" presetID="6" presetClass="entr" presetSubtype="16"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circle(in)">
                                      <p:cBhvr>
                                        <p:cTn id="51" dur="2000"/>
                                        <p:tgtEl>
                                          <p:spTgt spid="2"/>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circle(in)">
                                      <p:cBhvr>
                                        <p:cTn id="54" dur="20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nodeType="clickEffect">
                                  <p:stCondLst>
                                    <p:cond delay="0"/>
                                  </p:stCondLst>
                                  <p:childTnLst>
                                    <p:set>
                                      <p:cBhvr>
                                        <p:cTn id="58" dur="1" fill="hold">
                                          <p:stCondLst>
                                            <p:cond delay="0"/>
                                          </p:stCondLst>
                                        </p:cTn>
                                        <p:tgtEl>
                                          <p:spTgt spid="5">
                                            <p:txEl>
                                              <p:pRg st="6" end="6"/>
                                            </p:txEl>
                                          </p:spTgt>
                                        </p:tgtEl>
                                        <p:attrNameLst>
                                          <p:attrName>style.visibility</p:attrName>
                                        </p:attrNameLst>
                                      </p:cBhvr>
                                      <p:to>
                                        <p:strVal val="visible"/>
                                      </p:to>
                                    </p:set>
                                    <p:anim calcmode="lin" valueType="num">
                                      <p:cBhvr>
                                        <p:cTn id="5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60" dur="500" fill="hold"/>
                                        <p:tgtEl>
                                          <p:spTgt spid="5">
                                            <p:txEl>
                                              <p:pRg st="6" end="6"/>
                                            </p:txEl>
                                          </p:spTgt>
                                        </p:tgtEl>
                                        <p:attrNameLst>
                                          <p:attrName>ppt_h</p:attrName>
                                        </p:attrNameLst>
                                      </p:cBhvr>
                                      <p:tavLst>
                                        <p:tav tm="0">
                                          <p:val>
                                            <p:strVal val="#ppt_h"/>
                                          </p:val>
                                        </p:tav>
                                        <p:tav tm="100000">
                                          <p:val>
                                            <p:strVal val="#ppt_h"/>
                                          </p:val>
                                        </p:tav>
                                      </p:tavLst>
                                    </p:anim>
                                  </p:childTnLst>
                                </p:cTn>
                              </p:par>
                              <p:par>
                                <p:cTn id="61" presetID="17" presetClass="entr" presetSubtype="10" fill="hold" nodeType="withEffect">
                                  <p:stCondLst>
                                    <p:cond delay="0"/>
                                  </p:stCondLst>
                                  <p:childTnLst>
                                    <p:set>
                                      <p:cBhvr>
                                        <p:cTn id="62" dur="1" fill="hold">
                                          <p:stCondLst>
                                            <p:cond delay="0"/>
                                          </p:stCondLst>
                                        </p:cTn>
                                        <p:tgtEl>
                                          <p:spTgt spid="5">
                                            <p:txEl>
                                              <p:pRg st="7" end="7"/>
                                            </p:txEl>
                                          </p:spTgt>
                                        </p:tgtEl>
                                        <p:attrNameLst>
                                          <p:attrName>style.visibility</p:attrName>
                                        </p:attrNameLst>
                                      </p:cBhvr>
                                      <p:to>
                                        <p:strVal val="visible"/>
                                      </p:to>
                                    </p:set>
                                    <p:anim calcmode="lin" valueType="num">
                                      <p:cBhvr>
                                        <p:cTn id="63"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7" end="7"/>
                                            </p:txEl>
                                          </p:spTgt>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17" presetClass="entr" presetSubtype="10" fill="hold" nodeType="afterEffect">
                                  <p:stCondLst>
                                    <p:cond delay="0"/>
                                  </p:stCondLst>
                                  <p:childTnLst>
                                    <p:set>
                                      <p:cBhvr>
                                        <p:cTn id="67" dur="1" fill="hold">
                                          <p:stCondLst>
                                            <p:cond delay="0"/>
                                          </p:stCondLst>
                                        </p:cTn>
                                        <p:tgtEl>
                                          <p:spTgt spid="5">
                                            <p:txEl>
                                              <p:pRg st="8" end="8"/>
                                            </p:txEl>
                                          </p:spTgt>
                                        </p:tgtEl>
                                        <p:attrNameLst>
                                          <p:attrName>style.visibility</p:attrName>
                                        </p:attrNameLst>
                                      </p:cBhvr>
                                      <p:to>
                                        <p:strVal val="visible"/>
                                      </p:to>
                                    </p:set>
                                    <p:anim calcmode="lin" valueType="num">
                                      <p:cBhvr>
                                        <p:cTn id="68"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69" dur="500" fill="hold"/>
                                        <p:tgtEl>
                                          <p:spTgt spid="5">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8" grpId="0" animBg="1"/>
      <p:bldP spid="15"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47457" y="62046"/>
            <a:ext cx="6624736" cy="647050"/>
          </a:xfrm>
        </p:spPr>
        <p:txBody>
          <a:bodyPr/>
          <a:lstStyle/>
          <a:p>
            <a:r>
              <a:rPr lang="sr-Cyrl-RS" sz="4000" b="1" dirty="0" smtClean="0"/>
              <a:t>Примена   пропорционалности </a:t>
            </a:r>
            <a:endParaRPr lang="sr-Latn-RS" sz="4000" b="1" dirty="0"/>
          </a:p>
        </p:txBody>
      </p:sp>
      <mc:AlternateContent xmlns:mc="http://schemas.openxmlformats.org/markup-compatibility/2006" xmlns:a14="http://schemas.microsoft.com/office/drawing/2010/main">
        <mc:Choice Requires="a14">
          <p:sp>
            <p:nvSpPr>
              <p:cNvPr id="5" name="Title 6"/>
              <p:cNvSpPr txBox="1">
                <a:spLocks/>
              </p:cNvSpPr>
              <p:nvPr/>
            </p:nvSpPr>
            <p:spPr>
              <a:xfrm>
                <a:off x="3977660" y="548681"/>
                <a:ext cx="4842811" cy="3816423"/>
              </a:xfrm>
              <a:prstGeom prst="rect">
                <a:avLst/>
              </a:prstGeom>
              <a:solidFill>
                <a:srgbClr val="165574"/>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2800" b="1" i="1" dirty="0" smtClean="0">
                    <a:effectLst>
                      <a:glow rad="228600">
                        <a:schemeClr val="accent3">
                          <a:satMod val="175000"/>
                          <a:alpha val="40000"/>
                        </a:schemeClr>
                      </a:glow>
                      <a:outerShdw blurRad="50800" dist="38100" dir="2700000" algn="tl" rotWithShape="0">
                        <a:prstClr val="black">
                          <a:alpha val="40000"/>
                        </a:prstClr>
                      </a:outerShdw>
                    </a:effectLst>
                  </a:rPr>
                  <a:t>Решење </a:t>
                </a:r>
                <a:r>
                  <a:rPr lang="sr-Cyrl-RS" sz="2800" b="1" i="1" dirty="0">
                    <a:effectLst>
                      <a:glow rad="228600">
                        <a:schemeClr val="accent3">
                          <a:satMod val="175000"/>
                          <a:alpha val="40000"/>
                        </a:schemeClr>
                      </a:glow>
                      <a:outerShdw blurRad="50800" dist="38100" dir="2700000" algn="tl" rotWithShape="0">
                        <a:prstClr val="black">
                          <a:alpha val="40000"/>
                        </a:prstClr>
                      </a:outerShdw>
                    </a:effectLst>
                  </a:rPr>
                  <a:t>:</a:t>
                </a:r>
                <a:r>
                  <a:rPr lang="sr-Cyrl-RS" sz="2800" b="1" i="1" dirty="0" smtClean="0"/>
                  <a:t>  </a:t>
                </a:r>
              </a:p>
              <a:p>
                <a:r>
                  <a:rPr lang="sr-Cyrl-RS" sz="2800" dirty="0" smtClean="0">
                    <a:solidFill>
                      <a:schemeClr val="tx1"/>
                    </a:solidFill>
                  </a:rPr>
                  <a:t> директна  пропорционалност  (за </a:t>
                </a:r>
                <a:r>
                  <a:rPr lang="sr-Cyrl-RS" sz="2800" b="1" dirty="0">
                    <a:solidFill>
                      <a:schemeClr val="tx1"/>
                    </a:solidFill>
                  </a:rPr>
                  <a:t> </a:t>
                </a:r>
                <a:r>
                  <a:rPr lang="sr-Cyrl-RS" sz="2800" b="1" dirty="0" smtClean="0">
                    <a:solidFill>
                      <a:schemeClr val="tx1"/>
                    </a:solidFill>
                  </a:rPr>
                  <a:t>више</a:t>
                </a:r>
                <a:r>
                  <a:rPr lang="sr-Cyrl-RS" sz="2800" dirty="0" smtClean="0">
                    <a:solidFill>
                      <a:schemeClr val="tx1"/>
                    </a:solidFill>
                  </a:rPr>
                  <a:t>  времена ,дужи тј.</a:t>
                </a:r>
                <a:r>
                  <a:rPr lang="sr-Cyrl-RS" sz="2800" b="1" dirty="0" smtClean="0">
                    <a:solidFill>
                      <a:schemeClr val="tx1"/>
                    </a:solidFill>
                  </a:rPr>
                  <a:t>већи</a:t>
                </a:r>
                <a:r>
                  <a:rPr lang="sr-Cyrl-RS" sz="2800" dirty="0" smtClean="0">
                    <a:solidFill>
                      <a:schemeClr val="tx1"/>
                    </a:solidFill>
                  </a:rPr>
                  <a:t> пут</a:t>
                </a:r>
                <a:r>
                  <a:rPr lang="sr-Latn-RS" sz="2800" dirty="0" smtClean="0">
                    <a:solidFill>
                      <a:schemeClr val="tx1"/>
                    </a:solidFill>
                  </a:rPr>
                  <a:t>)</a:t>
                </a:r>
                <a:r>
                  <a:rPr lang="sr-Cyrl-RS" sz="2800" dirty="0" smtClean="0">
                    <a:solidFill>
                      <a:schemeClr val="tx1"/>
                    </a:solidFill>
                  </a:rPr>
                  <a:t>   </a:t>
                </a:r>
                <a:r>
                  <a:rPr lang="sr-Cyrl-RS" sz="3200" b="1" dirty="0" smtClean="0"/>
                  <a:t> </a:t>
                </a:r>
              </a:p>
              <a:p>
                <a:r>
                  <a:rPr lang="sr-Cyrl-RS" sz="3200" b="1" dirty="0" smtClean="0">
                    <a:solidFill>
                      <a:srgbClr val="FFFF00"/>
                    </a:solidFill>
                  </a:rPr>
                  <a:t>      </a:t>
                </a:r>
                <a:r>
                  <a:rPr lang="sr-Cyrl-RS" sz="2800" b="1" dirty="0" smtClean="0">
                    <a:solidFill>
                      <a:srgbClr val="FFFF00"/>
                    </a:solidFill>
                  </a:rPr>
                  <a:t>40  </a:t>
                </a:r>
                <a:r>
                  <a:rPr lang="sr-Latn-RS" sz="2800" b="1" dirty="0" smtClean="0">
                    <a:solidFill>
                      <a:srgbClr val="FFFF00"/>
                    </a:solidFill>
                  </a:rPr>
                  <a:t>min</a:t>
                </a:r>
                <a:r>
                  <a:rPr lang="sr-Cyrl-RS" sz="2800" b="1" dirty="0" smtClean="0">
                    <a:solidFill>
                      <a:srgbClr val="FFFF00"/>
                    </a:solidFill>
                  </a:rPr>
                  <a:t>       4,2 </a:t>
                </a:r>
                <a:r>
                  <a:rPr lang="sr-Latn-RS" sz="2800" b="1" dirty="0" smtClean="0">
                    <a:solidFill>
                      <a:srgbClr val="FFFF00"/>
                    </a:solidFill>
                  </a:rPr>
                  <a:t>km</a:t>
                </a:r>
                <a:endParaRPr lang="sr-Cyrl-RS" sz="2800" b="1" dirty="0" smtClean="0">
                  <a:solidFill>
                    <a:srgbClr val="FFFF00"/>
                  </a:solidFill>
                </a:endParaRPr>
              </a:p>
              <a:p>
                <a:r>
                  <a:rPr lang="sr-Cyrl-RS" sz="2800" b="1" dirty="0" smtClean="0">
                    <a:solidFill>
                      <a:srgbClr val="FFFF00"/>
                    </a:solidFill>
                  </a:rPr>
                  <a:t>     200 </a:t>
                </a:r>
                <a:r>
                  <a:rPr lang="sr-Latn-RS" sz="2800" b="1" dirty="0" smtClean="0">
                    <a:solidFill>
                      <a:srgbClr val="FFFF00"/>
                    </a:solidFill>
                  </a:rPr>
                  <a:t>min</a:t>
                </a:r>
                <a:r>
                  <a:rPr lang="sr-Cyrl-RS" sz="2800" b="1" dirty="0" smtClean="0">
                    <a:solidFill>
                      <a:srgbClr val="FFFF00"/>
                    </a:solidFill>
                  </a:rPr>
                  <a:t>          </a:t>
                </a:r>
                <a:r>
                  <a:rPr lang="sr-Latn-RS" sz="2800" b="1" dirty="0" smtClean="0">
                    <a:solidFill>
                      <a:srgbClr val="FFFF00"/>
                    </a:solidFill>
                  </a:rPr>
                  <a:t>x</a:t>
                </a:r>
                <a:r>
                  <a:rPr lang="sr-Cyrl-RS" sz="2800" b="1" dirty="0" smtClean="0">
                    <a:solidFill>
                      <a:srgbClr val="FFFF00"/>
                    </a:solidFill>
                  </a:rPr>
                  <a:t>  </a:t>
                </a:r>
                <a:r>
                  <a:rPr lang="sr-Latn-RS" sz="2800" b="1" dirty="0" smtClean="0">
                    <a:solidFill>
                      <a:srgbClr val="FFFF00"/>
                    </a:solidFill>
                  </a:rPr>
                  <a:t>km</a:t>
                </a:r>
                <a:r>
                  <a:rPr lang="sr-Cyrl-RS" sz="2800" b="1" dirty="0" smtClean="0">
                    <a:solidFill>
                      <a:srgbClr val="FFFF00"/>
                    </a:solidFill>
                  </a:rPr>
                  <a:t>    </a:t>
                </a:r>
                <a:endParaRPr lang="sr-Cyrl-RS" sz="2800" b="1" dirty="0" smtClean="0"/>
              </a:p>
              <a:p>
                <a:r>
                  <a:rPr lang="sr-Cyrl-RS" sz="3600" b="1" dirty="0" smtClean="0"/>
                  <a:t>  </a:t>
                </a:r>
                <a:r>
                  <a:rPr lang="sr-Cyrl-RS" sz="3600" b="1" dirty="0"/>
                  <a:t> </a:t>
                </a:r>
                <a:r>
                  <a:rPr lang="sr-Cyrl-RS" sz="3200" b="1" dirty="0" smtClean="0"/>
                  <a:t>40: 200 </a:t>
                </a:r>
                <a14:m>
                  <m:oMath xmlns:m="http://schemas.openxmlformats.org/officeDocument/2006/math">
                    <m:r>
                      <a:rPr lang="sr-Cyrl-RS" sz="3200" b="1" i="1" smtClean="0">
                        <a:latin typeface="Cambria Math" panose="02040503050406030204" pitchFamily="18" charset="0"/>
                        <a:ea typeface="Cambria Math" panose="02040503050406030204" pitchFamily="18" charset="0"/>
                      </a:rPr>
                      <m:t>= </m:t>
                    </m:r>
                  </m:oMath>
                </a14:m>
                <a:r>
                  <a:rPr lang="sr-Cyrl-RS" sz="3200" b="1" dirty="0" smtClean="0"/>
                  <a:t> 4,2 </a:t>
                </a:r>
                <a:r>
                  <a:rPr lang="sr-Latn-RS" sz="3200" b="1" dirty="0" smtClean="0"/>
                  <a:t>:</a:t>
                </a:r>
                <a:r>
                  <a:rPr lang="sr-Cyrl-RS" sz="3200" b="1" dirty="0" smtClean="0"/>
                  <a:t> </a:t>
                </a:r>
                <a:r>
                  <a:rPr lang="sr-Cyrl-RS" sz="3200" b="1" dirty="0"/>
                  <a:t>x</a:t>
                </a:r>
                <a:endParaRPr lang="sr-Cyrl-RS" sz="3200" b="1" dirty="0" smtClean="0"/>
              </a:p>
              <a:p>
                <a:r>
                  <a:rPr lang="sr-Cyrl-RS" sz="3600" b="1" dirty="0" smtClean="0"/>
                  <a:t>  </a:t>
                </a:r>
                <a:endParaRPr lang="sr-Cyrl-RS" sz="3600" b="1" dirty="0"/>
              </a:p>
              <a:p>
                <a:r>
                  <a:rPr lang="sr-Cyrl-RS" sz="3600" b="1" dirty="0"/>
                  <a:t> </a:t>
                </a:r>
                <a:r>
                  <a:rPr lang="sr-Cyrl-RS" sz="3600" b="1" dirty="0" smtClean="0"/>
                  <a:t> </a:t>
                </a:r>
                <a:r>
                  <a:rPr lang="sr-Cyrl-RS" sz="2800" b="1" dirty="0" smtClean="0">
                    <a:solidFill>
                      <a:schemeClr val="tx1"/>
                    </a:solidFill>
                  </a:rPr>
                  <a:t>40 · </a:t>
                </a:r>
                <a:r>
                  <a:rPr lang="sr-Latn-RS" sz="2800" b="1" dirty="0" smtClean="0">
                    <a:solidFill>
                      <a:schemeClr val="tx1"/>
                    </a:solidFill>
                  </a:rPr>
                  <a:t>x</a:t>
                </a:r>
                <a:r>
                  <a:rPr lang="sr-Cyrl-RS" sz="2800" b="1" dirty="0" smtClean="0">
                    <a:solidFill>
                      <a:schemeClr val="tx1"/>
                    </a:solidFill>
                  </a:rPr>
                  <a:t> </a:t>
                </a:r>
                <a14:m>
                  <m:oMath xmlns:m="http://schemas.openxmlformats.org/officeDocument/2006/math">
                    <m:r>
                      <a:rPr lang="sr-Cyrl-RS" sz="2800" b="1" i="1" smtClean="0">
                        <a:solidFill>
                          <a:schemeClr val="tx1"/>
                        </a:solidFill>
                        <a:latin typeface="Cambria Math" panose="02040503050406030204" pitchFamily="18" charset="0"/>
                        <a:ea typeface="Cambria Math" panose="02040503050406030204" pitchFamily="18" charset="0"/>
                      </a:rPr>
                      <m:t>= </m:t>
                    </m:r>
                  </m:oMath>
                </a14:m>
                <a:r>
                  <a:rPr lang="sr-Cyrl-RS" sz="2800" b="1" dirty="0" smtClean="0">
                    <a:solidFill>
                      <a:schemeClr val="tx1"/>
                    </a:solidFill>
                  </a:rPr>
                  <a:t> 4,2·200 </a:t>
                </a:r>
                <a:endParaRPr lang="sr-Cyrl-RS" sz="2800" b="1" dirty="0" smtClean="0"/>
              </a:p>
              <a:p>
                <a:r>
                  <a:rPr lang="sr-Cyrl-RS" sz="2800" b="1" dirty="0" smtClean="0"/>
                  <a:t> </a:t>
                </a:r>
                <a:endParaRPr lang="sr-Latn-RS" sz="2800" b="1" dirty="0"/>
              </a:p>
            </p:txBody>
          </p:sp>
        </mc:Choice>
        <mc:Fallback xmlns="">
          <p:sp>
            <p:nvSpPr>
              <p:cNvPr id="5" name="Title 6"/>
              <p:cNvSpPr txBox="1">
                <a:spLocks noRot="1" noChangeAspect="1" noMove="1" noResize="1" noEditPoints="1" noAdjustHandles="1" noChangeArrowheads="1" noChangeShapeType="1" noTextEdit="1"/>
              </p:cNvSpPr>
              <p:nvPr/>
            </p:nvSpPr>
            <p:spPr>
              <a:xfrm>
                <a:off x="3977660" y="548681"/>
                <a:ext cx="4842811" cy="3816423"/>
              </a:xfrm>
              <a:prstGeom prst="rect">
                <a:avLst/>
              </a:prstGeom>
              <a:blipFill rotWithShape="0">
                <a:blip r:embed="rId3"/>
                <a:stretch>
                  <a:fillRect l="-4234" t="-945"/>
                </a:stretch>
              </a:blipFill>
            </p:spPr>
            <p:txBody>
              <a:bodyPr/>
              <a:lstStyle/>
              <a:p>
                <a:r>
                  <a:rPr lang="sr-Latn-RS">
                    <a:noFill/>
                  </a:rPr>
                  <a:t> </a:t>
                </a:r>
              </a:p>
            </p:txBody>
          </p:sp>
        </mc:Fallback>
      </mc:AlternateContent>
      <p:sp>
        <p:nvSpPr>
          <p:cNvPr id="2" name="Curved Up Arrow 1"/>
          <p:cNvSpPr/>
          <p:nvPr/>
        </p:nvSpPr>
        <p:spPr bwMode="auto">
          <a:xfrm>
            <a:off x="5067401" y="3027306"/>
            <a:ext cx="792088" cy="216024"/>
          </a:xfrm>
          <a:prstGeom prst="curvedUpArrow">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Curved Up Arrow 7"/>
          <p:cNvSpPr/>
          <p:nvPr/>
        </p:nvSpPr>
        <p:spPr bwMode="auto">
          <a:xfrm>
            <a:off x="4283968" y="3027306"/>
            <a:ext cx="2420677" cy="528315"/>
          </a:xfrm>
          <a:prstGeom prst="curvedUpArrow">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9" name="Straight Arrow Connector 8"/>
          <p:cNvCxnSpPr/>
          <p:nvPr/>
        </p:nvCxnSpPr>
        <p:spPr>
          <a:xfrm>
            <a:off x="4210327" y="1944138"/>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Subtitle 2"/>
          <p:cNvSpPr txBox="1">
            <a:spLocks/>
          </p:cNvSpPr>
          <p:nvPr/>
        </p:nvSpPr>
        <p:spPr>
          <a:xfrm>
            <a:off x="169984" y="596814"/>
            <a:ext cx="3722267" cy="2694649"/>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Wingdings" panose="05000000000000000000" pitchFamily="2" charset="2"/>
              <a:buChar char="Ø"/>
            </a:pPr>
            <a:r>
              <a:rPr lang="sr-Cyrl-RS" dirty="0" smtClean="0">
                <a:solidFill>
                  <a:srgbClr val="FFFF00"/>
                </a:solidFill>
              </a:rPr>
              <a:t>Ако радимо са „стрелицама“</a:t>
            </a:r>
          </a:p>
          <a:p>
            <a:r>
              <a:rPr lang="sr-Cyrl-RS" dirty="0" smtClean="0">
                <a:solidFill>
                  <a:srgbClr val="FFFF00"/>
                </a:solidFill>
              </a:rPr>
              <a:t>задаци се могу радити на још један   начин.Изаберите који вам је лакши!  </a:t>
            </a:r>
          </a:p>
          <a:p>
            <a:r>
              <a:rPr lang="sr-Cyrl-RS" sz="2800" b="1" u="sng" dirty="0" smtClean="0">
                <a:solidFill>
                  <a:schemeClr val="tx1"/>
                </a:solidFill>
              </a:rPr>
              <a:t>Задатак </a:t>
            </a:r>
            <a:r>
              <a:rPr lang="sr-Latn-RS" sz="2800" b="1" u="sng" dirty="0" smtClean="0">
                <a:solidFill>
                  <a:schemeClr val="tx1"/>
                </a:solidFill>
                <a:latin typeface="Calibri" panose="020F0502020204030204" pitchFamily="34" charset="0"/>
              </a:rPr>
              <a:t>A</a:t>
            </a:r>
            <a:r>
              <a:rPr lang="sr-Cyrl-RS" sz="2800" b="1" u="sng" dirty="0" smtClean="0">
                <a:solidFill>
                  <a:schemeClr val="tx1"/>
                </a:solidFill>
              </a:rPr>
              <a:t>:</a:t>
            </a:r>
            <a:r>
              <a:rPr lang="sr-Cyrl-RS" sz="2800" u="sng" dirty="0" smtClean="0">
                <a:solidFill>
                  <a:schemeClr val="tx1"/>
                </a:solidFill>
              </a:rPr>
              <a:t> </a:t>
            </a:r>
          </a:p>
          <a:p>
            <a:r>
              <a:rPr lang="sr-Cyrl-RS" sz="2800" dirty="0" smtClean="0">
                <a:solidFill>
                  <a:schemeClr val="tx1"/>
                </a:solidFill>
              </a:rPr>
              <a:t>За 40 минута пешак је прешао 4,2 </a:t>
            </a:r>
            <a:r>
              <a:rPr lang="sr-Latn-RS" sz="2800" dirty="0" smtClean="0">
                <a:solidFill>
                  <a:schemeClr val="tx1"/>
                </a:solidFill>
              </a:rPr>
              <a:t>km</a:t>
            </a:r>
            <a:r>
              <a:rPr lang="sr-Cyrl-RS" sz="2800" dirty="0" smtClean="0">
                <a:solidFill>
                  <a:schemeClr val="tx1"/>
                </a:solidFill>
              </a:rPr>
              <a:t> .Колики пут би прешао за 3 часа и 20 минута ако се креће истом брзином? </a:t>
            </a:r>
          </a:p>
          <a:p>
            <a:endParaRPr lang="sr-Cyrl-RS" b="1" dirty="0" smtClean="0">
              <a:solidFill>
                <a:srgbClr val="FFFF00"/>
              </a:solidFill>
            </a:endParaRPr>
          </a:p>
          <a:p>
            <a:r>
              <a:rPr lang="sr-Cyrl-RS" dirty="0" smtClean="0"/>
              <a:t> </a:t>
            </a:r>
            <a:endParaRPr lang="sr-Cyrl-RS" b="1" dirty="0"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endParaRPr>
          </a:p>
        </p:txBody>
      </p:sp>
      <p:cxnSp>
        <p:nvCxnSpPr>
          <p:cNvPr id="14" name="Straight Arrow Connector 13"/>
          <p:cNvCxnSpPr/>
          <p:nvPr/>
        </p:nvCxnSpPr>
        <p:spPr>
          <a:xfrm>
            <a:off x="6804248" y="1944138"/>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bwMode="auto">
          <a:xfrm>
            <a:off x="6994170" y="1839174"/>
            <a:ext cx="1800200" cy="237626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sr-Cyrl-RS" sz="2400" b="1" dirty="0"/>
              <a:t>Обратите пажњу шта множимо! Можемо значи,и овако:</a:t>
            </a:r>
            <a:endParaRPr lang="sr-Latn-RS" sz="2400" b="1" dirty="0"/>
          </a:p>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mc:AlternateContent xmlns:mc="http://schemas.openxmlformats.org/markup-compatibility/2006" xmlns:a14="http://schemas.microsoft.com/office/drawing/2010/main">
        <mc:Choice Requires="a14">
          <p:sp>
            <p:nvSpPr>
              <p:cNvPr id="21" name="Rectangle 20"/>
              <p:cNvSpPr/>
              <p:nvPr/>
            </p:nvSpPr>
            <p:spPr bwMode="auto">
              <a:xfrm>
                <a:off x="4139952" y="4941879"/>
                <a:ext cx="4995901" cy="1863904"/>
              </a:xfrm>
              <a:prstGeom prst="rect">
                <a:avLst/>
              </a:pr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r>
                  <a:rPr lang="sr-Cyrl-RS" sz="2300" b="1" dirty="0" smtClean="0">
                    <a:solidFill>
                      <a:srgbClr val="FFFF00"/>
                    </a:solidFill>
                    <a:effectLst>
                      <a:outerShdw blurRad="38100" dist="38100" dir="2700000" algn="tl">
                        <a:srgbClr val="000000">
                          <a:alpha val="43137"/>
                        </a:srgbClr>
                      </a:outerShdw>
                    </a:effectLst>
                    <a:latin typeface="Segoe" pitchFamily="34" charset="0"/>
                  </a:rPr>
                  <a:t>40 </a:t>
                </a:r>
                <a:r>
                  <a:rPr lang="sr-Latn-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min</a:t>
                </a:r>
                <a:r>
                  <a:rPr lang="sr-Cyrl-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             4,2 </a:t>
                </a:r>
                <a:r>
                  <a:rPr lang="sr-Latn-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km</a:t>
                </a:r>
                <a:endParaRPr lang="sr-Cyrl-RS" sz="2300" b="1" dirty="0" smtClean="0">
                  <a:solidFill>
                    <a:srgbClr val="FFFF00"/>
                  </a:solidFill>
                  <a:effectLst>
                    <a:outerShdw blurRad="38100" dist="38100" dir="2700000" algn="tl">
                      <a:srgbClr val="000000">
                        <a:alpha val="43137"/>
                      </a:srgbClr>
                    </a:outerShdw>
                  </a:effectLst>
                  <a:latin typeface="Calibri" panose="020F0502020204030204" pitchFamily="34" charset="0"/>
                </a:endParaRPr>
              </a:p>
              <a:p>
                <a:pPr algn="r" defTabSz="914099" fontAlgn="base">
                  <a:spcBef>
                    <a:spcPct val="0"/>
                  </a:spcBef>
                  <a:spcAft>
                    <a:spcPct val="0"/>
                  </a:spcAft>
                </a:pPr>
                <a:r>
                  <a:rPr lang="sr-Cyrl-RS" sz="2300" b="1" dirty="0">
                    <a:solidFill>
                      <a:srgbClr val="FFFF00"/>
                    </a:solidFill>
                    <a:effectLst>
                      <a:outerShdw blurRad="38100" dist="38100" dir="2700000" algn="tl">
                        <a:srgbClr val="000000">
                          <a:alpha val="43137"/>
                        </a:srgbClr>
                      </a:outerShdw>
                    </a:effectLst>
                    <a:latin typeface="Calibri" panose="020F0502020204030204" pitchFamily="34" charset="0"/>
                  </a:rPr>
                  <a:t>2</a:t>
                </a:r>
                <a:r>
                  <a:rPr lang="sr-Cyrl-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00 </a:t>
                </a:r>
                <a:r>
                  <a:rPr lang="sr-Latn-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min</a:t>
                </a:r>
                <a:r>
                  <a:rPr lang="sr-Cyrl-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               </a:t>
                </a:r>
                <a:r>
                  <a:rPr lang="sr-Latn-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x</a:t>
                </a:r>
                <a:r>
                  <a:rPr lang="sr-Cyrl-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 </a:t>
                </a:r>
                <a:r>
                  <a:rPr lang="sr-Latn-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km</a:t>
                </a:r>
                <a:r>
                  <a:rPr lang="sr-Cyrl-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  </a:t>
                </a:r>
              </a:p>
              <a:p>
                <a:pPr algn="r" defTabSz="914099" fontAlgn="base">
                  <a:spcBef>
                    <a:spcPct val="0"/>
                  </a:spcBef>
                  <a:spcAft>
                    <a:spcPct val="0"/>
                  </a:spcAft>
                </a:pPr>
                <a:r>
                  <a:rPr lang="sr-Cyrl-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Укрстимо стрелице и одмах правимо производ:</a:t>
                </a:r>
              </a:p>
              <a:p>
                <a:pPr defTabSz="914099" fontAlgn="base">
                  <a:spcBef>
                    <a:spcPct val="0"/>
                  </a:spcBef>
                  <a:spcAft>
                    <a:spcPct val="0"/>
                  </a:spcAft>
                </a:pPr>
                <a:r>
                  <a:rPr lang="sr-Cyrl-RS" sz="2300" b="1" dirty="0" smtClean="0">
                    <a:solidFill>
                      <a:schemeClr val="tx1"/>
                    </a:solidFill>
                    <a:effectLst>
                      <a:outerShdw blurRad="38100" dist="38100" dir="2700000" algn="tl">
                        <a:srgbClr val="000000">
                          <a:alpha val="43137"/>
                        </a:srgbClr>
                      </a:outerShdw>
                    </a:effectLst>
                    <a:latin typeface="Calibri" panose="020F0502020204030204" pitchFamily="34" charset="0"/>
                  </a:rPr>
                  <a:t>40 </a:t>
                </a:r>
                <a:r>
                  <a:rPr lang="sr-Cyrl-RS" sz="2300" b="1" i="1" dirty="0" smtClean="0">
                    <a:solidFill>
                      <a:schemeClr val="tx1"/>
                    </a:solidFill>
                    <a:effectLst>
                      <a:outerShdw blurRad="38100" dist="38100" dir="2700000" algn="tl">
                        <a:srgbClr val="000000">
                          <a:alpha val="43137"/>
                        </a:srgbClr>
                      </a:outerShdw>
                    </a:effectLst>
                    <a:latin typeface="Calibri" panose="020F0502020204030204" pitchFamily="34" charset="0"/>
                  </a:rPr>
                  <a:t>·</a:t>
                </a:r>
                <a:r>
                  <a:rPr lang="sr-Latn-RS" sz="2300" b="1" i="1" dirty="0" smtClean="0">
                    <a:solidFill>
                      <a:schemeClr val="tx1"/>
                    </a:solidFill>
                    <a:effectLst>
                      <a:outerShdw blurRad="38100" dist="38100" dir="2700000" algn="tl">
                        <a:srgbClr val="000000">
                          <a:alpha val="43137"/>
                        </a:srgbClr>
                      </a:outerShdw>
                    </a:effectLst>
                    <a:latin typeface="Calibri" panose="020F0502020204030204" pitchFamily="34" charset="0"/>
                  </a:rPr>
                  <a:t>x</a:t>
                </a:r>
                <a:r>
                  <a:rPr lang="sr-Cyrl-RS" sz="2300" b="1" i="1" dirty="0" smtClean="0">
                    <a:solidFill>
                      <a:schemeClr val="tx1"/>
                    </a:solidFill>
                    <a:effectLst>
                      <a:outerShdw blurRad="38100" dist="38100" dir="2700000" algn="tl">
                        <a:srgbClr val="000000">
                          <a:alpha val="43137"/>
                        </a:srgbClr>
                      </a:outerShdw>
                    </a:effectLst>
                    <a:latin typeface="Calibri" panose="020F0502020204030204" pitchFamily="34" charset="0"/>
                  </a:rPr>
                  <a:t> </a:t>
                </a:r>
                <a14:m>
                  <m:oMath xmlns:m="http://schemas.openxmlformats.org/officeDocument/2006/math">
                    <m:r>
                      <a:rPr lang="sr-Latn-RS" sz="2300" b="1" i="1" smtClean="0">
                        <a:ln w="28575">
                          <a:solidFill>
                            <a:schemeClr val="tx1"/>
                          </a:solidFill>
                        </a:ln>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sr-Cyrl-RS" sz="2300" b="0" i="1" smtClean="0">
                        <a:ln w="28575">
                          <a:solidFill>
                            <a:schemeClr val="tx1"/>
                          </a:solidFill>
                        </a:ln>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200</m:t>
                    </m:r>
                    <m:r>
                      <a:rPr lang="sr-Cyrl-RS" sz="2300" b="1" i="1">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sr-Cyrl-RS" sz="2300" b="1" i="0" smtClean="0">
                        <a:solidFill>
                          <a:schemeClr val="tx1"/>
                        </a:solidFill>
                        <a:effectLst/>
                        <a:latin typeface="Cambria Math" panose="02040503050406030204" pitchFamily="18" charset="0"/>
                        <a:ea typeface="Cambria Math" panose="02040503050406030204" pitchFamily="18" charset="0"/>
                      </a:rPr>
                      <m:t>𝟒</m:t>
                    </m:r>
                    <m:r>
                      <a:rPr lang="sr-Cyrl-RS" sz="2300" b="1" i="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sr-Cyrl-RS" sz="2300" b="1" i="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𝟐</m:t>
                    </m:r>
                  </m:oMath>
                </a14:m>
                <a:endParaRPr lang="sr-Cyrl-RS" sz="2300" b="1" dirty="0" smtClean="0">
                  <a:solidFill>
                    <a:schemeClr val="tx1"/>
                  </a:solidFill>
                  <a:effectLst>
                    <a:outerShdw blurRad="38100" dist="38100" dir="2700000" algn="tl">
                      <a:srgbClr val="000000">
                        <a:alpha val="43137"/>
                      </a:srgbClr>
                    </a:outerShdw>
                  </a:effectLst>
                  <a:latin typeface="Calibri" panose="020F0502020204030204" pitchFamily="34" charset="0"/>
                </a:endParaRPr>
              </a:p>
              <a:p>
                <a:pPr algn="r" defTabSz="914099" fontAlgn="base">
                  <a:spcBef>
                    <a:spcPct val="0"/>
                  </a:spcBef>
                  <a:spcAft>
                    <a:spcPct val="0"/>
                  </a:spcAft>
                </a:pPr>
                <a:r>
                  <a:rPr lang="sr-Cyrl-RS" sz="2300" b="1" dirty="0">
                    <a:solidFill>
                      <a:srgbClr val="FFFF00"/>
                    </a:solidFill>
                    <a:effectLst>
                      <a:outerShdw blurRad="38100" dist="38100" dir="2700000" algn="tl">
                        <a:srgbClr val="000000">
                          <a:alpha val="43137"/>
                        </a:srgbClr>
                      </a:outerShdw>
                    </a:effectLst>
                    <a:latin typeface="Calibri" panose="020F0502020204030204" pitchFamily="34" charset="0"/>
                  </a:rPr>
                  <a:t> </a:t>
                </a:r>
                <a:r>
                  <a:rPr lang="sr-Cyrl-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  добијамо </a:t>
                </a:r>
              </a:p>
              <a:p>
                <a:pPr algn="r" defTabSz="914099" fontAlgn="base">
                  <a:spcBef>
                    <a:spcPct val="0"/>
                  </a:spcBef>
                  <a:spcAft>
                    <a:spcPct val="0"/>
                  </a:spcAft>
                </a:pPr>
                <a:r>
                  <a:rPr lang="sr-Cyrl-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исто као и на претходни начин! </a:t>
                </a:r>
              </a:p>
              <a:p>
                <a:pPr algn="r" defTabSz="914099" fontAlgn="base">
                  <a:spcBef>
                    <a:spcPct val="0"/>
                  </a:spcBef>
                  <a:spcAft>
                    <a:spcPct val="0"/>
                  </a:spcAft>
                </a:pPr>
                <a:r>
                  <a:rPr lang="sr-Cyrl-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x</a:t>
                </a:r>
                <a14:m>
                  <m:oMath xmlns:m="http://schemas.openxmlformats.org/officeDocument/2006/math">
                    <m:r>
                      <a:rPr lang="sr-Cyrl-RS" sz="2300" b="1" i="1" smtClean="0">
                        <a:solidFill>
                          <a:srgbClr val="FFFF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sr-Cyrl-RS" sz="2300" b="1" i="1" smtClean="0">
                        <a:solidFill>
                          <a:srgbClr val="FFFF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𝟐𝟏</m:t>
                    </m:r>
                    <m:r>
                      <a:rPr lang="sr-Cyrl-RS" sz="2300" b="1" i="1" smtClean="0">
                        <a:solidFill>
                          <a:srgbClr val="FFFF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sr-Latn-RS" sz="2300" b="1" i="1" smtClean="0">
                        <a:solidFill>
                          <a:srgbClr val="FFFF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𝒌𝒎</m:t>
                    </m:r>
                  </m:oMath>
                </a14:m>
                <a:endParaRPr lang="sr-Cyrl-RS" sz="2300" b="1" dirty="0" smtClean="0">
                  <a:solidFill>
                    <a:srgbClr val="FFFF00"/>
                  </a:solidFill>
                  <a:effectLst>
                    <a:outerShdw blurRad="38100" dist="38100" dir="2700000" algn="tl">
                      <a:srgbClr val="000000">
                        <a:alpha val="43137"/>
                      </a:srgbClr>
                    </a:outerShdw>
                  </a:effectLst>
                  <a:latin typeface="Calibri" panose="020F0502020204030204" pitchFamily="34" charset="0"/>
                </a:endParaRPr>
              </a:p>
              <a:p>
                <a:pPr algn="r" defTabSz="914099" fontAlgn="base">
                  <a:spcBef>
                    <a:spcPct val="0"/>
                  </a:spcBef>
                  <a:spcAft>
                    <a:spcPct val="0"/>
                  </a:spcAft>
                </a:pPr>
                <a:endParaRPr lang="sr-Cyrl-RS" sz="230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algn="r" defTabSz="914099" fontAlgn="base">
                  <a:spcBef>
                    <a:spcPct val="0"/>
                  </a:spcBef>
                  <a:spcAft>
                    <a:spcPct val="0"/>
                  </a:spcAft>
                </a:pPr>
                <a:endParaRPr lang="sr-Cyrl-RS" sz="2300" dirty="0">
                  <a:solidFill>
                    <a:srgbClr val="FFFFFF"/>
                  </a:solidFill>
                  <a:effectLst>
                    <a:outerShdw blurRad="38100" dist="38100" dir="2700000" algn="tl">
                      <a:srgbClr val="000000">
                        <a:alpha val="43137"/>
                      </a:srgbClr>
                    </a:outerShdw>
                  </a:effectLst>
                  <a:latin typeface="Calibri" panose="020F0502020204030204" pitchFamily="34" charset="0"/>
                </a:endParaRPr>
              </a:p>
              <a:p>
                <a:pPr algn="r" defTabSz="914099" fontAlgn="base">
                  <a:spcBef>
                    <a:spcPct val="0"/>
                  </a:spcBef>
                  <a:spcAft>
                    <a:spcPct val="0"/>
                  </a:spcAft>
                </a:pPr>
                <a:endParaRPr lang="sr-Cyrl-RS" sz="230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algn="r" defTabSz="914099" fontAlgn="base">
                  <a:spcBef>
                    <a:spcPct val="0"/>
                  </a:spcBef>
                  <a:spcAft>
                    <a:spcPct val="0"/>
                  </a:spcAft>
                </a:pPr>
                <a:r>
                  <a:rPr lang="sr-Cyrl-RS" sz="2300" dirty="0" smtClean="0">
                    <a:solidFill>
                      <a:srgbClr val="FFFFFF"/>
                    </a:solidFill>
                    <a:effectLst>
                      <a:outerShdw blurRad="38100" dist="38100" dir="2700000" algn="tl">
                        <a:srgbClr val="000000">
                          <a:alpha val="43137"/>
                        </a:srgbClr>
                      </a:outerShdw>
                    </a:effectLst>
                    <a:latin typeface="Segoe" pitchFamily="34" charset="0"/>
                  </a:rPr>
                  <a:t>     </a:t>
                </a: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bwMode="auto">
              <a:xfrm>
                <a:off x="4139952" y="4941879"/>
                <a:ext cx="4995901" cy="1863904"/>
              </a:xfrm>
              <a:prstGeom prst="rect">
                <a:avLst/>
              </a:prstGeom>
              <a:blipFill rotWithShape="0">
                <a:blip r:embed="rId4"/>
                <a:stretch>
                  <a:fillRect/>
                </a:stretch>
              </a:blipFill>
              <a:ln>
                <a:headEnd type="none" w="med" len="med"/>
                <a:tailEnd type="none" w="med" len="med"/>
              </a:ln>
            </p:spPr>
            <p:txBody>
              <a:bodyPr/>
              <a:lstStyle/>
              <a:p>
                <a:r>
                  <a:rPr lang="sr-Latn-RS">
                    <a:noFill/>
                  </a:rPr>
                  <a:t> </a:t>
                </a:r>
              </a:p>
            </p:txBody>
          </p:sp>
        </mc:Fallback>
      </mc:AlternateContent>
      <p:cxnSp>
        <p:nvCxnSpPr>
          <p:cNvPr id="17" name="Straight Arrow Connector 16"/>
          <p:cNvCxnSpPr/>
          <p:nvPr/>
        </p:nvCxnSpPr>
        <p:spPr>
          <a:xfrm flipH="1" flipV="1">
            <a:off x="7431472" y="3975425"/>
            <a:ext cx="792088" cy="37684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597098" y="3952193"/>
            <a:ext cx="570490" cy="41141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bwMode="auto">
          <a:xfrm>
            <a:off x="3977660" y="3555620"/>
            <a:ext cx="2421405" cy="509575"/>
          </a:xfrm>
          <a:prstGeom prst="rect">
            <a:avLst/>
          </a:prstGeom>
          <a:noFill/>
          <a:ln w="762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Rectangle 28"/>
          <p:cNvSpPr/>
          <p:nvPr/>
        </p:nvSpPr>
        <p:spPr bwMode="auto">
          <a:xfrm>
            <a:off x="4139952" y="5092032"/>
            <a:ext cx="2421405" cy="469508"/>
          </a:xfrm>
          <a:prstGeom prst="rect">
            <a:avLst/>
          </a:prstGeom>
          <a:noFill/>
          <a:ln w="762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 name="TextBox 30"/>
          <p:cNvSpPr txBox="1"/>
          <p:nvPr/>
        </p:nvSpPr>
        <p:spPr>
          <a:xfrm>
            <a:off x="149491" y="5445489"/>
            <a:ext cx="4320480" cy="1384995"/>
          </a:xfrm>
          <a:prstGeom prst="rect">
            <a:avLst/>
          </a:prstGeom>
          <a:noFill/>
        </p:spPr>
        <p:txBody>
          <a:bodyPr wrap="square" rtlCol="0">
            <a:spAutoFit/>
          </a:bodyPr>
          <a:lstStyle/>
          <a:p>
            <a:pPr marL="457200" indent="-457200">
              <a:buFont typeface="Wingdings" panose="05000000000000000000" pitchFamily="2" charset="2"/>
              <a:buChar char="ü"/>
            </a:pPr>
            <a:r>
              <a:rPr lang="sr-Cyrl-RS" sz="2800" dirty="0" smtClean="0">
                <a:effectLst>
                  <a:glow rad="139700">
                    <a:schemeClr val="accent5">
                      <a:satMod val="175000"/>
                      <a:alpha val="40000"/>
                    </a:schemeClr>
                  </a:glow>
                </a:effectLst>
              </a:rPr>
              <a:t>Код директне,укрстимо стрелице и одмах правимо производ!</a:t>
            </a:r>
            <a:endParaRPr lang="sr-Latn-RS" sz="2800" dirty="0">
              <a:effectLst>
                <a:glow rad="139700">
                  <a:schemeClr val="accent5">
                    <a:satMod val="175000"/>
                    <a:alpha val="40000"/>
                  </a:schemeClr>
                </a:glow>
              </a:effectLst>
            </a:endParaRPr>
          </a:p>
        </p:txBody>
      </p:sp>
    </p:spTree>
    <p:extLst>
      <p:ext uri="{BB962C8B-B14F-4D97-AF65-F5344CB8AC3E}">
        <p14:creationId xmlns:p14="http://schemas.microsoft.com/office/powerpoint/2010/main" val="1051961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 calcmode="lin" valueType="num">
                                      <p:cBhvr>
                                        <p:cTn id="14"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1">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 calcmode="lin" valueType="num">
                                      <p:cBhvr>
                                        <p:cTn id="18" dur="500" fill="hold"/>
                                        <p:tgtEl>
                                          <p:spTgt spid="21">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1">
                                            <p:txEl>
                                              <p:pRg st="1" end="1"/>
                                            </p:txEl>
                                          </p:spTgt>
                                        </p:tgtEl>
                                        <p:attrNameLst>
                                          <p:attrName>ppt_h</p:attrName>
                                        </p:attrNameLst>
                                      </p:cBhvr>
                                      <p:tavLst>
                                        <p:tav tm="0">
                                          <p:val>
                                            <p:strVal val="#ppt_h"/>
                                          </p:val>
                                        </p:tav>
                                        <p:tav tm="100000">
                                          <p:val>
                                            <p:strVal val="#ppt_h"/>
                                          </p:val>
                                        </p:tav>
                                      </p:tavLst>
                                    </p:anim>
                                  </p:childTnLst>
                                </p:cTn>
                              </p:par>
                              <p:par>
                                <p:cTn id="20" presetID="6"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par>
                                <p:cTn id="23" presetID="6" presetClass="entr" presetSubtype="16"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in)">
                                      <p:cBhvr>
                                        <p:cTn id="25" dur="2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21">
                                            <p:txEl>
                                              <p:pRg st="2" end="2"/>
                                            </p:txEl>
                                          </p:spTgt>
                                        </p:tgtEl>
                                        <p:attrNameLst>
                                          <p:attrName>style.visibility</p:attrName>
                                        </p:attrNameLst>
                                      </p:cBhvr>
                                      <p:to>
                                        <p:strVal val="visible"/>
                                      </p:to>
                                    </p:set>
                                    <p:animEffect transition="in" filter="fade">
                                      <p:cBhvr>
                                        <p:cTn id="30" dur="2000"/>
                                        <p:tgtEl>
                                          <p:spTgt spid="21">
                                            <p:txEl>
                                              <p:pRg st="2" end="2"/>
                                            </p:txEl>
                                          </p:spTgt>
                                        </p:tgtEl>
                                      </p:cBhvr>
                                    </p:animEffect>
                                    <p:anim calcmode="lin" valueType="num">
                                      <p:cBhvr>
                                        <p:cTn id="31" dur="2000" fill="hold"/>
                                        <p:tgtEl>
                                          <p:spTgt spid="21">
                                            <p:txEl>
                                              <p:pRg st="2" end="2"/>
                                            </p:txEl>
                                          </p:spTgt>
                                        </p:tgtEl>
                                        <p:attrNameLst>
                                          <p:attrName>ppt_w</p:attrName>
                                        </p:attrNameLst>
                                      </p:cBhvr>
                                      <p:tavLst>
                                        <p:tav tm="0" fmla="#ppt_w*sin(2.5*pi*$)">
                                          <p:val>
                                            <p:fltVal val="0"/>
                                          </p:val>
                                        </p:tav>
                                        <p:tav tm="100000">
                                          <p:val>
                                            <p:fltVal val="1"/>
                                          </p:val>
                                        </p:tav>
                                      </p:tavLst>
                                    </p:anim>
                                    <p:anim calcmode="lin" valueType="num">
                                      <p:cBhvr>
                                        <p:cTn id="32" dur="2000" fill="hold"/>
                                        <p:tgtEl>
                                          <p:spTgt spid="21">
                                            <p:txEl>
                                              <p:pRg st="2" end="2"/>
                                            </p:txEl>
                                          </p:spTgt>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2000"/>
                                        <p:tgtEl>
                                          <p:spTgt spid="21">
                                            <p:txEl>
                                              <p:pRg st="3" end="3"/>
                                            </p:txEl>
                                          </p:spTgt>
                                        </p:tgtEl>
                                      </p:cBhvr>
                                    </p:animEffect>
                                    <p:anim calcmode="lin" valueType="num">
                                      <p:cBhvr>
                                        <p:cTn id="36" dur="2000" fill="hold"/>
                                        <p:tgtEl>
                                          <p:spTgt spid="21">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21">
                                            <p:txEl>
                                              <p:pRg st="3" end="3"/>
                                            </p:txEl>
                                          </p:spTgt>
                                        </p:tgtEl>
                                        <p:attrNameLst>
                                          <p:attrName>ppt_h</p:attrName>
                                        </p:attrNameLst>
                                      </p:cBhvr>
                                      <p:tavLst>
                                        <p:tav tm="0">
                                          <p:val>
                                            <p:strVal val="#ppt_h"/>
                                          </p:val>
                                        </p:tav>
                                        <p:tav tm="100000">
                                          <p:val>
                                            <p:strVal val="#ppt_h"/>
                                          </p:val>
                                        </p:tav>
                                      </p:tavLst>
                                    </p:anim>
                                  </p:childTnLst>
                                </p:cTn>
                              </p:par>
                              <p:par>
                                <p:cTn id="38" presetID="6" presetClass="entr" presetSubtype="16"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circle(in)">
                                      <p:cBhvr>
                                        <p:cTn id="40" dur="2000"/>
                                        <p:tgtEl>
                                          <p:spTgt spid="29"/>
                                        </p:tgtEl>
                                      </p:cBhvr>
                                    </p:animEffect>
                                  </p:childTnLst>
                                </p:cTn>
                              </p:par>
                            </p:childTnLst>
                          </p:cTn>
                        </p:par>
                        <p:par>
                          <p:cTn id="41" fill="hold">
                            <p:stCondLst>
                              <p:cond delay="2000"/>
                            </p:stCondLst>
                            <p:childTnLst>
                              <p:par>
                                <p:cTn id="42" presetID="17" presetClass="entr" presetSubtype="10" fill="hold" nodeType="afterEffect">
                                  <p:stCondLst>
                                    <p:cond delay="0"/>
                                  </p:stCondLst>
                                  <p:childTnLst>
                                    <p:set>
                                      <p:cBhvr>
                                        <p:cTn id="43" dur="1" fill="hold">
                                          <p:stCondLst>
                                            <p:cond delay="0"/>
                                          </p:stCondLst>
                                        </p:cTn>
                                        <p:tgtEl>
                                          <p:spTgt spid="21">
                                            <p:txEl>
                                              <p:pRg st="4" end="4"/>
                                            </p:txEl>
                                          </p:spTgt>
                                        </p:tgtEl>
                                        <p:attrNameLst>
                                          <p:attrName>style.visibility</p:attrName>
                                        </p:attrNameLst>
                                      </p:cBhvr>
                                      <p:to>
                                        <p:strVal val="visible"/>
                                      </p:to>
                                    </p:set>
                                    <p:anim calcmode="lin" valueType="num">
                                      <p:cBhvr>
                                        <p:cTn id="44" dur="500" fill="hold"/>
                                        <p:tgtEl>
                                          <p:spTgt spid="21">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21">
                                            <p:txEl>
                                              <p:pRg st="4" end="4"/>
                                            </p:txEl>
                                          </p:spTgt>
                                        </p:tgtEl>
                                        <p:attrNameLst>
                                          <p:attrName>ppt_h</p:attrName>
                                        </p:attrNameLst>
                                      </p:cBhvr>
                                      <p:tavLst>
                                        <p:tav tm="0">
                                          <p:val>
                                            <p:strVal val="#ppt_h"/>
                                          </p:val>
                                        </p:tav>
                                        <p:tav tm="100000">
                                          <p:val>
                                            <p:strVal val="#ppt_h"/>
                                          </p:val>
                                        </p:tav>
                                      </p:tavLst>
                                    </p:anim>
                                  </p:childTnLst>
                                </p:cTn>
                              </p:par>
                            </p:childTnLst>
                          </p:cTn>
                        </p:par>
                        <p:par>
                          <p:cTn id="46" fill="hold">
                            <p:stCondLst>
                              <p:cond delay="2500"/>
                            </p:stCondLst>
                            <p:childTnLst>
                              <p:par>
                                <p:cTn id="47" presetID="17" presetClass="entr" presetSubtype="10" fill="hold" nodeType="afterEffect">
                                  <p:stCondLst>
                                    <p:cond delay="0"/>
                                  </p:stCondLst>
                                  <p:childTnLst>
                                    <p:set>
                                      <p:cBhvr>
                                        <p:cTn id="48" dur="1" fill="hold">
                                          <p:stCondLst>
                                            <p:cond delay="0"/>
                                          </p:stCondLst>
                                        </p:cTn>
                                        <p:tgtEl>
                                          <p:spTgt spid="21">
                                            <p:txEl>
                                              <p:pRg st="5" end="5"/>
                                            </p:txEl>
                                          </p:spTgt>
                                        </p:tgtEl>
                                        <p:attrNameLst>
                                          <p:attrName>style.visibility</p:attrName>
                                        </p:attrNameLst>
                                      </p:cBhvr>
                                      <p:to>
                                        <p:strVal val="visible"/>
                                      </p:to>
                                    </p:set>
                                    <p:anim calcmode="lin" valueType="num">
                                      <p:cBhvr>
                                        <p:cTn id="49" dur="500" fill="hold"/>
                                        <p:tgtEl>
                                          <p:spTgt spid="21">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21">
                                            <p:txEl>
                                              <p:pRg st="5" end="5"/>
                                            </p:txEl>
                                          </p:spTgt>
                                        </p:tgtEl>
                                        <p:attrNameLst>
                                          <p:attrName>ppt_h</p:attrName>
                                        </p:attrNameLst>
                                      </p:cBhvr>
                                      <p:tavLst>
                                        <p:tav tm="0">
                                          <p:val>
                                            <p:strVal val="#ppt_h"/>
                                          </p:val>
                                        </p:tav>
                                        <p:tav tm="100000">
                                          <p:val>
                                            <p:strVal val="#ppt_h"/>
                                          </p:val>
                                        </p:tav>
                                      </p:tavLst>
                                    </p:anim>
                                  </p:childTnLst>
                                </p:cTn>
                              </p:par>
                            </p:childTnLst>
                          </p:cTn>
                        </p:par>
                        <p:par>
                          <p:cTn id="51" fill="hold">
                            <p:stCondLst>
                              <p:cond delay="3000"/>
                            </p:stCondLst>
                            <p:childTnLst>
                              <p:par>
                                <p:cTn id="52" presetID="17" presetClass="entr" presetSubtype="10" fill="hold" nodeType="afterEffect">
                                  <p:stCondLst>
                                    <p:cond delay="0"/>
                                  </p:stCondLst>
                                  <p:childTnLst>
                                    <p:set>
                                      <p:cBhvr>
                                        <p:cTn id="53" dur="1" fill="hold">
                                          <p:stCondLst>
                                            <p:cond delay="0"/>
                                          </p:stCondLst>
                                        </p:cTn>
                                        <p:tgtEl>
                                          <p:spTgt spid="21">
                                            <p:txEl>
                                              <p:pRg st="6" end="6"/>
                                            </p:txEl>
                                          </p:spTgt>
                                        </p:tgtEl>
                                        <p:attrNameLst>
                                          <p:attrName>style.visibility</p:attrName>
                                        </p:attrNameLst>
                                      </p:cBhvr>
                                      <p:to>
                                        <p:strVal val="visible"/>
                                      </p:to>
                                    </p:set>
                                    <p:anim calcmode="lin" valueType="num">
                                      <p:cBhvr>
                                        <p:cTn id="54" dur="500" fill="hold"/>
                                        <p:tgtEl>
                                          <p:spTgt spid="21">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21">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2000"/>
                                        <p:tgtEl>
                                          <p:spTgt spid="31"/>
                                        </p:tgtEl>
                                      </p:cBhvr>
                                    </p:animEffect>
                                    <p:anim calcmode="lin" valueType="num">
                                      <p:cBhvr>
                                        <p:cTn id="61" dur="2000" fill="hold"/>
                                        <p:tgtEl>
                                          <p:spTgt spid="31"/>
                                        </p:tgtEl>
                                        <p:attrNameLst>
                                          <p:attrName>ppt_w</p:attrName>
                                        </p:attrNameLst>
                                      </p:cBhvr>
                                      <p:tavLst>
                                        <p:tav tm="0" fmla="#ppt_w*sin(2.5*pi*$)">
                                          <p:val>
                                            <p:fltVal val="0"/>
                                          </p:val>
                                        </p:tav>
                                        <p:tav tm="100000">
                                          <p:val>
                                            <p:fltVal val="1"/>
                                          </p:val>
                                        </p:tav>
                                      </p:tavLst>
                                    </p:anim>
                                    <p:anim calcmode="lin" valueType="num">
                                      <p:cBhvr>
                                        <p:cTn id="62" dur="20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9909" y="38236"/>
            <a:ext cx="6624736" cy="647050"/>
          </a:xfrm>
        </p:spPr>
        <p:txBody>
          <a:bodyPr/>
          <a:lstStyle/>
          <a:p>
            <a:r>
              <a:rPr lang="sr-Cyrl-RS" sz="4000" b="1" dirty="0" smtClean="0"/>
              <a:t>Примена   пропорционалности </a:t>
            </a:r>
            <a:endParaRPr lang="sr-Latn-RS" sz="4000" b="1" dirty="0"/>
          </a:p>
        </p:txBody>
      </p:sp>
      <mc:AlternateContent xmlns:mc="http://schemas.openxmlformats.org/markup-compatibility/2006" xmlns:a14="http://schemas.microsoft.com/office/drawing/2010/main">
        <mc:Choice Requires="a14">
          <p:sp>
            <p:nvSpPr>
              <p:cNvPr id="5" name="Title 6"/>
              <p:cNvSpPr txBox="1">
                <a:spLocks/>
              </p:cNvSpPr>
              <p:nvPr/>
            </p:nvSpPr>
            <p:spPr>
              <a:xfrm>
                <a:off x="3977660" y="548681"/>
                <a:ext cx="5166340" cy="3816423"/>
              </a:xfrm>
              <a:prstGeom prst="rect">
                <a:avLst/>
              </a:prstGeom>
              <a:solidFill>
                <a:srgbClr val="165574"/>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2800" b="1" i="1" dirty="0" smtClean="0">
                    <a:effectLst>
                      <a:glow rad="228600">
                        <a:schemeClr val="accent3">
                          <a:satMod val="175000"/>
                          <a:alpha val="40000"/>
                        </a:schemeClr>
                      </a:glow>
                      <a:outerShdw blurRad="50800" dist="38100" dir="2700000" algn="tl" rotWithShape="0">
                        <a:prstClr val="black">
                          <a:alpha val="40000"/>
                        </a:prstClr>
                      </a:outerShdw>
                    </a:effectLst>
                  </a:rPr>
                  <a:t>Решење </a:t>
                </a:r>
                <a:r>
                  <a:rPr lang="sr-Cyrl-RS" sz="2800" b="1" i="1" dirty="0">
                    <a:effectLst>
                      <a:glow rad="228600">
                        <a:schemeClr val="accent3">
                          <a:satMod val="175000"/>
                          <a:alpha val="40000"/>
                        </a:schemeClr>
                      </a:glow>
                      <a:outerShdw blurRad="50800" dist="38100" dir="2700000" algn="tl" rotWithShape="0">
                        <a:prstClr val="black">
                          <a:alpha val="40000"/>
                        </a:prstClr>
                      </a:outerShdw>
                    </a:effectLst>
                  </a:rPr>
                  <a:t>:</a:t>
                </a:r>
                <a:r>
                  <a:rPr lang="sr-Cyrl-RS" sz="2800" b="1" i="1" dirty="0" smtClean="0"/>
                  <a:t>  </a:t>
                </a:r>
              </a:p>
              <a:p>
                <a:r>
                  <a:rPr lang="sr-Cyrl-RS" sz="2800" dirty="0" smtClean="0">
                    <a:solidFill>
                      <a:schemeClr val="tx1"/>
                    </a:solidFill>
                  </a:rPr>
                  <a:t> обрнута  пропорционалност  ( </a:t>
                </a:r>
                <a:r>
                  <a:rPr lang="sr-Cyrl-RS" sz="2800" b="1" dirty="0" smtClean="0">
                    <a:solidFill>
                      <a:schemeClr val="tx1"/>
                    </a:solidFill>
                  </a:rPr>
                  <a:t>више</a:t>
                </a:r>
                <a:r>
                  <a:rPr lang="sr-Cyrl-RS" sz="2800" dirty="0" smtClean="0">
                    <a:solidFill>
                      <a:schemeClr val="tx1"/>
                    </a:solidFill>
                  </a:rPr>
                  <a:t>  зубаца,</a:t>
                </a:r>
                <a:r>
                  <a:rPr lang="sr-Latn-RS" sz="2800" dirty="0" smtClean="0">
                    <a:solidFill>
                      <a:schemeClr val="tx1"/>
                    </a:solidFill>
                  </a:rPr>
                  <a:t> </a:t>
                </a:r>
                <a:r>
                  <a:rPr lang="sr-Cyrl-RS" sz="2800" b="1" dirty="0" smtClean="0">
                    <a:solidFill>
                      <a:schemeClr val="tx1"/>
                    </a:solidFill>
                  </a:rPr>
                  <a:t>мање</a:t>
                </a:r>
                <a:r>
                  <a:rPr lang="sr-Cyrl-RS" sz="2800" dirty="0" smtClean="0">
                    <a:solidFill>
                      <a:schemeClr val="tx1"/>
                    </a:solidFill>
                  </a:rPr>
                  <a:t>  обртаја</a:t>
                </a:r>
                <a:r>
                  <a:rPr lang="sr-Latn-RS" sz="2800" dirty="0" smtClean="0">
                    <a:solidFill>
                      <a:schemeClr val="tx1"/>
                    </a:solidFill>
                  </a:rPr>
                  <a:t>)</a:t>
                </a:r>
                <a:r>
                  <a:rPr lang="sr-Cyrl-RS" sz="2800" dirty="0" smtClean="0">
                    <a:solidFill>
                      <a:schemeClr val="tx1"/>
                    </a:solidFill>
                  </a:rPr>
                  <a:t>   </a:t>
                </a:r>
                <a:r>
                  <a:rPr lang="sr-Cyrl-RS" sz="3200" b="1" dirty="0" smtClean="0"/>
                  <a:t> </a:t>
                </a:r>
              </a:p>
              <a:p>
                <a:r>
                  <a:rPr lang="sr-Cyrl-RS" sz="3200" b="1" dirty="0" smtClean="0">
                    <a:solidFill>
                      <a:srgbClr val="FFFF00"/>
                    </a:solidFill>
                  </a:rPr>
                  <a:t>    </a:t>
                </a:r>
                <a:r>
                  <a:rPr lang="sr-Cyrl-RS" sz="2800" b="1" dirty="0" smtClean="0">
                    <a:solidFill>
                      <a:srgbClr val="FFFF00"/>
                    </a:solidFill>
                  </a:rPr>
                  <a:t>56 зуб.     90 обрт.</a:t>
                </a:r>
              </a:p>
              <a:p>
                <a:r>
                  <a:rPr lang="sr-Cyrl-RS" sz="2800" b="1" dirty="0" smtClean="0">
                    <a:solidFill>
                      <a:srgbClr val="FFFF00"/>
                    </a:solidFill>
                  </a:rPr>
                  <a:t>      </a:t>
                </a:r>
                <a:r>
                  <a:rPr lang="sr-Latn-RS" sz="2800" b="1" dirty="0" smtClean="0">
                    <a:solidFill>
                      <a:srgbClr val="FFFF00"/>
                    </a:solidFill>
                  </a:rPr>
                  <a:t>x</a:t>
                </a:r>
                <a:r>
                  <a:rPr lang="sr-Cyrl-RS" sz="2800" b="1" dirty="0" smtClean="0">
                    <a:solidFill>
                      <a:srgbClr val="FFFF00"/>
                    </a:solidFill>
                  </a:rPr>
                  <a:t>  зуб.     126 обрт.    </a:t>
                </a:r>
                <a:endParaRPr lang="sr-Cyrl-RS" sz="2800" b="1" dirty="0" smtClean="0"/>
              </a:p>
              <a:p>
                <a:r>
                  <a:rPr lang="sr-Cyrl-RS" sz="3600" b="1" dirty="0" smtClean="0"/>
                  <a:t>  </a:t>
                </a:r>
                <a:r>
                  <a:rPr lang="sr-Cyrl-RS" sz="3600" b="1" dirty="0"/>
                  <a:t> </a:t>
                </a:r>
                <a:r>
                  <a:rPr lang="sr-Cyrl-RS" sz="3200" b="1" dirty="0" smtClean="0"/>
                  <a:t>56: </a:t>
                </a:r>
                <a:r>
                  <a:rPr lang="sr-Latn-RS" sz="3200" b="1" dirty="0" smtClean="0">
                    <a:latin typeface="Calibri" panose="020F0502020204030204" pitchFamily="34" charset="0"/>
                  </a:rPr>
                  <a:t>x</a:t>
                </a:r>
                <a:r>
                  <a:rPr lang="sr-Cyrl-RS" sz="3200" b="1" dirty="0" smtClean="0"/>
                  <a:t> </a:t>
                </a:r>
                <a14:m>
                  <m:oMath xmlns:m="http://schemas.openxmlformats.org/officeDocument/2006/math">
                    <m:r>
                      <a:rPr lang="sr-Cyrl-RS" sz="3200" b="1" i="1" smtClean="0">
                        <a:latin typeface="Cambria Math" panose="02040503050406030204" pitchFamily="18" charset="0"/>
                        <a:ea typeface="Cambria Math" panose="02040503050406030204" pitchFamily="18" charset="0"/>
                      </a:rPr>
                      <m:t>= </m:t>
                    </m:r>
                  </m:oMath>
                </a14:m>
                <a:r>
                  <a:rPr lang="sr-Cyrl-RS" sz="3200" b="1" dirty="0" smtClean="0"/>
                  <a:t>  126 </a:t>
                </a:r>
                <a:r>
                  <a:rPr lang="sr-Cyrl-RS" sz="3200" b="1" dirty="0" smtClean="0">
                    <a:latin typeface="Calibri" panose="020F0502020204030204" pitchFamily="34" charset="0"/>
                  </a:rPr>
                  <a:t>: 90</a:t>
                </a:r>
                <a:endParaRPr lang="sr-Cyrl-RS" sz="3200" b="1" dirty="0" smtClean="0"/>
              </a:p>
              <a:p>
                <a:r>
                  <a:rPr lang="sr-Cyrl-RS" sz="3600" b="1" dirty="0" smtClean="0"/>
                  <a:t>  </a:t>
                </a:r>
                <a:endParaRPr lang="sr-Cyrl-RS" sz="3600" b="1" dirty="0"/>
              </a:p>
              <a:p>
                <a:r>
                  <a:rPr lang="sr-Cyrl-RS" sz="3600" b="1" dirty="0"/>
                  <a:t> </a:t>
                </a:r>
                <a:r>
                  <a:rPr lang="sr-Cyrl-RS" sz="2800" b="1" dirty="0" smtClean="0">
                    <a:solidFill>
                      <a:schemeClr val="tx1"/>
                    </a:solidFill>
                  </a:rPr>
                  <a:t>126· </a:t>
                </a:r>
                <a:r>
                  <a:rPr lang="sr-Latn-RS" sz="2800" b="1" dirty="0" smtClean="0">
                    <a:solidFill>
                      <a:schemeClr val="tx1"/>
                    </a:solidFill>
                  </a:rPr>
                  <a:t>x</a:t>
                </a:r>
                <a:r>
                  <a:rPr lang="sr-Cyrl-RS" sz="2800" b="1" dirty="0" smtClean="0">
                    <a:solidFill>
                      <a:schemeClr val="tx1"/>
                    </a:solidFill>
                  </a:rPr>
                  <a:t> </a:t>
                </a:r>
                <a14:m>
                  <m:oMath xmlns:m="http://schemas.openxmlformats.org/officeDocument/2006/math">
                    <m:r>
                      <a:rPr lang="sr-Cyrl-RS" sz="2800" b="1" i="1" smtClean="0">
                        <a:solidFill>
                          <a:schemeClr val="tx1"/>
                        </a:solidFill>
                        <a:latin typeface="Cambria Math" panose="02040503050406030204" pitchFamily="18" charset="0"/>
                        <a:ea typeface="Cambria Math" panose="02040503050406030204" pitchFamily="18" charset="0"/>
                      </a:rPr>
                      <m:t>= </m:t>
                    </m:r>
                  </m:oMath>
                </a14:m>
                <a:r>
                  <a:rPr lang="sr-Cyrl-RS" sz="2800" b="1" dirty="0" smtClean="0">
                    <a:solidFill>
                      <a:schemeClr val="tx1"/>
                    </a:solidFill>
                  </a:rPr>
                  <a:t> 56·90 </a:t>
                </a:r>
                <a:endParaRPr lang="sr-Cyrl-RS" sz="2800" b="1" dirty="0" smtClean="0"/>
              </a:p>
              <a:p>
                <a:r>
                  <a:rPr lang="sr-Cyrl-RS" sz="2800" b="1" dirty="0" smtClean="0"/>
                  <a:t> </a:t>
                </a:r>
                <a:endParaRPr lang="sr-Latn-RS" sz="2800" b="1" dirty="0"/>
              </a:p>
            </p:txBody>
          </p:sp>
        </mc:Choice>
        <mc:Fallback xmlns="">
          <p:sp>
            <p:nvSpPr>
              <p:cNvPr id="5" name="Title 6"/>
              <p:cNvSpPr txBox="1">
                <a:spLocks noRot="1" noChangeAspect="1" noMove="1" noResize="1" noEditPoints="1" noAdjustHandles="1" noChangeArrowheads="1" noChangeShapeType="1" noTextEdit="1"/>
              </p:cNvSpPr>
              <p:nvPr/>
            </p:nvSpPr>
            <p:spPr>
              <a:xfrm>
                <a:off x="3977660" y="548681"/>
                <a:ext cx="5166340" cy="3816423"/>
              </a:xfrm>
              <a:prstGeom prst="rect">
                <a:avLst/>
              </a:prstGeom>
              <a:blipFill rotWithShape="0">
                <a:blip r:embed="rId3"/>
                <a:stretch>
                  <a:fillRect l="-3972" t="-945"/>
                </a:stretch>
              </a:blipFill>
            </p:spPr>
            <p:txBody>
              <a:bodyPr/>
              <a:lstStyle/>
              <a:p>
                <a:r>
                  <a:rPr lang="sr-Latn-RS">
                    <a:noFill/>
                  </a:rPr>
                  <a:t> </a:t>
                </a:r>
              </a:p>
            </p:txBody>
          </p:sp>
        </mc:Fallback>
      </mc:AlternateContent>
      <p:sp>
        <p:nvSpPr>
          <p:cNvPr id="2" name="Curved Up Arrow 1"/>
          <p:cNvSpPr/>
          <p:nvPr/>
        </p:nvSpPr>
        <p:spPr bwMode="auto">
          <a:xfrm>
            <a:off x="4954610" y="3027306"/>
            <a:ext cx="792088" cy="216024"/>
          </a:xfrm>
          <a:prstGeom prst="curvedUpArrow">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Curved Up Arrow 7"/>
          <p:cNvSpPr/>
          <p:nvPr/>
        </p:nvSpPr>
        <p:spPr bwMode="auto">
          <a:xfrm>
            <a:off x="4283968" y="3027306"/>
            <a:ext cx="2420677" cy="528315"/>
          </a:xfrm>
          <a:prstGeom prst="curvedUpArrow">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9" name="Straight Arrow Connector 8"/>
          <p:cNvCxnSpPr/>
          <p:nvPr/>
        </p:nvCxnSpPr>
        <p:spPr>
          <a:xfrm>
            <a:off x="4210327" y="1944138"/>
            <a:ext cx="0" cy="66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804248" y="1839174"/>
            <a:ext cx="0" cy="7473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bwMode="auto">
          <a:xfrm>
            <a:off x="6994170" y="1839174"/>
            <a:ext cx="1800200" cy="237626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sr-Cyrl-RS" sz="2400" b="1" dirty="0"/>
              <a:t>Обратите пажњу шта множимо! Можемо значи,и овако:</a:t>
            </a:r>
            <a:endParaRPr lang="sr-Latn-RS" sz="2400" b="1" dirty="0"/>
          </a:p>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mc:AlternateContent xmlns:mc="http://schemas.openxmlformats.org/markup-compatibility/2006" xmlns:a14="http://schemas.microsoft.com/office/drawing/2010/main">
        <mc:Choice Requires="a14">
          <p:sp>
            <p:nvSpPr>
              <p:cNvPr id="21" name="Rectangle 20"/>
              <p:cNvSpPr/>
              <p:nvPr/>
            </p:nvSpPr>
            <p:spPr bwMode="auto">
              <a:xfrm>
                <a:off x="4139952" y="4990451"/>
                <a:ext cx="4995901" cy="1863904"/>
              </a:xfrm>
              <a:prstGeom prst="rect">
                <a:avLst/>
              </a:pr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r>
                  <a:rPr lang="sr-Cyrl-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56 зуб.            90 обрт.</a:t>
                </a:r>
              </a:p>
              <a:p>
                <a:pPr algn="r" defTabSz="914099" fontAlgn="base">
                  <a:spcBef>
                    <a:spcPct val="0"/>
                  </a:spcBef>
                  <a:spcAft>
                    <a:spcPct val="0"/>
                  </a:spcAft>
                </a:pPr>
                <a:r>
                  <a:rPr lang="sr-Cyrl-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x  зуб.           126 обрт.  </a:t>
                </a:r>
              </a:p>
              <a:p>
                <a:pPr algn="r" defTabSz="914099" fontAlgn="base">
                  <a:spcBef>
                    <a:spcPct val="0"/>
                  </a:spcBef>
                  <a:spcAft>
                    <a:spcPct val="0"/>
                  </a:spcAft>
                </a:pPr>
                <a:r>
                  <a:rPr lang="sr-Cyrl-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 Стрелице хоризонтално  и одмах правимо производ:</a:t>
                </a:r>
              </a:p>
              <a:p>
                <a:pPr defTabSz="914099" fontAlgn="base">
                  <a:spcBef>
                    <a:spcPct val="0"/>
                  </a:spcBef>
                  <a:spcAft>
                    <a:spcPct val="0"/>
                  </a:spcAft>
                </a:pPr>
                <a:r>
                  <a:rPr lang="sr-Cyrl-RS" sz="2300" b="1" dirty="0" smtClean="0">
                    <a:solidFill>
                      <a:schemeClr val="tx1"/>
                    </a:solidFill>
                    <a:effectLst>
                      <a:outerShdw blurRad="38100" dist="38100" dir="2700000" algn="tl">
                        <a:srgbClr val="000000">
                          <a:alpha val="43137"/>
                        </a:srgbClr>
                      </a:outerShdw>
                    </a:effectLst>
                    <a:latin typeface="Calibri" panose="020F0502020204030204" pitchFamily="34" charset="0"/>
                  </a:rPr>
                  <a:t>126 ·</a:t>
                </a:r>
                <a:r>
                  <a:rPr lang="sr-Latn-RS" sz="2300" b="1" dirty="0" smtClean="0">
                    <a:solidFill>
                      <a:schemeClr val="tx1"/>
                    </a:solidFill>
                    <a:effectLst>
                      <a:outerShdw blurRad="38100" dist="38100" dir="2700000" algn="tl">
                        <a:srgbClr val="000000">
                          <a:alpha val="43137"/>
                        </a:srgbClr>
                      </a:outerShdw>
                    </a:effectLst>
                    <a:latin typeface="Calibri" panose="020F0502020204030204" pitchFamily="34" charset="0"/>
                  </a:rPr>
                  <a:t>x</a:t>
                </a:r>
                <a:r>
                  <a:rPr lang="sr-Cyrl-RS" sz="2300" b="1" dirty="0" smtClean="0">
                    <a:solidFill>
                      <a:schemeClr val="tx1"/>
                    </a:solidFill>
                    <a:effectLst>
                      <a:outerShdw blurRad="38100" dist="38100" dir="2700000" algn="tl">
                        <a:srgbClr val="000000">
                          <a:alpha val="43137"/>
                        </a:srgbClr>
                      </a:outerShdw>
                    </a:effectLst>
                    <a:latin typeface="Calibri" panose="020F0502020204030204" pitchFamily="34" charset="0"/>
                  </a:rPr>
                  <a:t> </a:t>
                </a:r>
                <a14:m>
                  <m:oMath xmlns:m="http://schemas.openxmlformats.org/officeDocument/2006/math">
                    <m:r>
                      <a:rPr lang="sr-Latn-RS" sz="2300" b="1" i="1" smtClean="0">
                        <a:ln w="28575">
                          <a:solidFill>
                            <a:schemeClr val="tx1"/>
                          </a:solidFill>
                        </a:ln>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sr-Cyrl-RS" sz="2300" b="1" dirty="0" smtClean="0">
                    <a:solidFill>
                      <a:schemeClr val="tx1"/>
                    </a:solidFill>
                    <a:effectLst>
                      <a:outerShdw blurRad="38100" dist="38100" dir="2700000" algn="tl">
                        <a:srgbClr val="000000">
                          <a:alpha val="43137"/>
                        </a:srgbClr>
                      </a:outerShdw>
                    </a:effectLst>
                    <a:latin typeface="Calibri" panose="020F0502020204030204" pitchFamily="34" charset="0"/>
                  </a:rPr>
                  <a:t> 56 · 90</a:t>
                </a:r>
              </a:p>
              <a:p>
                <a:pPr algn="r" defTabSz="914099" fontAlgn="base">
                  <a:spcBef>
                    <a:spcPct val="0"/>
                  </a:spcBef>
                  <a:spcAft>
                    <a:spcPct val="0"/>
                  </a:spcAft>
                </a:pPr>
                <a:r>
                  <a:rPr lang="sr-Cyrl-RS" sz="2300" b="1" dirty="0">
                    <a:solidFill>
                      <a:srgbClr val="FFFF00"/>
                    </a:solidFill>
                    <a:effectLst>
                      <a:outerShdw blurRad="38100" dist="38100" dir="2700000" algn="tl">
                        <a:srgbClr val="000000">
                          <a:alpha val="43137"/>
                        </a:srgbClr>
                      </a:outerShdw>
                    </a:effectLst>
                    <a:latin typeface="Calibri" panose="020F0502020204030204" pitchFamily="34" charset="0"/>
                  </a:rPr>
                  <a:t> </a:t>
                </a:r>
                <a:r>
                  <a:rPr lang="sr-Cyrl-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  добијамо </a:t>
                </a:r>
              </a:p>
              <a:p>
                <a:pPr algn="r" defTabSz="914099" fontAlgn="base">
                  <a:spcBef>
                    <a:spcPct val="0"/>
                  </a:spcBef>
                  <a:spcAft>
                    <a:spcPct val="0"/>
                  </a:spcAft>
                </a:pPr>
                <a:r>
                  <a:rPr lang="sr-Cyrl-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исто као и на претходни начин! </a:t>
                </a:r>
              </a:p>
              <a:p>
                <a:pPr algn="r" defTabSz="914099" fontAlgn="base">
                  <a:spcBef>
                    <a:spcPct val="0"/>
                  </a:spcBef>
                  <a:spcAft>
                    <a:spcPct val="0"/>
                  </a:spcAft>
                </a:pPr>
                <a:r>
                  <a:rPr lang="sr-Cyrl-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x</a:t>
                </a:r>
                <a14:m>
                  <m:oMath xmlns:m="http://schemas.openxmlformats.org/officeDocument/2006/math">
                    <m:r>
                      <a:rPr lang="sr-Cyrl-RS" sz="2300" b="1" i="1" smtClean="0">
                        <a:solidFill>
                          <a:srgbClr val="FFFF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sr-Cyrl-RS" sz="2300" b="1" i="1" smtClean="0">
                        <a:solidFill>
                          <a:srgbClr val="FFFF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𝟒𝟎</m:t>
                    </m:r>
                  </m:oMath>
                </a14:m>
                <a:endParaRPr lang="sr-Cyrl-RS" sz="2300" b="1" dirty="0" smtClean="0">
                  <a:solidFill>
                    <a:srgbClr val="FFFF00"/>
                  </a:solidFill>
                  <a:effectLst>
                    <a:outerShdw blurRad="38100" dist="38100" dir="2700000" algn="tl">
                      <a:srgbClr val="000000">
                        <a:alpha val="43137"/>
                      </a:srgbClr>
                    </a:outerShdw>
                  </a:effectLst>
                  <a:latin typeface="Calibri" panose="020F0502020204030204" pitchFamily="34" charset="0"/>
                </a:endParaRPr>
              </a:p>
              <a:p>
                <a:pPr algn="r" defTabSz="914099" fontAlgn="base">
                  <a:spcBef>
                    <a:spcPct val="0"/>
                  </a:spcBef>
                  <a:spcAft>
                    <a:spcPct val="0"/>
                  </a:spcAft>
                </a:pPr>
                <a:endParaRPr lang="sr-Cyrl-RS" sz="230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algn="r" defTabSz="914099" fontAlgn="base">
                  <a:spcBef>
                    <a:spcPct val="0"/>
                  </a:spcBef>
                  <a:spcAft>
                    <a:spcPct val="0"/>
                  </a:spcAft>
                </a:pPr>
                <a:endParaRPr lang="sr-Cyrl-RS" sz="2300" dirty="0">
                  <a:solidFill>
                    <a:srgbClr val="FFFFFF"/>
                  </a:solidFill>
                  <a:effectLst>
                    <a:outerShdw blurRad="38100" dist="38100" dir="2700000" algn="tl">
                      <a:srgbClr val="000000">
                        <a:alpha val="43137"/>
                      </a:srgbClr>
                    </a:outerShdw>
                  </a:effectLst>
                  <a:latin typeface="Calibri" panose="020F0502020204030204" pitchFamily="34" charset="0"/>
                </a:endParaRPr>
              </a:p>
              <a:p>
                <a:pPr algn="r" defTabSz="914099" fontAlgn="base">
                  <a:spcBef>
                    <a:spcPct val="0"/>
                  </a:spcBef>
                  <a:spcAft>
                    <a:spcPct val="0"/>
                  </a:spcAft>
                </a:pPr>
                <a:endParaRPr lang="sr-Cyrl-RS" sz="230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algn="r" defTabSz="914099" fontAlgn="base">
                  <a:spcBef>
                    <a:spcPct val="0"/>
                  </a:spcBef>
                  <a:spcAft>
                    <a:spcPct val="0"/>
                  </a:spcAft>
                </a:pPr>
                <a:r>
                  <a:rPr lang="sr-Cyrl-RS" sz="2300" dirty="0" smtClean="0">
                    <a:solidFill>
                      <a:srgbClr val="FFFFFF"/>
                    </a:solidFill>
                    <a:effectLst>
                      <a:outerShdw blurRad="38100" dist="38100" dir="2700000" algn="tl">
                        <a:srgbClr val="000000">
                          <a:alpha val="43137"/>
                        </a:srgbClr>
                      </a:outerShdw>
                    </a:effectLst>
                    <a:latin typeface="Segoe" pitchFamily="34" charset="0"/>
                  </a:rPr>
                  <a:t>     </a:t>
                </a: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bwMode="auto">
              <a:xfrm>
                <a:off x="4139952" y="4990451"/>
                <a:ext cx="4995901" cy="1863904"/>
              </a:xfrm>
              <a:prstGeom prst="rect">
                <a:avLst/>
              </a:prstGeom>
              <a:blipFill rotWithShape="0">
                <a:blip r:embed="rId4"/>
                <a:stretch>
                  <a:fillRect/>
                </a:stretch>
              </a:blipFill>
              <a:ln>
                <a:headEnd type="none" w="med" len="med"/>
                <a:tailEnd type="none" w="med" len="med"/>
              </a:ln>
            </p:spPr>
            <p:txBody>
              <a:bodyPr/>
              <a:lstStyle/>
              <a:p>
                <a:r>
                  <a:rPr lang="sr-Latn-RS">
                    <a:noFill/>
                  </a:rPr>
                  <a:t> </a:t>
                </a:r>
              </a:p>
            </p:txBody>
          </p:sp>
        </mc:Fallback>
      </mc:AlternateContent>
      <p:cxnSp>
        <p:nvCxnSpPr>
          <p:cNvPr id="17" name="Straight Arrow Connector 16"/>
          <p:cNvCxnSpPr/>
          <p:nvPr/>
        </p:nvCxnSpPr>
        <p:spPr>
          <a:xfrm flipV="1">
            <a:off x="7211058" y="4355082"/>
            <a:ext cx="683212" cy="2004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211058" y="4007562"/>
            <a:ext cx="762217" cy="2323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bwMode="auto">
          <a:xfrm>
            <a:off x="3977661" y="3555620"/>
            <a:ext cx="2250524" cy="509575"/>
          </a:xfrm>
          <a:prstGeom prst="rect">
            <a:avLst/>
          </a:prstGeom>
          <a:noFill/>
          <a:ln w="762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Rectangle 28"/>
          <p:cNvSpPr/>
          <p:nvPr/>
        </p:nvSpPr>
        <p:spPr bwMode="auto">
          <a:xfrm>
            <a:off x="4139952" y="5145580"/>
            <a:ext cx="2421405" cy="469508"/>
          </a:xfrm>
          <a:prstGeom prst="rect">
            <a:avLst/>
          </a:prstGeom>
          <a:noFill/>
          <a:ln w="762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 name="TextBox 30"/>
          <p:cNvSpPr txBox="1"/>
          <p:nvPr/>
        </p:nvSpPr>
        <p:spPr>
          <a:xfrm>
            <a:off x="1705" y="4829093"/>
            <a:ext cx="4473832" cy="1815882"/>
          </a:xfrm>
          <a:prstGeom prst="rect">
            <a:avLst/>
          </a:prstGeom>
          <a:noFill/>
        </p:spPr>
        <p:txBody>
          <a:bodyPr wrap="square" rtlCol="0">
            <a:spAutoFit/>
          </a:bodyPr>
          <a:lstStyle/>
          <a:p>
            <a:pPr marL="457200" indent="-457200">
              <a:buFont typeface="Wingdings" panose="05000000000000000000" pitchFamily="2" charset="2"/>
              <a:buChar char="ü"/>
            </a:pPr>
            <a:r>
              <a:rPr lang="sr-Cyrl-RS" sz="2800" dirty="0" smtClean="0">
                <a:effectLst>
                  <a:glow rad="139700">
                    <a:schemeClr val="accent5">
                      <a:satMod val="175000"/>
                      <a:alpha val="40000"/>
                    </a:schemeClr>
                  </a:glow>
                </a:effectLst>
              </a:rPr>
              <a:t>Код </a:t>
            </a:r>
            <a:r>
              <a:rPr lang="sr-Cyrl-RS" sz="2800" dirty="0">
                <a:effectLst>
                  <a:glow rad="139700">
                    <a:schemeClr val="accent5">
                      <a:satMod val="175000"/>
                      <a:alpha val="40000"/>
                    </a:schemeClr>
                  </a:glow>
                </a:effectLst>
              </a:rPr>
              <a:t> </a:t>
            </a:r>
            <a:r>
              <a:rPr lang="sr-Cyrl-RS" sz="2800" dirty="0" smtClean="0">
                <a:effectLst>
                  <a:glow rad="139700">
                    <a:schemeClr val="accent5">
                      <a:satMod val="175000"/>
                      <a:alpha val="40000"/>
                    </a:schemeClr>
                  </a:glow>
                </a:effectLst>
              </a:rPr>
              <a:t>обрнуте, стрелице хоризонтално (водоравно)  и одмах правимо производ!</a:t>
            </a:r>
            <a:endParaRPr lang="sr-Latn-RS" sz="2800" dirty="0">
              <a:effectLst>
                <a:glow rad="139700">
                  <a:schemeClr val="accent5">
                    <a:satMod val="175000"/>
                    <a:alpha val="40000"/>
                  </a:schemeClr>
                </a:glow>
              </a:effectLst>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869" y="536599"/>
            <a:ext cx="2494076" cy="1383487"/>
          </a:xfrm>
          <a:prstGeom prst="rect">
            <a:avLst/>
          </a:prstGeom>
        </p:spPr>
      </p:pic>
      <p:sp>
        <p:nvSpPr>
          <p:cNvPr id="18" name="Subtitle 2"/>
          <p:cNvSpPr txBox="1">
            <a:spLocks/>
          </p:cNvSpPr>
          <p:nvPr/>
        </p:nvSpPr>
        <p:spPr>
          <a:xfrm>
            <a:off x="198535" y="1839174"/>
            <a:ext cx="3722267" cy="2694649"/>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sr-Cyrl-RS" sz="2800" b="1" u="sng" dirty="0" smtClean="0">
                <a:solidFill>
                  <a:schemeClr val="tx1"/>
                </a:solidFill>
              </a:rPr>
              <a:t>Задатак </a:t>
            </a:r>
            <a:r>
              <a:rPr lang="sr-Latn-RS" sz="2800" b="1" u="sng" dirty="0">
                <a:solidFill>
                  <a:schemeClr val="tx1"/>
                </a:solidFill>
                <a:latin typeface="Calibri" panose="020F0502020204030204" pitchFamily="34" charset="0"/>
              </a:rPr>
              <a:t>B</a:t>
            </a:r>
            <a:r>
              <a:rPr lang="sr-Cyrl-RS" sz="2800" b="1" u="sng" dirty="0" smtClean="0">
                <a:solidFill>
                  <a:schemeClr val="tx1"/>
                </a:solidFill>
              </a:rPr>
              <a:t>:</a:t>
            </a:r>
            <a:r>
              <a:rPr lang="sr-Cyrl-RS" sz="2800" u="sng" dirty="0" smtClean="0">
                <a:solidFill>
                  <a:schemeClr val="tx1"/>
                </a:solidFill>
              </a:rPr>
              <a:t> </a:t>
            </a:r>
          </a:p>
          <a:p>
            <a:r>
              <a:rPr lang="sr-Cyrl-RS" sz="2800" dirty="0" smtClean="0">
                <a:solidFill>
                  <a:schemeClr val="tx1"/>
                </a:solidFill>
              </a:rPr>
              <a:t>Зупчаник има 56 зубаца и прави  90  обртаја у минути. Колико  зубаца има зупчаник који прави 126 обртаја у минути и у преносу је са првим зупчаником? </a:t>
            </a:r>
          </a:p>
          <a:p>
            <a:endParaRPr lang="sr-Cyrl-RS" b="1" dirty="0" smtClean="0">
              <a:solidFill>
                <a:srgbClr val="FFFF00"/>
              </a:solidFill>
            </a:endParaRPr>
          </a:p>
          <a:p>
            <a:r>
              <a:rPr lang="sr-Cyrl-RS" dirty="0" smtClean="0"/>
              <a:t> </a:t>
            </a:r>
            <a:endParaRPr lang="sr-Cyrl-RS" b="1" dirty="0"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endParaRPr>
          </a:p>
        </p:txBody>
      </p:sp>
    </p:spTree>
    <p:extLst>
      <p:ext uri="{BB962C8B-B14F-4D97-AF65-F5344CB8AC3E}">
        <p14:creationId xmlns:p14="http://schemas.microsoft.com/office/powerpoint/2010/main" val="19660783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 calcmode="lin" valueType="num">
                                      <p:cBhvr>
                                        <p:cTn id="14"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1">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 calcmode="lin" valueType="num">
                                      <p:cBhvr>
                                        <p:cTn id="18" dur="500" fill="hold"/>
                                        <p:tgtEl>
                                          <p:spTgt spid="21">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1">
                                            <p:txEl>
                                              <p:pRg st="1" end="1"/>
                                            </p:txEl>
                                          </p:spTgt>
                                        </p:tgtEl>
                                        <p:attrNameLst>
                                          <p:attrName>ppt_h</p:attrName>
                                        </p:attrNameLst>
                                      </p:cBhvr>
                                      <p:tavLst>
                                        <p:tav tm="0">
                                          <p:val>
                                            <p:strVal val="#ppt_h"/>
                                          </p:val>
                                        </p:tav>
                                        <p:tav tm="100000">
                                          <p:val>
                                            <p:strVal val="#ppt_h"/>
                                          </p:val>
                                        </p:tav>
                                      </p:tavLst>
                                    </p:anim>
                                  </p:childTnLst>
                                </p:cTn>
                              </p:par>
                              <p:par>
                                <p:cTn id="20" presetID="6" presetClass="entr" presetSubtype="16"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par>
                                <p:cTn id="23" presetID="6"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21">
                                            <p:txEl>
                                              <p:pRg st="2" end="2"/>
                                            </p:txEl>
                                          </p:spTgt>
                                        </p:tgtEl>
                                        <p:attrNameLst>
                                          <p:attrName>style.visibility</p:attrName>
                                        </p:attrNameLst>
                                      </p:cBhvr>
                                      <p:to>
                                        <p:strVal val="visible"/>
                                      </p:to>
                                    </p:set>
                                    <p:anim calcmode="lin" valueType="num">
                                      <p:cBhvr>
                                        <p:cTn id="30" dur="500" fill="hold"/>
                                        <p:tgtEl>
                                          <p:spTgt spid="21">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21">
                                            <p:txEl>
                                              <p:pRg st="2" end="2"/>
                                            </p:txEl>
                                          </p:spTgt>
                                        </p:tgtEl>
                                        <p:attrNameLst>
                                          <p:attrName>ppt_h</p:attrName>
                                        </p:attrNameLst>
                                      </p:cBhvr>
                                      <p:tavLst>
                                        <p:tav tm="0">
                                          <p:val>
                                            <p:strVal val="#ppt_h"/>
                                          </p:val>
                                        </p:tav>
                                        <p:tav tm="100000">
                                          <p:val>
                                            <p:strVal val="#ppt_h"/>
                                          </p:val>
                                        </p:tav>
                                      </p:tavLst>
                                    </p:anim>
                                  </p:childTnLst>
                                </p:cTn>
                              </p:par>
                              <p:par>
                                <p:cTn id="32" presetID="17" presetClass="entr" presetSubtype="10" fill="hold" nodeType="withEffect">
                                  <p:stCondLst>
                                    <p:cond delay="0"/>
                                  </p:stCondLst>
                                  <p:childTnLst>
                                    <p:set>
                                      <p:cBhvr>
                                        <p:cTn id="33" dur="1" fill="hold">
                                          <p:stCondLst>
                                            <p:cond delay="0"/>
                                          </p:stCondLst>
                                        </p:cTn>
                                        <p:tgtEl>
                                          <p:spTgt spid="21">
                                            <p:txEl>
                                              <p:pRg st="3" end="3"/>
                                            </p:txEl>
                                          </p:spTgt>
                                        </p:tgtEl>
                                        <p:attrNameLst>
                                          <p:attrName>style.visibility</p:attrName>
                                        </p:attrNameLst>
                                      </p:cBhvr>
                                      <p:to>
                                        <p:strVal val="visible"/>
                                      </p:to>
                                    </p:set>
                                    <p:anim calcmode="lin" valueType="num">
                                      <p:cBhvr>
                                        <p:cTn id="34" dur="500" fill="hold"/>
                                        <p:tgtEl>
                                          <p:spTgt spid="21">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21">
                                            <p:txEl>
                                              <p:pRg st="3" end="3"/>
                                            </p:txEl>
                                          </p:spTgt>
                                        </p:tgtEl>
                                        <p:attrNameLst>
                                          <p:attrName>ppt_h</p:attrName>
                                        </p:attrNameLst>
                                      </p:cBhvr>
                                      <p:tavLst>
                                        <p:tav tm="0">
                                          <p:val>
                                            <p:strVal val="#ppt_h"/>
                                          </p:val>
                                        </p:tav>
                                        <p:tav tm="100000">
                                          <p:val>
                                            <p:strVal val="#ppt_h"/>
                                          </p:val>
                                        </p:tav>
                                      </p:tavLst>
                                    </p:anim>
                                  </p:childTnLst>
                                </p:cTn>
                              </p:par>
                              <p:par>
                                <p:cTn id="36" presetID="6" presetClass="entr" presetSubtype="16"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circle(in)">
                                      <p:cBhvr>
                                        <p:cTn id="38" dur="20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21">
                                            <p:txEl>
                                              <p:pRg st="4" end="4"/>
                                            </p:txEl>
                                          </p:spTgt>
                                        </p:tgtEl>
                                        <p:attrNameLst>
                                          <p:attrName>style.visibility</p:attrName>
                                        </p:attrNameLst>
                                      </p:cBhvr>
                                      <p:to>
                                        <p:strVal val="visible"/>
                                      </p:to>
                                    </p:set>
                                    <p:anim calcmode="lin" valueType="num">
                                      <p:cBhvr>
                                        <p:cTn id="43" dur="500" fill="hold"/>
                                        <p:tgtEl>
                                          <p:spTgt spid="21">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21">
                                            <p:txEl>
                                              <p:pRg st="4" end="4"/>
                                            </p:txEl>
                                          </p:spTgt>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21">
                                            <p:txEl>
                                              <p:pRg st="5" end="5"/>
                                            </p:txEl>
                                          </p:spTgt>
                                        </p:tgtEl>
                                        <p:attrNameLst>
                                          <p:attrName>style.visibility</p:attrName>
                                        </p:attrNameLst>
                                      </p:cBhvr>
                                      <p:to>
                                        <p:strVal val="visible"/>
                                      </p:to>
                                    </p:set>
                                    <p:anim calcmode="lin" valueType="num">
                                      <p:cBhvr>
                                        <p:cTn id="47" dur="500" fill="hold"/>
                                        <p:tgtEl>
                                          <p:spTgt spid="21">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21">
                                            <p:txEl>
                                              <p:pRg st="5" end="5"/>
                                            </p:txEl>
                                          </p:spTgt>
                                        </p:tgtEl>
                                        <p:attrNameLst>
                                          <p:attrName>ppt_h</p:attrName>
                                        </p:attrNameLst>
                                      </p:cBhvr>
                                      <p:tavLst>
                                        <p:tav tm="0">
                                          <p:val>
                                            <p:strVal val="#ppt_h"/>
                                          </p:val>
                                        </p:tav>
                                        <p:tav tm="100000">
                                          <p:val>
                                            <p:strVal val="#ppt_h"/>
                                          </p:val>
                                        </p:tav>
                                      </p:tavLst>
                                    </p:anim>
                                  </p:childTnLst>
                                </p:cTn>
                              </p:par>
                              <p:par>
                                <p:cTn id="49" presetID="17" presetClass="entr" presetSubtype="10" fill="hold" nodeType="withEffect">
                                  <p:stCondLst>
                                    <p:cond delay="0"/>
                                  </p:stCondLst>
                                  <p:childTnLst>
                                    <p:set>
                                      <p:cBhvr>
                                        <p:cTn id="50" dur="1" fill="hold">
                                          <p:stCondLst>
                                            <p:cond delay="0"/>
                                          </p:stCondLst>
                                        </p:cTn>
                                        <p:tgtEl>
                                          <p:spTgt spid="21">
                                            <p:txEl>
                                              <p:pRg st="6" end="6"/>
                                            </p:txEl>
                                          </p:spTgt>
                                        </p:tgtEl>
                                        <p:attrNameLst>
                                          <p:attrName>style.visibility</p:attrName>
                                        </p:attrNameLst>
                                      </p:cBhvr>
                                      <p:to>
                                        <p:strVal val="visible"/>
                                      </p:to>
                                    </p:set>
                                    <p:anim calcmode="lin" valueType="num">
                                      <p:cBhvr>
                                        <p:cTn id="51" dur="500" fill="hold"/>
                                        <p:tgtEl>
                                          <p:spTgt spid="21">
                                            <p:txEl>
                                              <p:pRg st="6" end="6"/>
                                            </p:txEl>
                                          </p:spTgt>
                                        </p:tgtEl>
                                        <p:attrNameLst>
                                          <p:attrName>ppt_w</p:attrName>
                                        </p:attrNameLst>
                                      </p:cBhvr>
                                      <p:tavLst>
                                        <p:tav tm="0">
                                          <p:val>
                                            <p:fltVal val="0"/>
                                          </p:val>
                                        </p:tav>
                                        <p:tav tm="100000">
                                          <p:val>
                                            <p:strVal val="#ppt_w"/>
                                          </p:val>
                                        </p:tav>
                                      </p:tavLst>
                                    </p:anim>
                                    <p:anim calcmode="lin" valueType="num">
                                      <p:cBhvr>
                                        <p:cTn id="52" dur="500" fill="hold"/>
                                        <p:tgtEl>
                                          <p:spTgt spid="21">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2000"/>
                                        <p:tgtEl>
                                          <p:spTgt spid="31"/>
                                        </p:tgtEl>
                                      </p:cBhvr>
                                    </p:animEffect>
                                    <p:anim calcmode="lin" valueType="num">
                                      <p:cBhvr>
                                        <p:cTn id="58" dur="2000" fill="hold"/>
                                        <p:tgtEl>
                                          <p:spTgt spid="31"/>
                                        </p:tgtEl>
                                        <p:attrNameLst>
                                          <p:attrName>ppt_w</p:attrName>
                                        </p:attrNameLst>
                                      </p:cBhvr>
                                      <p:tavLst>
                                        <p:tav tm="0" fmla="#ppt_w*sin(2.5*pi*$)">
                                          <p:val>
                                            <p:fltVal val="0"/>
                                          </p:val>
                                        </p:tav>
                                        <p:tav tm="100000">
                                          <p:val>
                                            <p:fltVal val="1"/>
                                          </p:val>
                                        </p:tav>
                                      </p:tavLst>
                                    </p:anim>
                                    <p:anim calcmode="lin" valueType="num">
                                      <p:cBhvr>
                                        <p:cTn id="59" dur="20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9909" y="38236"/>
            <a:ext cx="6624736" cy="647050"/>
          </a:xfrm>
        </p:spPr>
        <p:txBody>
          <a:bodyPr/>
          <a:lstStyle/>
          <a:p>
            <a:r>
              <a:rPr lang="sr-Cyrl-RS" sz="4000" b="1" dirty="0" smtClean="0"/>
              <a:t>Примена   пропорционалности </a:t>
            </a:r>
            <a:endParaRPr lang="sr-Latn-RS" sz="4000" b="1" dirty="0"/>
          </a:p>
        </p:txBody>
      </p:sp>
      <mc:AlternateContent xmlns:mc="http://schemas.openxmlformats.org/markup-compatibility/2006" xmlns:a14="http://schemas.microsoft.com/office/drawing/2010/main">
        <mc:Choice Requires="a14">
          <p:sp>
            <p:nvSpPr>
              <p:cNvPr id="18" name="Subtitle 2"/>
              <p:cNvSpPr txBox="1">
                <a:spLocks/>
              </p:cNvSpPr>
              <p:nvPr/>
            </p:nvSpPr>
            <p:spPr>
              <a:xfrm>
                <a:off x="79909" y="606748"/>
                <a:ext cx="9064091" cy="5994531"/>
              </a:xfrm>
              <a:prstGeom prst="rect">
                <a:avLst/>
              </a:prstGeom>
              <a:noFill/>
              <a:ln w="28575">
                <a:solidFill>
                  <a:schemeClr val="tx1"/>
                </a:solidFill>
              </a:ln>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sr-Cyrl-RS" sz="2400" dirty="0" smtClean="0">
                    <a:solidFill>
                      <a:schemeClr val="tx1"/>
                    </a:solidFill>
                    <a:latin typeface="Comic Sans MS" panose="030F0702030302020204" pitchFamily="66" charset="0"/>
                  </a:rPr>
                  <a:t>А сад ћете видети да  ни мало сложенији  задаци са  више од  два пара  пропорционалних величина нису  превише тешки. Ово се углавном не ради у основној школи,</a:t>
                </a:r>
                <a:r>
                  <a:rPr lang="sr-Latn-RS" sz="2400" dirty="0" smtClean="0">
                    <a:solidFill>
                      <a:schemeClr val="tx1"/>
                    </a:solidFill>
                    <a:latin typeface="Comic Sans MS" panose="030F0702030302020204" pitchFamily="66" charset="0"/>
                  </a:rPr>
                  <a:t> </a:t>
                </a:r>
                <a:r>
                  <a:rPr lang="sr-Cyrl-RS" sz="2400" dirty="0" smtClean="0">
                    <a:solidFill>
                      <a:schemeClr val="tx1"/>
                    </a:solidFill>
                    <a:latin typeface="Comic Sans MS" panose="030F0702030302020204" pitchFamily="66" charset="0"/>
                  </a:rPr>
                  <a:t>већ у средњој! Коме је баш тешко,</a:t>
                </a:r>
                <a:r>
                  <a:rPr lang="sr-Latn-RS" sz="2400" dirty="0" smtClean="0">
                    <a:solidFill>
                      <a:schemeClr val="tx1"/>
                    </a:solidFill>
                    <a:latin typeface="Comic Sans MS" panose="030F0702030302020204" pitchFamily="66" charset="0"/>
                  </a:rPr>
                  <a:t> </a:t>
                </a:r>
                <a:r>
                  <a:rPr lang="sr-Cyrl-RS" sz="2400" dirty="0" smtClean="0">
                    <a:solidFill>
                      <a:schemeClr val="tx1"/>
                    </a:solidFill>
                    <a:latin typeface="Comic Sans MS" panose="030F0702030302020204" pitchFamily="66" charset="0"/>
                  </a:rPr>
                  <a:t>може  одмах  на </a:t>
                </a:r>
                <a:r>
                  <a:rPr lang="sr-Cyrl-RS" sz="2400" b="1" dirty="0" smtClean="0">
                    <a:solidFill>
                      <a:schemeClr val="tx1"/>
                    </a:solidFill>
                    <a:latin typeface="Comic Sans MS" panose="030F0702030302020204" pitchFamily="66" charset="0"/>
                  </a:rPr>
                  <a:t>„вежбе“</a:t>
                </a:r>
              </a:p>
              <a:p>
                <a:r>
                  <a:rPr lang="sr-Cyrl-RS" sz="2400" b="1" dirty="0" smtClean="0">
                    <a:solidFill>
                      <a:srgbClr val="FFFF00"/>
                    </a:solidFill>
                    <a:latin typeface="Comic Sans MS" panose="030F0702030302020204" pitchFamily="66" charset="0"/>
                  </a:rPr>
                  <a:t>Задатак </a:t>
                </a:r>
                <a:r>
                  <a:rPr lang="sr-Cyrl-RS" sz="2400" b="1" dirty="0" smtClean="0">
                    <a:solidFill>
                      <a:srgbClr val="FFFF00"/>
                    </a:solidFill>
                    <a:latin typeface="Calibri" panose="020F0502020204030204" pitchFamily="34" charset="0"/>
                  </a:rPr>
                  <a:t>*</a:t>
                </a:r>
                <a:r>
                  <a:rPr lang="sr-Cyrl-RS" sz="2400" b="1" dirty="0" smtClean="0">
                    <a:solidFill>
                      <a:srgbClr val="FFFF00"/>
                    </a:solidFill>
                    <a:latin typeface="Comic Sans MS" panose="030F0702030302020204" pitchFamily="66" charset="0"/>
                  </a:rPr>
                  <a:t>: </a:t>
                </a:r>
                <a:r>
                  <a:rPr lang="sr-Cyrl-RS" sz="2400" dirty="0" smtClean="0">
                    <a:solidFill>
                      <a:srgbClr val="FFFF00"/>
                    </a:solidFill>
                    <a:latin typeface="Comic Sans MS" panose="030F0702030302020204" pitchFamily="66" charset="0"/>
                  </a:rPr>
                  <a:t> Пумпа извуче за 8 минута 18 </a:t>
                </a:r>
                <a:r>
                  <a:rPr lang="sr-Latn-RS" sz="2400" dirty="0" smtClean="0">
                    <a:solidFill>
                      <a:srgbClr val="FFFF00"/>
                    </a:solidFill>
                    <a:latin typeface="Comic Sans MS" panose="030F0702030302020204" pitchFamily="66" charset="0"/>
                  </a:rPr>
                  <a:t>hl</a:t>
                </a:r>
                <a:r>
                  <a:rPr lang="sr-Cyrl-RS" sz="2400" dirty="0" smtClean="0">
                    <a:solidFill>
                      <a:srgbClr val="FFFF00"/>
                    </a:solidFill>
                    <a:latin typeface="Comic Sans MS" panose="030F0702030302020204" pitchFamily="66" charset="0"/>
                  </a:rPr>
                  <a:t>  воде са дубине  од 200</a:t>
                </a:r>
                <a:r>
                  <a:rPr lang="sr-Latn-RS" sz="2400" dirty="0" smtClean="0">
                    <a:solidFill>
                      <a:srgbClr val="FFFF00"/>
                    </a:solidFill>
                    <a:latin typeface="Comic Sans MS" panose="030F0702030302020204" pitchFamily="66" charset="0"/>
                  </a:rPr>
                  <a:t>m</a:t>
                </a:r>
                <a:r>
                  <a:rPr lang="sr-Cyrl-RS" sz="2400" dirty="0" smtClean="0">
                    <a:solidFill>
                      <a:srgbClr val="FFFF00"/>
                    </a:solidFill>
                    <a:latin typeface="Comic Sans MS" panose="030F0702030302020204" pitchFamily="66" charset="0"/>
                  </a:rPr>
                  <a:t> .За које  ће време иста пумпа извући 30 </a:t>
                </a:r>
                <a:r>
                  <a:rPr lang="sr-Latn-RS" sz="2400" dirty="0" smtClean="0">
                    <a:solidFill>
                      <a:srgbClr val="FFFF00"/>
                    </a:solidFill>
                    <a:latin typeface="Comic Sans MS" panose="030F0702030302020204" pitchFamily="66" charset="0"/>
                  </a:rPr>
                  <a:t>hl</a:t>
                </a:r>
                <a:r>
                  <a:rPr lang="sr-Cyrl-RS" sz="2400" dirty="0" smtClean="0">
                    <a:solidFill>
                      <a:srgbClr val="FFFF00"/>
                    </a:solidFill>
                    <a:latin typeface="Comic Sans MS" panose="030F0702030302020204" pitchFamily="66" charset="0"/>
                  </a:rPr>
                  <a:t> воде са дубине од 150 </a:t>
                </a:r>
                <a:r>
                  <a:rPr lang="sr-Latn-RS" sz="2400" dirty="0" smtClean="0">
                    <a:solidFill>
                      <a:srgbClr val="FFFF00"/>
                    </a:solidFill>
                    <a:latin typeface="Comic Sans MS" panose="030F0702030302020204" pitchFamily="66" charset="0"/>
                  </a:rPr>
                  <a:t>m</a:t>
                </a:r>
                <a:r>
                  <a:rPr lang="sr-Cyrl-RS" sz="2400" dirty="0" smtClean="0">
                    <a:solidFill>
                      <a:srgbClr val="FFFF00"/>
                    </a:solidFill>
                    <a:latin typeface="Comic Sans MS" panose="030F0702030302020204" pitchFamily="66" charset="0"/>
                  </a:rPr>
                  <a:t> ?</a:t>
                </a:r>
              </a:p>
              <a:p>
                <a:r>
                  <a:rPr lang="sr-Cyrl-RS" sz="2400" b="1" dirty="0">
                    <a:solidFill>
                      <a:schemeClr val="tx1"/>
                    </a:solidFill>
                    <a:latin typeface="Comic Sans MS" panose="030F0702030302020204" pitchFamily="66" charset="0"/>
                  </a:rPr>
                  <a:t> </a:t>
                </a:r>
                <a:r>
                  <a:rPr lang="sr-Cyrl-RS" sz="2400" b="1" dirty="0" smtClean="0">
                    <a:solidFill>
                      <a:schemeClr val="tx1"/>
                    </a:solidFill>
                    <a:latin typeface="Comic Sans MS" panose="030F0702030302020204" pitchFamily="66" charset="0"/>
                  </a:rPr>
                  <a:t> </a:t>
                </a:r>
                <a:r>
                  <a:rPr lang="sr-Cyrl-RS" sz="2400" dirty="0" smtClean="0">
                    <a:solidFill>
                      <a:schemeClr val="tx1"/>
                    </a:solidFill>
                    <a:latin typeface="Comic Sans MS" panose="030F0702030302020204" pitchFamily="66" charset="0"/>
                  </a:rPr>
                  <a:t>8 </a:t>
                </a:r>
                <a:r>
                  <a:rPr lang="sr-Latn-RS" sz="2400" dirty="0" smtClean="0">
                    <a:solidFill>
                      <a:schemeClr val="tx1"/>
                    </a:solidFill>
                    <a:latin typeface="Calibri" panose="020F0502020204030204" pitchFamily="34" charset="0"/>
                  </a:rPr>
                  <a:t>min</a:t>
                </a:r>
                <a:r>
                  <a:rPr lang="sr-Cyrl-RS" sz="2400" dirty="0" smtClean="0">
                    <a:solidFill>
                      <a:schemeClr val="tx1"/>
                    </a:solidFill>
                    <a:latin typeface="Calibri" panose="020F0502020204030204" pitchFamily="34" charset="0"/>
                  </a:rPr>
                  <a:t>    18 </a:t>
                </a:r>
                <a:r>
                  <a:rPr lang="sr-Latn-RS" sz="2400" dirty="0" smtClean="0">
                    <a:solidFill>
                      <a:schemeClr val="tx1"/>
                    </a:solidFill>
                    <a:latin typeface="Calibri" panose="020F0502020204030204" pitchFamily="34" charset="0"/>
                  </a:rPr>
                  <a:t>hl</a:t>
                </a:r>
                <a:r>
                  <a:rPr lang="sr-Cyrl-RS" sz="2400" dirty="0" smtClean="0">
                    <a:solidFill>
                      <a:schemeClr val="tx1"/>
                    </a:solidFill>
                    <a:latin typeface="Calibri" panose="020F0502020204030204" pitchFamily="34" charset="0"/>
                  </a:rPr>
                  <a:t>    200 </a:t>
                </a:r>
                <a:r>
                  <a:rPr lang="sr-Latn-RS" sz="2400" dirty="0" smtClean="0">
                    <a:solidFill>
                      <a:schemeClr val="tx1"/>
                    </a:solidFill>
                    <a:latin typeface="Calibri" panose="020F0502020204030204" pitchFamily="34" charset="0"/>
                  </a:rPr>
                  <a:t>m</a:t>
                </a:r>
                <a:endParaRPr lang="sr-Cyrl-RS" sz="2400" dirty="0" smtClean="0">
                  <a:solidFill>
                    <a:schemeClr val="tx1"/>
                  </a:solidFill>
                  <a:latin typeface="Calibri" panose="020F0502020204030204" pitchFamily="34" charset="0"/>
                </a:endParaRPr>
              </a:p>
              <a:p>
                <a:r>
                  <a:rPr lang="sr-Cyrl-RS" sz="2400" dirty="0">
                    <a:solidFill>
                      <a:schemeClr val="tx1"/>
                    </a:solidFill>
                    <a:latin typeface="Calibri" panose="020F0502020204030204" pitchFamily="34" charset="0"/>
                  </a:rPr>
                  <a:t> </a:t>
                </a:r>
                <a:r>
                  <a:rPr lang="sr-Cyrl-RS" sz="2400" dirty="0" smtClean="0">
                    <a:solidFill>
                      <a:schemeClr val="tx1"/>
                    </a:solidFill>
                    <a:latin typeface="Calibri" panose="020F0502020204030204" pitchFamily="34" charset="0"/>
                  </a:rPr>
                  <a:t>   </a:t>
                </a:r>
                <a:r>
                  <a:rPr lang="sr-Latn-RS" sz="2400" dirty="0" smtClean="0">
                    <a:solidFill>
                      <a:schemeClr val="tx1"/>
                    </a:solidFill>
                    <a:latin typeface="Calibri" panose="020F0502020204030204" pitchFamily="34" charset="0"/>
                  </a:rPr>
                  <a:t>x</a:t>
                </a:r>
                <a:r>
                  <a:rPr lang="sr-Cyrl-RS" sz="2400" dirty="0" smtClean="0">
                    <a:solidFill>
                      <a:schemeClr val="tx1"/>
                    </a:solidFill>
                    <a:latin typeface="Calibri" panose="020F0502020204030204" pitchFamily="34" charset="0"/>
                  </a:rPr>
                  <a:t> </a:t>
                </a:r>
                <a:r>
                  <a:rPr lang="sr-Latn-RS" sz="2400" dirty="0" smtClean="0">
                    <a:solidFill>
                      <a:schemeClr val="tx1"/>
                    </a:solidFill>
                    <a:latin typeface="Calibri" panose="020F0502020204030204" pitchFamily="34" charset="0"/>
                  </a:rPr>
                  <a:t>min</a:t>
                </a:r>
                <a:r>
                  <a:rPr lang="sr-Cyrl-RS" sz="2400" dirty="0" smtClean="0">
                    <a:solidFill>
                      <a:schemeClr val="tx1"/>
                    </a:solidFill>
                    <a:latin typeface="Calibri" panose="020F0502020204030204" pitchFamily="34" charset="0"/>
                  </a:rPr>
                  <a:t>     30 </a:t>
                </a:r>
                <a:r>
                  <a:rPr lang="sr-Latn-RS" sz="2400" dirty="0" smtClean="0">
                    <a:solidFill>
                      <a:schemeClr val="tx1"/>
                    </a:solidFill>
                    <a:latin typeface="Calibri" panose="020F0502020204030204" pitchFamily="34" charset="0"/>
                  </a:rPr>
                  <a:t>hl</a:t>
                </a:r>
                <a:r>
                  <a:rPr lang="sr-Cyrl-RS" sz="2400" dirty="0" smtClean="0">
                    <a:solidFill>
                      <a:schemeClr val="tx1"/>
                    </a:solidFill>
                    <a:latin typeface="Calibri" panose="020F0502020204030204" pitchFamily="34" charset="0"/>
                  </a:rPr>
                  <a:t>    150 </a:t>
                </a:r>
                <a:r>
                  <a:rPr lang="sr-Latn-RS" sz="2400" dirty="0" smtClean="0">
                    <a:solidFill>
                      <a:schemeClr val="tx1"/>
                    </a:solidFill>
                    <a:latin typeface="Calibri" panose="020F0502020204030204" pitchFamily="34" charset="0"/>
                  </a:rPr>
                  <a:t>m</a:t>
                </a:r>
                <a:r>
                  <a:rPr lang="sr-Cyrl-RS" sz="2400" dirty="0" smtClean="0">
                    <a:solidFill>
                      <a:schemeClr val="tx1"/>
                    </a:solidFill>
                    <a:latin typeface="Calibri" panose="020F0502020204030204" pitchFamily="34" charset="0"/>
                  </a:rPr>
                  <a:t> </a:t>
                </a:r>
                <a:endParaRPr lang="sr-Cyrl-RS" sz="2400" dirty="0" smtClean="0">
                  <a:solidFill>
                    <a:srgbClr val="FFFF00"/>
                  </a:solidFill>
                  <a:latin typeface="Comic Sans MS" panose="030F0702030302020204" pitchFamily="66" charset="0"/>
                </a:endParaRPr>
              </a:p>
              <a:p>
                <a:r>
                  <a:rPr lang="sr-Cyrl-RS" dirty="0" smtClean="0"/>
                  <a:t> </a:t>
                </a:r>
              </a:p>
              <a:p>
                <a:r>
                  <a:rPr lang="sr-Cyrl-RS" b="1" dirty="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rPr>
                  <a:t> </a:t>
                </a:r>
                <a:r>
                  <a:rPr lang="sr-Cyrl-RS" b="1" dirty="0"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rPr>
                  <a:t> </a:t>
                </a:r>
                <a:r>
                  <a:rPr lang="sr-Latn-RS" sz="2400" b="1" dirty="0" smtClean="0">
                    <a:solidFill>
                      <a:srgbClr val="89FFFF"/>
                    </a:solidFill>
                    <a:latin typeface="Comic Sans MS" panose="030F0702030302020204" pitchFamily="66" charset="0"/>
                  </a:rPr>
                  <a:t>x</a:t>
                </a:r>
                <a:r>
                  <a:rPr lang="sr-Latn-RS" sz="2400" b="1" dirty="0"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latin typeface="Comic Sans MS" panose="030F0702030302020204" pitchFamily="66" charset="0"/>
                  </a:rPr>
                  <a:t>:</a:t>
                </a:r>
                <a:r>
                  <a:rPr lang="sr-Latn-RS" sz="2400" b="1" dirty="0" smtClean="0">
                    <a:solidFill>
                      <a:srgbClr val="FFFF00"/>
                    </a:solidFill>
                    <a:latin typeface="Comic Sans MS" panose="030F0702030302020204" pitchFamily="66" charset="0"/>
                  </a:rPr>
                  <a:t>8</a:t>
                </a:r>
                <a:r>
                  <a:rPr lang="sr-Cyrl-RS" sz="2400" b="1" dirty="0"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latin typeface="Comic Sans MS" panose="030F0702030302020204" pitchFamily="66" charset="0"/>
                  </a:rPr>
                  <a:t> </a:t>
                </a:r>
                <a14:m>
                  <m:oMath xmlns:m="http://schemas.openxmlformats.org/officeDocument/2006/math">
                    <m:r>
                      <a:rPr lang="sr-Cyrl-RS" sz="2400" b="1" i="1"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latin typeface="Cambria Math" panose="02040503050406030204" pitchFamily="18" charset="0"/>
                        <a:ea typeface="Cambria Math" panose="02040503050406030204" pitchFamily="18" charset="0"/>
                      </a:rPr>
                      <m:t>=</m:t>
                    </m:r>
                  </m:oMath>
                </a14:m>
                <a:r>
                  <a:rPr lang="sr-Cyrl-RS" sz="2400" b="1" dirty="0" smtClean="0">
                    <a:solidFill>
                      <a:srgbClr val="FFFF00"/>
                    </a:solidFill>
                    <a:latin typeface="Comic Sans MS" panose="030F0702030302020204" pitchFamily="66" charset="0"/>
                  </a:rPr>
                  <a:t>30</a:t>
                </a:r>
                <a:r>
                  <a:rPr lang="sr-Cyrl-RS" sz="2400" b="1" dirty="0"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latin typeface="Comic Sans MS" panose="030F0702030302020204" pitchFamily="66" charset="0"/>
                  </a:rPr>
                  <a:t>:</a:t>
                </a:r>
                <a:r>
                  <a:rPr lang="sr-Cyrl-RS" sz="2400" b="1" dirty="0" smtClean="0">
                    <a:solidFill>
                      <a:srgbClr val="89FFFF"/>
                    </a:solidFill>
                    <a:latin typeface="Comic Sans MS" panose="030F0702030302020204" pitchFamily="66" charset="0"/>
                  </a:rPr>
                  <a:t>18</a:t>
                </a:r>
                <a14:m>
                  <m:oMath xmlns:m="http://schemas.openxmlformats.org/officeDocument/2006/math">
                    <m:r>
                      <a:rPr lang="sr-Cyrl-RS" sz="2400" b="1" i="1" dirty="0"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latin typeface="Cambria Math" panose="02040503050406030204" pitchFamily="18" charset="0"/>
                        <a:ea typeface="Cambria Math" panose="02040503050406030204" pitchFamily="18" charset="0"/>
                      </a:rPr>
                      <m:t>=</m:t>
                    </m:r>
                  </m:oMath>
                </a14:m>
                <a:r>
                  <a:rPr lang="sr-Cyrl-RS" sz="2400" b="1" dirty="0" smtClean="0">
                    <a:solidFill>
                      <a:srgbClr val="FFFF00"/>
                    </a:solidFill>
                    <a:latin typeface="Comic Sans MS" panose="030F0702030302020204" pitchFamily="66" charset="0"/>
                  </a:rPr>
                  <a:t>150</a:t>
                </a:r>
                <a:r>
                  <a:rPr lang="sr-Cyrl-RS" sz="2400" b="1" dirty="0"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latin typeface="Comic Sans MS" panose="030F0702030302020204" pitchFamily="66" charset="0"/>
                  </a:rPr>
                  <a:t> </a:t>
                </a:r>
                <a:r>
                  <a:rPr lang="sr-Cyrl-RS" sz="2400" b="1" dirty="0"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latin typeface="Calibri" panose="020F0502020204030204" pitchFamily="34" charset="0"/>
                  </a:rPr>
                  <a:t>:</a:t>
                </a:r>
                <a:r>
                  <a:rPr lang="sr-Cyrl-RS" sz="2400" b="1" dirty="0" smtClean="0">
                    <a:solidFill>
                      <a:srgbClr val="89FFFF"/>
                    </a:solidFill>
                    <a:latin typeface="Comic Sans MS" panose="030F0702030302020204" pitchFamily="66" charset="0"/>
                  </a:rPr>
                  <a:t>200  (спољашњи , </a:t>
                </a:r>
                <a:r>
                  <a:rPr lang="sr-Cyrl-RS" sz="2400" b="1" dirty="0" smtClean="0">
                    <a:solidFill>
                      <a:srgbClr val="FFFF00"/>
                    </a:solidFill>
                    <a:latin typeface="Comic Sans MS" panose="030F0702030302020204" pitchFamily="66" charset="0"/>
                  </a:rPr>
                  <a:t>унутрашњи )</a:t>
                </a:r>
                <a:r>
                  <a:rPr lang="sr-Cyrl-RS" sz="2400" b="1" dirty="0" smtClean="0">
                    <a:solidFill>
                      <a:srgbClr val="89FFFF"/>
                    </a:solidFill>
                    <a:latin typeface="Comic Sans MS" panose="030F0702030302020204" pitchFamily="66" charset="0"/>
                  </a:rPr>
                  <a:t> </a:t>
                </a:r>
              </a:p>
              <a:p>
                <a:r>
                  <a:rPr lang="sr-Cyrl-RS" sz="2400" b="1" dirty="0">
                    <a:solidFill>
                      <a:srgbClr val="89FFFF"/>
                    </a:solidFill>
                    <a:latin typeface="Comic Sans MS" panose="030F0702030302020204" pitchFamily="66" charset="0"/>
                  </a:rPr>
                  <a:t> </a:t>
                </a:r>
                <a:r>
                  <a:rPr lang="sr-Cyrl-RS" sz="2400" b="1" dirty="0" smtClean="0">
                    <a:solidFill>
                      <a:srgbClr val="89FFFF"/>
                    </a:solidFill>
                    <a:latin typeface="Comic Sans MS" panose="030F0702030302020204" pitchFamily="66" charset="0"/>
                  </a:rPr>
                  <a:t> </a:t>
                </a:r>
                <a:r>
                  <a:rPr lang="sr-Latn-RS" sz="2400" b="1" dirty="0" smtClean="0">
                    <a:solidFill>
                      <a:srgbClr val="89FFFF"/>
                    </a:solidFill>
                    <a:latin typeface="Comic Sans MS" panose="030F0702030302020204" pitchFamily="66" charset="0"/>
                  </a:rPr>
                  <a:t>x·18·200</a:t>
                </a:r>
                <a:r>
                  <a:rPr lang="sr-Cyrl-RS" sz="2400" b="1" dirty="0" smtClean="0">
                    <a:solidFill>
                      <a:srgbClr val="89FFFF"/>
                    </a:solidFill>
                    <a:latin typeface="Comic Sans MS" panose="030F0702030302020204" pitchFamily="66" charset="0"/>
                  </a:rPr>
                  <a:t> </a:t>
                </a:r>
                <a14:m>
                  <m:oMath xmlns:m="http://schemas.openxmlformats.org/officeDocument/2006/math">
                    <m:r>
                      <a:rPr lang="sr-Cyrl-RS" sz="2400" b="1" i="1" smtClean="0">
                        <a:solidFill>
                          <a:srgbClr val="89FFFF"/>
                        </a:solidFill>
                        <a:latin typeface="Cambria Math" panose="02040503050406030204" pitchFamily="18" charset="0"/>
                        <a:ea typeface="Cambria Math" panose="02040503050406030204" pitchFamily="18" charset="0"/>
                      </a:rPr>
                      <m:t>=</m:t>
                    </m:r>
                  </m:oMath>
                </a14:m>
                <a:r>
                  <a:rPr lang="sr-Cyrl-RS" sz="2400" b="1" dirty="0" smtClean="0">
                    <a:solidFill>
                      <a:srgbClr val="89FFFF"/>
                    </a:solidFill>
                    <a:latin typeface="Comic Sans MS" panose="030F0702030302020204" pitchFamily="66" charset="0"/>
                  </a:rPr>
                  <a:t> </a:t>
                </a:r>
                <a:r>
                  <a:rPr lang="sr-Cyrl-RS" sz="2400" b="1" dirty="0" smtClean="0">
                    <a:solidFill>
                      <a:srgbClr val="FFFF00"/>
                    </a:solidFill>
                    <a:latin typeface="Comic Sans MS" panose="030F0702030302020204" pitchFamily="66" charset="0"/>
                  </a:rPr>
                  <a:t>8· 30·150  </a:t>
                </a:r>
              </a:p>
              <a:p>
                <a:r>
                  <a:rPr lang="sr-Cyrl-RS" sz="2400" b="1" dirty="0" smtClean="0">
                    <a:solidFill>
                      <a:schemeClr val="tx1"/>
                    </a:solidFill>
                    <a:latin typeface="Comic Sans MS" panose="030F0702030302020204" pitchFamily="66" charset="0"/>
                  </a:rPr>
                  <a:t>  </a:t>
                </a:r>
                <a:r>
                  <a:rPr lang="sr-Latn-RS" sz="2400" b="1" dirty="0" smtClean="0">
                    <a:solidFill>
                      <a:schemeClr val="tx1"/>
                    </a:solidFill>
                    <a:latin typeface="Comic Sans MS" panose="030F0702030302020204" pitchFamily="66" charset="0"/>
                  </a:rPr>
                  <a:t>x</a:t>
                </a:r>
                <a14:m>
                  <m:oMath xmlns:m="http://schemas.openxmlformats.org/officeDocument/2006/math">
                    <m:r>
                      <a:rPr lang="sr-Latn-RS" sz="2400" b="1" i="1" smtClean="0">
                        <a:solidFill>
                          <a:schemeClr val="tx1"/>
                        </a:solidFill>
                        <a:latin typeface="Cambria Math" panose="02040503050406030204" pitchFamily="18" charset="0"/>
                        <a:ea typeface="Cambria Math" panose="02040503050406030204" pitchFamily="18" charset="0"/>
                      </a:rPr>
                      <m:t>=</m:t>
                    </m:r>
                    <m:f>
                      <m:fPr>
                        <m:ctrlPr>
                          <a:rPr lang="sr-Latn-RS" sz="2400" b="1" i="1" smtClean="0">
                            <a:solidFill>
                              <a:schemeClr val="tx1"/>
                            </a:solidFill>
                            <a:latin typeface="Cambria Math" panose="02040503050406030204" pitchFamily="18" charset="0"/>
                            <a:ea typeface="Cambria Math" panose="02040503050406030204" pitchFamily="18" charset="0"/>
                          </a:rPr>
                        </m:ctrlPr>
                      </m:fPr>
                      <m:num>
                        <m:r>
                          <a:rPr lang="sr-Cyrl-RS" sz="2400" b="1" i="1" smtClean="0">
                            <a:solidFill>
                              <a:schemeClr val="tx1"/>
                            </a:solidFill>
                            <a:latin typeface="Cambria Math" panose="02040503050406030204" pitchFamily="18" charset="0"/>
                            <a:ea typeface="Cambria Math" panose="02040503050406030204" pitchFamily="18" charset="0"/>
                          </a:rPr>
                          <m:t>𝟖</m:t>
                        </m:r>
                        <m:r>
                          <a:rPr lang="sr-Cyrl-RS" sz="2400" b="1" i="1" smtClean="0">
                            <a:solidFill>
                              <a:schemeClr val="tx1"/>
                            </a:solidFill>
                            <a:latin typeface="Cambria Math" panose="02040503050406030204" pitchFamily="18" charset="0"/>
                            <a:ea typeface="Cambria Math" panose="02040503050406030204" pitchFamily="18" charset="0"/>
                          </a:rPr>
                          <m:t> ∙ </m:t>
                        </m:r>
                        <m:r>
                          <a:rPr lang="sr-Cyrl-RS" sz="2400" b="1" i="1" smtClean="0">
                            <a:solidFill>
                              <a:schemeClr val="tx1"/>
                            </a:solidFill>
                            <a:latin typeface="Cambria Math" panose="02040503050406030204" pitchFamily="18" charset="0"/>
                            <a:ea typeface="Cambria Math" panose="02040503050406030204" pitchFamily="18" charset="0"/>
                          </a:rPr>
                          <m:t>𝟑𝟎</m:t>
                        </m:r>
                        <m:r>
                          <a:rPr lang="sr-Cyrl-RS" sz="2400" b="1" i="1" smtClean="0">
                            <a:solidFill>
                              <a:schemeClr val="tx1"/>
                            </a:solidFill>
                            <a:latin typeface="Cambria Math" panose="02040503050406030204" pitchFamily="18" charset="0"/>
                            <a:ea typeface="Cambria Math" panose="02040503050406030204" pitchFamily="18" charset="0"/>
                          </a:rPr>
                          <m:t> ∙ </m:t>
                        </m:r>
                        <m:r>
                          <a:rPr lang="sr-Cyrl-RS" sz="2400" b="1" i="1" smtClean="0">
                            <a:solidFill>
                              <a:schemeClr val="tx1"/>
                            </a:solidFill>
                            <a:latin typeface="Cambria Math" panose="02040503050406030204" pitchFamily="18" charset="0"/>
                            <a:ea typeface="Cambria Math" panose="02040503050406030204" pitchFamily="18" charset="0"/>
                          </a:rPr>
                          <m:t>𝟏𝟓𝟎</m:t>
                        </m:r>
                      </m:num>
                      <m:den>
                        <m:r>
                          <a:rPr lang="sr-Cyrl-RS" sz="2400" b="1" i="1" smtClean="0">
                            <a:solidFill>
                              <a:schemeClr val="tx1"/>
                            </a:solidFill>
                            <a:latin typeface="Cambria Math" panose="02040503050406030204" pitchFamily="18" charset="0"/>
                            <a:ea typeface="Cambria Math" panose="02040503050406030204" pitchFamily="18" charset="0"/>
                          </a:rPr>
                          <m:t>𝟏𝟖</m:t>
                        </m:r>
                        <m:r>
                          <a:rPr lang="sr-Cyrl-RS" sz="2400" b="1" i="1" smtClean="0">
                            <a:solidFill>
                              <a:schemeClr val="tx1"/>
                            </a:solidFill>
                            <a:latin typeface="Cambria Math" panose="02040503050406030204" pitchFamily="18" charset="0"/>
                            <a:ea typeface="Cambria Math" panose="02040503050406030204" pitchFamily="18" charset="0"/>
                          </a:rPr>
                          <m:t> ∙ </m:t>
                        </m:r>
                        <m:r>
                          <a:rPr lang="sr-Cyrl-RS" sz="2400" b="1" i="1" smtClean="0">
                            <a:solidFill>
                              <a:schemeClr val="tx1"/>
                            </a:solidFill>
                            <a:latin typeface="Cambria Math" panose="02040503050406030204" pitchFamily="18" charset="0"/>
                            <a:ea typeface="Cambria Math" panose="02040503050406030204" pitchFamily="18" charset="0"/>
                          </a:rPr>
                          <m:t>𝟐𝟎𝟎</m:t>
                        </m:r>
                      </m:den>
                    </m:f>
                    <m:r>
                      <a:rPr lang="sr-Latn-RS" sz="2400" b="1" i="1" smtClean="0">
                        <a:solidFill>
                          <a:schemeClr val="tx1"/>
                        </a:solidFill>
                        <a:latin typeface="Cambria Math" panose="02040503050406030204" pitchFamily="18" charset="0"/>
                        <a:ea typeface="Cambria Math" panose="02040503050406030204" pitchFamily="18" charset="0"/>
                      </a:rPr>
                      <m:t>=</m:t>
                    </m:r>
                    <m:r>
                      <a:rPr lang="sr-Cyrl-RS" sz="2400" b="1" i="1" smtClean="0">
                        <a:solidFill>
                          <a:schemeClr val="tx1"/>
                        </a:solidFill>
                        <a:latin typeface="Cambria Math" panose="02040503050406030204" pitchFamily="18" charset="0"/>
                        <a:ea typeface="Cambria Math" panose="02040503050406030204" pitchFamily="18" charset="0"/>
                      </a:rPr>
                      <m:t>𝟏𝟎</m:t>
                    </m:r>
                  </m:oMath>
                </a14:m>
                <a:r>
                  <a:rPr lang="sr-Cyrl-RS" sz="2400" b="1" dirty="0" smtClean="0">
                    <a:solidFill>
                      <a:schemeClr val="tx1"/>
                    </a:solidFill>
                    <a:latin typeface="Calibri" panose="020F0502020204030204" pitchFamily="34" charset="0"/>
                  </a:rPr>
                  <a:t> </a:t>
                </a:r>
                <a:r>
                  <a:rPr lang="sr-Latn-RS" sz="2400" b="1" dirty="0" smtClean="0">
                    <a:solidFill>
                      <a:schemeClr val="tx1"/>
                    </a:solidFill>
                    <a:latin typeface="Calibri" panose="020F0502020204030204" pitchFamily="34" charset="0"/>
                  </a:rPr>
                  <a:t>min</a:t>
                </a:r>
                <a:r>
                  <a:rPr lang="sr-Cyrl-RS" sz="2400" b="1" dirty="0" smtClean="0">
                    <a:solidFill>
                      <a:schemeClr val="tx1"/>
                    </a:solidFill>
                    <a:latin typeface="Calibri" panose="020F0502020204030204" pitchFamily="34" charset="0"/>
                  </a:rPr>
                  <a:t> .</a:t>
                </a:r>
              </a:p>
              <a:p>
                <a:r>
                  <a:rPr lang="sr-Cyrl-RS" sz="2400" b="1" dirty="0">
                    <a:solidFill>
                      <a:schemeClr val="tx1"/>
                    </a:solidFill>
                    <a:latin typeface="Calibri" panose="020F0502020204030204" pitchFamily="34" charset="0"/>
                  </a:rPr>
                  <a:t> И</a:t>
                </a:r>
                <a:r>
                  <a:rPr lang="sr-Cyrl-RS" sz="2400" b="1" dirty="0" smtClean="0">
                    <a:solidFill>
                      <a:schemeClr val="tx1"/>
                    </a:solidFill>
                    <a:latin typeface="Calibri" panose="020F0502020204030204" pitchFamily="34" charset="0"/>
                  </a:rPr>
                  <a:t>ли,пошто су обе величине </a:t>
                </a:r>
              </a:p>
              <a:p>
                <a:r>
                  <a:rPr lang="sr-Cyrl-RS" sz="2400" b="1" dirty="0">
                    <a:solidFill>
                      <a:schemeClr val="tx1"/>
                    </a:solidFill>
                    <a:latin typeface="Calibri" panose="020F0502020204030204" pitchFamily="34" charset="0"/>
                  </a:rPr>
                  <a:t> </a:t>
                </a:r>
                <a:r>
                  <a:rPr lang="sr-Cyrl-RS" sz="2400" b="1" dirty="0" smtClean="0">
                    <a:solidFill>
                      <a:schemeClr val="tx1"/>
                    </a:solidFill>
                    <a:latin typeface="Calibri" panose="020F0502020204030204" pitchFamily="34" charset="0"/>
                  </a:rPr>
                  <a:t>директно пропорционалне </a:t>
                </a:r>
              </a:p>
              <a:p>
                <a:r>
                  <a:rPr lang="sr-Cyrl-RS" sz="2400" b="1" dirty="0">
                    <a:solidFill>
                      <a:schemeClr val="tx1"/>
                    </a:solidFill>
                    <a:latin typeface="Calibri" panose="020F0502020204030204" pitchFamily="34" charset="0"/>
                  </a:rPr>
                  <a:t> </a:t>
                </a:r>
                <a:r>
                  <a:rPr lang="sr-Cyrl-RS" sz="2400" b="1" dirty="0" smtClean="0">
                    <a:solidFill>
                      <a:schemeClr val="tx1"/>
                    </a:solidFill>
                    <a:latin typeface="Calibri" panose="020F0502020204030204" pitchFamily="34" charset="0"/>
                  </a:rPr>
                  <a:t>са минутама „укрштамо“ </a:t>
                </a:r>
              </a:p>
              <a:p>
                <a:r>
                  <a:rPr lang="sr-Cyrl-RS" sz="2400" b="1" dirty="0">
                    <a:solidFill>
                      <a:schemeClr val="tx1"/>
                    </a:solidFill>
                    <a:latin typeface="Calibri" panose="020F0502020204030204" pitchFamily="34" charset="0"/>
                  </a:rPr>
                  <a:t> </a:t>
                </a:r>
                <a:r>
                  <a:rPr lang="sr-Cyrl-RS" sz="2400" b="1" dirty="0" smtClean="0">
                    <a:solidFill>
                      <a:schemeClr val="tx1"/>
                    </a:solidFill>
                    <a:latin typeface="Calibri" panose="020F0502020204030204" pitchFamily="34" charset="0"/>
                  </a:rPr>
                  <a:t>стрелице и множимо </a:t>
                </a:r>
                <a:endParaRPr lang="sr-Cyrl-RS" sz="2400" b="1" dirty="0" smtClean="0">
                  <a:solidFill>
                    <a:schemeClr val="tx1"/>
                  </a:solidFill>
                  <a:latin typeface="Comic Sans MS" panose="030F0702030302020204" pitchFamily="66" charset="0"/>
                </a:endParaRPr>
              </a:p>
            </p:txBody>
          </p:sp>
        </mc:Choice>
        <mc:Fallback xmlns="">
          <p:sp>
            <p:nvSpPr>
              <p:cNvPr id="18" name="Subtitle 2"/>
              <p:cNvSpPr txBox="1">
                <a:spLocks noRot="1" noChangeAspect="1" noMove="1" noResize="1" noEditPoints="1" noAdjustHandles="1" noChangeArrowheads="1" noChangeShapeType="1" noTextEdit="1"/>
              </p:cNvSpPr>
              <p:nvPr/>
            </p:nvSpPr>
            <p:spPr>
              <a:xfrm>
                <a:off x="79909" y="606748"/>
                <a:ext cx="9064091" cy="5994531"/>
              </a:xfrm>
              <a:prstGeom prst="rect">
                <a:avLst/>
              </a:prstGeom>
              <a:blipFill rotWithShape="0">
                <a:blip r:embed="rId3"/>
                <a:stretch>
                  <a:fillRect l="-1877" t="-2024" r="-1139" b="-2328"/>
                </a:stretch>
              </a:blipFill>
              <a:ln w="28575">
                <a:solidFill>
                  <a:schemeClr val="tx1"/>
                </a:solidFill>
              </a:ln>
            </p:spPr>
            <p:txBody>
              <a:bodyPr/>
              <a:lstStyle/>
              <a:p>
                <a:r>
                  <a:rPr lang="sr-Latn-RS">
                    <a:noFill/>
                  </a:rPr>
                  <a:t> </a:t>
                </a:r>
              </a:p>
            </p:txBody>
          </p:sp>
        </mc:Fallback>
      </mc:AlternateContent>
      <p:sp>
        <p:nvSpPr>
          <p:cNvPr id="6" name="Rectangle 5"/>
          <p:cNvSpPr/>
          <p:nvPr/>
        </p:nvSpPr>
        <p:spPr bwMode="auto">
          <a:xfrm>
            <a:off x="3178348" y="2631897"/>
            <a:ext cx="5655922" cy="68919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sr-Cyrl-RS" sz="2300" dirty="0" smtClean="0">
                <a:solidFill>
                  <a:srgbClr val="FFFFFF"/>
                </a:solidFill>
                <a:effectLst>
                  <a:outerShdw blurRad="38100" dist="38100" dir="2700000" algn="tl">
                    <a:srgbClr val="000000">
                      <a:alpha val="43137"/>
                    </a:srgbClr>
                  </a:outerShdw>
                </a:effectLst>
                <a:latin typeface="Segoe" pitchFamily="34" charset="0"/>
              </a:rPr>
              <a:t> </a:t>
            </a:r>
            <a:r>
              <a:rPr lang="sr-Cyrl-RS" sz="2300" b="1" dirty="0" smtClean="0">
                <a:solidFill>
                  <a:srgbClr val="FFFF00"/>
                </a:solidFill>
                <a:effectLst>
                  <a:outerShdw blurRad="38100" dist="38100" dir="2700000" algn="tl">
                    <a:srgbClr val="000000">
                      <a:alpha val="43137"/>
                    </a:srgbClr>
                  </a:outerShdw>
                </a:effectLst>
                <a:latin typeface="Segoe" pitchFamily="34" charset="0"/>
              </a:rPr>
              <a:t> више </a:t>
            </a:r>
            <a:r>
              <a:rPr lang="sr-Latn-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min</a:t>
            </a:r>
            <a:r>
              <a:rPr lang="sr-Cyrl-RS" sz="2300" b="1" dirty="0" smtClean="0">
                <a:solidFill>
                  <a:srgbClr val="FFFF00"/>
                </a:solidFill>
                <a:effectLst>
                  <a:outerShdw blurRad="38100" dist="38100" dir="2700000" algn="tl">
                    <a:srgbClr val="000000">
                      <a:alpha val="43137"/>
                    </a:srgbClr>
                  </a:outerShdw>
                </a:effectLst>
                <a:latin typeface="Segoe" pitchFamily="34" charset="0"/>
              </a:rPr>
              <a:t>,више </a:t>
            </a:r>
            <a:r>
              <a:rPr lang="sr-Latn-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hl</a:t>
            </a:r>
            <a:r>
              <a:rPr lang="sr-Cyrl-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 –директна ,исти смер стрелице као и  код непознате</a:t>
            </a:r>
            <a:endParaRPr lang="sr-Latn-RS" sz="2300" b="1" dirty="0" smtClean="0">
              <a:solidFill>
                <a:srgbClr val="FFFF00"/>
              </a:solidFill>
              <a:effectLst>
                <a:outerShdw blurRad="38100" dist="38100" dir="2700000" algn="tl">
                  <a:srgbClr val="000000">
                    <a:alpha val="43137"/>
                  </a:srgbClr>
                </a:outerShdw>
              </a:effectLst>
              <a:latin typeface="Segoe" pitchFamily="34" charset="0"/>
            </a:endParaRPr>
          </a:p>
        </p:txBody>
      </p:sp>
      <p:cxnSp>
        <p:nvCxnSpPr>
          <p:cNvPr id="11" name="Straight Arrow Connector 10"/>
          <p:cNvCxnSpPr/>
          <p:nvPr/>
        </p:nvCxnSpPr>
        <p:spPr>
          <a:xfrm flipV="1">
            <a:off x="251520" y="2996952"/>
            <a:ext cx="0" cy="4570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259632" y="2996952"/>
            <a:ext cx="0" cy="45703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auto">
          <a:xfrm>
            <a:off x="3218838" y="3427258"/>
            <a:ext cx="5615432" cy="46235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sr-Cyrl-RS" sz="2300" dirty="0" smtClean="0">
                <a:solidFill>
                  <a:srgbClr val="FFFFFF"/>
                </a:solidFill>
                <a:effectLst>
                  <a:outerShdw blurRad="38100" dist="38100" dir="2700000" algn="tl">
                    <a:srgbClr val="000000">
                      <a:alpha val="43137"/>
                    </a:srgbClr>
                  </a:outerShdw>
                </a:effectLst>
                <a:latin typeface="Segoe" pitchFamily="34" charset="0"/>
              </a:rPr>
              <a:t>  </a:t>
            </a:r>
            <a:r>
              <a:rPr lang="sr-Cyrl-RS" sz="2300" b="1" dirty="0" smtClean="0">
                <a:solidFill>
                  <a:schemeClr val="tx1"/>
                </a:solidFill>
                <a:effectLst>
                  <a:outerShdw blurRad="38100" dist="38100" dir="2700000" algn="tl">
                    <a:srgbClr val="000000">
                      <a:alpha val="43137"/>
                    </a:srgbClr>
                  </a:outerShdw>
                </a:effectLst>
                <a:latin typeface="Segoe" pitchFamily="34" charset="0"/>
              </a:rPr>
              <a:t>више </a:t>
            </a:r>
            <a:r>
              <a:rPr lang="sr-Latn-RS" sz="2300" b="1" dirty="0" smtClean="0">
                <a:solidFill>
                  <a:schemeClr val="tx1"/>
                </a:solidFill>
                <a:effectLst>
                  <a:outerShdw blurRad="38100" dist="38100" dir="2700000" algn="tl">
                    <a:srgbClr val="000000">
                      <a:alpha val="43137"/>
                    </a:srgbClr>
                  </a:outerShdw>
                </a:effectLst>
                <a:latin typeface="Calibri" panose="020F0502020204030204" pitchFamily="34" charset="0"/>
              </a:rPr>
              <a:t>min</a:t>
            </a:r>
            <a:r>
              <a:rPr lang="sr-Cyrl-RS" sz="2300" b="1" dirty="0" smtClean="0">
                <a:solidFill>
                  <a:schemeClr val="tx1"/>
                </a:solidFill>
                <a:effectLst>
                  <a:outerShdw blurRad="38100" dist="38100" dir="2700000" algn="tl">
                    <a:srgbClr val="000000">
                      <a:alpha val="43137"/>
                    </a:srgbClr>
                  </a:outerShdw>
                </a:effectLst>
                <a:latin typeface="Segoe" pitchFamily="34" charset="0"/>
              </a:rPr>
              <a:t>,више </a:t>
            </a:r>
            <a:r>
              <a:rPr lang="sr-Latn-RS" sz="2300" b="1" dirty="0">
                <a:solidFill>
                  <a:schemeClr val="tx1"/>
                </a:solidFill>
                <a:effectLst>
                  <a:outerShdw blurRad="38100" dist="38100" dir="2700000" algn="tl">
                    <a:srgbClr val="000000">
                      <a:alpha val="43137"/>
                    </a:srgbClr>
                  </a:outerShdw>
                </a:effectLst>
                <a:latin typeface="Calibri" panose="020F0502020204030204" pitchFamily="34" charset="0"/>
              </a:rPr>
              <a:t>m</a:t>
            </a:r>
            <a:r>
              <a:rPr lang="sr-Cyrl-RS" sz="2300" b="1" dirty="0" smtClean="0">
                <a:solidFill>
                  <a:schemeClr val="tx1"/>
                </a:solidFill>
                <a:effectLst>
                  <a:outerShdw blurRad="38100" dist="38100" dir="2700000" algn="tl">
                    <a:srgbClr val="000000">
                      <a:alpha val="43137"/>
                    </a:srgbClr>
                  </a:outerShdw>
                </a:effectLst>
                <a:latin typeface="Calibri" panose="020F0502020204030204" pitchFamily="34" charset="0"/>
              </a:rPr>
              <a:t> –директна ,исти смер стрелице као и код непознате</a:t>
            </a:r>
            <a:endParaRPr lang="sr-Latn-RS" sz="2300" b="1"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5" name="Straight Arrow Connector 24"/>
          <p:cNvCxnSpPr/>
          <p:nvPr/>
        </p:nvCxnSpPr>
        <p:spPr>
          <a:xfrm flipV="1">
            <a:off x="2195736" y="2985084"/>
            <a:ext cx="0" cy="4570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bwMode="auto">
          <a:xfrm>
            <a:off x="4208742" y="4581128"/>
            <a:ext cx="4608512" cy="1800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sr-Cyrl-RS" sz="2300" dirty="0" smtClean="0">
                <a:solidFill>
                  <a:srgbClr val="FFFFFF"/>
                </a:solidFill>
                <a:effectLst>
                  <a:outerShdw blurRad="38100" dist="38100" dir="2700000" algn="tl">
                    <a:srgbClr val="000000">
                      <a:alpha val="43137"/>
                    </a:srgbClr>
                  </a:outerShdw>
                </a:effectLst>
                <a:latin typeface="Segoe" pitchFamily="34" charset="0"/>
              </a:rPr>
              <a:t> </a:t>
            </a:r>
            <a:r>
              <a:rPr lang="sr-Cyrl-RS" sz="2300" b="1" dirty="0" smtClean="0">
                <a:solidFill>
                  <a:srgbClr val="FFFFFF"/>
                </a:solidFill>
                <a:effectLst>
                  <a:outerShdw blurRad="38100" dist="38100" dir="2700000" algn="tl">
                    <a:srgbClr val="000000">
                      <a:alpha val="43137"/>
                    </a:srgbClr>
                  </a:outerShdw>
                </a:effectLst>
                <a:latin typeface="Segoe" pitchFamily="34" charset="0"/>
              </a:rPr>
              <a:t>8 </a:t>
            </a:r>
            <a:r>
              <a:rPr lang="sr-Latn-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min</a:t>
            </a:r>
            <a:r>
              <a:rPr lang="sr-Cyrl-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           18 </a:t>
            </a:r>
            <a:r>
              <a:rPr lang="sr-Latn-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hl</a:t>
            </a:r>
            <a:r>
              <a:rPr lang="sr-Cyrl-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     200 </a:t>
            </a:r>
            <a:r>
              <a:rPr lang="sr-Latn-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m</a:t>
            </a:r>
            <a:endParaRPr lang="sr-Cyrl-RS" sz="2300" b="1"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defTabSz="914099" fontAlgn="base">
              <a:spcBef>
                <a:spcPct val="0"/>
              </a:spcBef>
              <a:spcAft>
                <a:spcPct val="0"/>
              </a:spcAft>
            </a:pPr>
            <a:r>
              <a:rPr lang="sr-Cyrl-RS" sz="2300" b="1" dirty="0">
                <a:solidFill>
                  <a:srgbClr val="FFFFFF"/>
                </a:solidFill>
                <a:effectLst>
                  <a:outerShdw blurRad="38100" dist="38100" dir="2700000" algn="tl">
                    <a:srgbClr val="000000">
                      <a:alpha val="43137"/>
                    </a:srgbClr>
                  </a:outerShdw>
                </a:effectLst>
                <a:latin typeface="Calibri" panose="020F0502020204030204" pitchFamily="34" charset="0"/>
              </a:rPr>
              <a:t> </a:t>
            </a:r>
            <a:r>
              <a:rPr lang="sr-Cyrl-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 </a:t>
            </a:r>
            <a:r>
              <a:rPr lang="sr-Latn-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x</a:t>
            </a:r>
            <a:r>
              <a:rPr lang="sr-Cyrl-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 </a:t>
            </a:r>
            <a:r>
              <a:rPr lang="sr-Latn-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min</a:t>
            </a:r>
            <a:r>
              <a:rPr lang="sr-Cyrl-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           30 </a:t>
            </a:r>
            <a:r>
              <a:rPr lang="sr-Latn-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hl</a:t>
            </a:r>
            <a:r>
              <a:rPr lang="sr-Cyrl-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     150 </a:t>
            </a:r>
            <a:r>
              <a:rPr lang="sr-Latn-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m</a:t>
            </a:r>
            <a:endParaRPr lang="sr-Cyrl-RS" sz="2300" b="1"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defTabSz="914099" fontAlgn="base">
              <a:spcBef>
                <a:spcPct val="0"/>
              </a:spcBef>
              <a:spcAft>
                <a:spcPct val="0"/>
              </a:spcAft>
            </a:pPr>
            <a:r>
              <a:rPr lang="sr-Cyrl-RS" sz="2300" b="1" dirty="0">
                <a:solidFill>
                  <a:srgbClr val="FFFFFF"/>
                </a:solidFill>
                <a:effectLst>
                  <a:outerShdw blurRad="38100" dist="38100" dir="2700000" algn="tl">
                    <a:srgbClr val="000000">
                      <a:alpha val="43137"/>
                    </a:srgbClr>
                  </a:outerShdw>
                </a:effectLst>
                <a:latin typeface="Calibri" panose="020F0502020204030204" pitchFamily="34" charset="0"/>
              </a:rPr>
              <a:t> </a:t>
            </a:r>
            <a:r>
              <a:rPr lang="sr-Latn-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x·18·200=8·30·150</a:t>
            </a:r>
            <a:r>
              <a:rPr lang="sr-Cyrl-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   </a:t>
            </a:r>
          </a:p>
          <a:p>
            <a:pPr defTabSz="914099" fontAlgn="base">
              <a:spcBef>
                <a:spcPct val="0"/>
              </a:spcBef>
              <a:spcAft>
                <a:spcPct val="0"/>
              </a:spcAft>
            </a:pPr>
            <a:r>
              <a:rPr lang="sr-Cyrl-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x=10 минута</a:t>
            </a:r>
            <a:endParaRPr lang="sr-Latn-RS" sz="2300" b="1"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37" name="Straight Arrow Connector 36"/>
          <p:cNvCxnSpPr/>
          <p:nvPr/>
        </p:nvCxnSpPr>
        <p:spPr>
          <a:xfrm flipV="1">
            <a:off x="5160344" y="4948021"/>
            <a:ext cx="577056" cy="41958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5248009" y="4974453"/>
            <a:ext cx="1471246" cy="37554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145734" y="4974453"/>
            <a:ext cx="591666" cy="3931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160344" y="4887435"/>
            <a:ext cx="1579313" cy="4679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hlinkClick r:id="rId4" action="ppaction://hlinksldjump"/>
          </p:cNvPr>
          <p:cNvSpPr/>
          <p:nvPr/>
        </p:nvSpPr>
        <p:spPr bwMode="auto">
          <a:xfrm>
            <a:off x="7524328" y="38236"/>
            <a:ext cx="1292926" cy="438436"/>
          </a:xfrm>
          <a:prstGeom prst="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sr-Cyrl-RS" sz="2300" dirty="0" smtClean="0">
                <a:solidFill>
                  <a:srgbClr val="FFFFFF"/>
                </a:solidFill>
                <a:effectLst>
                  <a:outerShdw blurRad="38100" dist="38100" dir="2700000" algn="tl">
                    <a:srgbClr val="000000">
                      <a:alpha val="43137"/>
                    </a:srgbClr>
                  </a:outerShdw>
                </a:effectLst>
                <a:latin typeface="Segoe" pitchFamily="34" charset="0"/>
              </a:rPr>
              <a:t> </a:t>
            </a:r>
            <a:r>
              <a:rPr lang="sr-Cyrl-RS" sz="2300" b="1" dirty="0" smtClean="0">
                <a:solidFill>
                  <a:srgbClr val="FFFFFF"/>
                </a:solidFill>
                <a:effectLst>
                  <a:outerShdw blurRad="38100" dist="38100" dir="2700000" algn="tl">
                    <a:srgbClr val="000000">
                      <a:alpha val="43137"/>
                    </a:srgbClr>
                  </a:outerShdw>
                </a:effectLst>
                <a:latin typeface="Segoe" pitchFamily="34" charset="0"/>
              </a:rPr>
              <a:t>вежбе</a:t>
            </a:r>
            <a:endParaRPr lang="sr-Latn-RS" sz="23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 name="Curved Up Arrow 2"/>
          <p:cNvSpPr/>
          <p:nvPr/>
        </p:nvSpPr>
        <p:spPr bwMode="auto">
          <a:xfrm rot="18758640">
            <a:off x="7923176" y="1081167"/>
            <a:ext cx="1451053" cy="546036"/>
          </a:xfrm>
          <a:prstGeom prst="curved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313810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 calcmode="lin" valueType="num">
                                      <p:cBhvr>
                                        <p:cTn id="7" dur="500" fill="hold"/>
                                        <p:tgtEl>
                                          <p:spTgt spid="1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2" end="2"/>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anim calcmode="lin" valueType="num">
                                      <p:cBhvr>
                                        <p:cTn id="11" dur="500" fill="hold"/>
                                        <p:tgtEl>
                                          <p:spTgt spid="18">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18">
                                            <p:txEl>
                                              <p:pRg st="3" end="3"/>
                                            </p:txEl>
                                          </p:spTgt>
                                        </p:tgtEl>
                                        <p:attrNameLst>
                                          <p:attrName>ppt_h</p:attrName>
                                        </p:attrNameLst>
                                      </p:cBhvr>
                                      <p:tavLst>
                                        <p:tav tm="0">
                                          <p:val>
                                            <p:strVal val="#ppt_h"/>
                                          </p:val>
                                        </p:tav>
                                        <p:tav tm="100000">
                                          <p:val>
                                            <p:strVal val="#ppt_h"/>
                                          </p:val>
                                        </p:tav>
                                      </p:tavLst>
                                    </p:anim>
                                  </p:childTnLst>
                                </p:cTn>
                              </p:par>
                              <p:par>
                                <p:cTn id="13" presetID="6"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par>
                                <p:cTn id="16" presetID="6" presetClass="entr" presetSubtype="16"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circle(in)">
                                      <p:cBhvr>
                                        <p:cTn id="18" dur="2000"/>
                                        <p:tgtEl>
                                          <p:spTgt spid="23"/>
                                        </p:tgtEl>
                                      </p:cBhvr>
                                    </p:animEffect>
                                  </p:childTnLst>
                                </p:cTn>
                              </p:par>
                              <p:par>
                                <p:cTn id="19" presetID="6" presetClass="entr" presetSubtype="16"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circle(in)">
                                      <p:cBhvr>
                                        <p:cTn id="21" dur="2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anim calcmode="lin" valueType="num">
                                      <p:cBhvr>
                                        <p:cTn id="27" dur="2000" fill="hold"/>
                                        <p:tgtEl>
                                          <p:spTgt spid="6"/>
                                        </p:tgtEl>
                                        <p:attrNameLst>
                                          <p:attrName>ppt_w</p:attrName>
                                        </p:attrNameLst>
                                      </p:cBhvr>
                                      <p:tavLst>
                                        <p:tav tm="0" fmla="#ppt_w*sin(2.5*pi*$)">
                                          <p:val>
                                            <p:fltVal val="0"/>
                                          </p:val>
                                        </p:tav>
                                        <p:tav tm="100000">
                                          <p:val>
                                            <p:fltVal val="1"/>
                                          </p:val>
                                        </p:tav>
                                      </p:tavLst>
                                    </p:anim>
                                    <p:anim calcmode="lin" valueType="num">
                                      <p:cBhvr>
                                        <p:cTn id="28" dur="2000" fill="hold"/>
                                        <p:tgtEl>
                                          <p:spTgt spid="6"/>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000"/>
                                        <p:tgtEl>
                                          <p:spTgt spid="24"/>
                                        </p:tgtEl>
                                      </p:cBhvr>
                                    </p:animEffect>
                                    <p:anim calcmode="lin" valueType="num">
                                      <p:cBhvr>
                                        <p:cTn id="32" dur="2000" fill="hold"/>
                                        <p:tgtEl>
                                          <p:spTgt spid="24"/>
                                        </p:tgtEl>
                                        <p:attrNameLst>
                                          <p:attrName>ppt_w</p:attrName>
                                        </p:attrNameLst>
                                      </p:cBhvr>
                                      <p:tavLst>
                                        <p:tav tm="0" fmla="#ppt_w*sin(2.5*pi*$)">
                                          <p:val>
                                            <p:fltVal val="0"/>
                                          </p:val>
                                        </p:tav>
                                        <p:tav tm="100000">
                                          <p:val>
                                            <p:fltVal val="1"/>
                                          </p:val>
                                        </p:tav>
                                      </p:tavLst>
                                    </p:anim>
                                    <p:anim calcmode="lin" valueType="num">
                                      <p:cBhvr>
                                        <p:cTn id="33"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18">
                                            <p:txEl>
                                              <p:pRg st="5" end="5"/>
                                            </p:txEl>
                                          </p:spTgt>
                                        </p:tgtEl>
                                        <p:attrNameLst>
                                          <p:attrName>style.visibility</p:attrName>
                                        </p:attrNameLst>
                                      </p:cBhvr>
                                      <p:to>
                                        <p:strVal val="visible"/>
                                      </p:to>
                                    </p:set>
                                    <p:anim calcmode="lin" valueType="num">
                                      <p:cBhvr>
                                        <p:cTn id="38" dur="500" fill="hold"/>
                                        <p:tgtEl>
                                          <p:spTgt spid="18">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18">
                                            <p:txEl>
                                              <p:pRg st="5" end="5"/>
                                            </p:txEl>
                                          </p:spTgt>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17" presetClass="entr" presetSubtype="10" fill="hold" nodeType="afterEffect">
                                  <p:stCondLst>
                                    <p:cond delay="0"/>
                                  </p:stCondLst>
                                  <p:childTnLst>
                                    <p:set>
                                      <p:cBhvr>
                                        <p:cTn id="42" dur="1" fill="hold">
                                          <p:stCondLst>
                                            <p:cond delay="0"/>
                                          </p:stCondLst>
                                        </p:cTn>
                                        <p:tgtEl>
                                          <p:spTgt spid="18">
                                            <p:txEl>
                                              <p:pRg st="6" end="6"/>
                                            </p:txEl>
                                          </p:spTgt>
                                        </p:tgtEl>
                                        <p:attrNameLst>
                                          <p:attrName>style.visibility</p:attrName>
                                        </p:attrNameLst>
                                      </p:cBhvr>
                                      <p:to>
                                        <p:strVal val="visible"/>
                                      </p:to>
                                    </p:set>
                                    <p:anim calcmode="lin" valueType="num">
                                      <p:cBhvr>
                                        <p:cTn id="43" dur="500" fill="hold"/>
                                        <p:tgtEl>
                                          <p:spTgt spid="18">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8">
                                            <p:txEl>
                                              <p:pRg st="6" end="6"/>
                                            </p:txEl>
                                          </p:spTgt>
                                        </p:tgtEl>
                                        <p:attrNameLst>
                                          <p:attrName>ppt_h</p:attrName>
                                        </p:attrNameLst>
                                      </p:cBhvr>
                                      <p:tavLst>
                                        <p:tav tm="0">
                                          <p:val>
                                            <p:strVal val="#ppt_h"/>
                                          </p:val>
                                        </p:tav>
                                        <p:tav tm="100000">
                                          <p:val>
                                            <p:strVal val="#ppt_h"/>
                                          </p:val>
                                        </p:tav>
                                      </p:tavLst>
                                    </p:anim>
                                  </p:childTnLst>
                                </p:cTn>
                              </p:par>
                            </p:childTnLst>
                          </p:cTn>
                        </p:par>
                        <p:par>
                          <p:cTn id="45" fill="hold">
                            <p:stCondLst>
                              <p:cond delay="1000"/>
                            </p:stCondLst>
                            <p:childTnLst>
                              <p:par>
                                <p:cTn id="46" presetID="17" presetClass="entr" presetSubtype="10" fill="hold" nodeType="afterEffect">
                                  <p:stCondLst>
                                    <p:cond delay="0"/>
                                  </p:stCondLst>
                                  <p:childTnLst>
                                    <p:set>
                                      <p:cBhvr>
                                        <p:cTn id="47" dur="1" fill="hold">
                                          <p:stCondLst>
                                            <p:cond delay="0"/>
                                          </p:stCondLst>
                                        </p:cTn>
                                        <p:tgtEl>
                                          <p:spTgt spid="18">
                                            <p:txEl>
                                              <p:pRg st="7" end="7"/>
                                            </p:txEl>
                                          </p:spTgt>
                                        </p:tgtEl>
                                        <p:attrNameLst>
                                          <p:attrName>style.visibility</p:attrName>
                                        </p:attrNameLst>
                                      </p:cBhvr>
                                      <p:to>
                                        <p:strVal val="visible"/>
                                      </p:to>
                                    </p:set>
                                    <p:anim calcmode="lin" valueType="num">
                                      <p:cBhvr>
                                        <p:cTn id="48" dur="500" fill="hold"/>
                                        <p:tgtEl>
                                          <p:spTgt spid="18">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18">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nodeType="clickEffect">
                                  <p:stCondLst>
                                    <p:cond delay="0"/>
                                  </p:stCondLst>
                                  <p:childTnLst>
                                    <p:set>
                                      <p:cBhvr>
                                        <p:cTn id="53" dur="1" fill="hold">
                                          <p:stCondLst>
                                            <p:cond delay="0"/>
                                          </p:stCondLst>
                                        </p:cTn>
                                        <p:tgtEl>
                                          <p:spTgt spid="18">
                                            <p:txEl>
                                              <p:pRg st="8" end="8"/>
                                            </p:txEl>
                                          </p:spTgt>
                                        </p:tgtEl>
                                        <p:attrNameLst>
                                          <p:attrName>style.visibility</p:attrName>
                                        </p:attrNameLst>
                                      </p:cBhvr>
                                      <p:to>
                                        <p:strVal val="visible"/>
                                      </p:to>
                                    </p:set>
                                    <p:animEffect transition="in" filter="fade">
                                      <p:cBhvr>
                                        <p:cTn id="54" dur="2000"/>
                                        <p:tgtEl>
                                          <p:spTgt spid="18">
                                            <p:txEl>
                                              <p:pRg st="8" end="8"/>
                                            </p:txEl>
                                          </p:spTgt>
                                        </p:tgtEl>
                                      </p:cBhvr>
                                    </p:animEffect>
                                    <p:anim calcmode="lin" valueType="num">
                                      <p:cBhvr>
                                        <p:cTn id="55" dur="2000" fill="hold"/>
                                        <p:tgtEl>
                                          <p:spTgt spid="18">
                                            <p:txEl>
                                              <p:pRg st="8" end="8"/>
                                            </p:txEl>
                                          </p:spTgt>
                                        </p:tgtEl>
                                        <p:attrNameLst>
                                          <p:attrName>ppt_w</p:attrName>
                                        </p:attrNameLst>
                                      </p:cBhvr>
                                      <p:tavLst>
                                        <p:tav tm="0" fmla="#ppt_w*sin(2.5*pi*$)">
                                          <p:val>
                                            <p:fltVal val="0"/>
                                          </p:val>
                                        </p:tav>
                                        <p:tav tm="100000">
                                          <p:val>
                                            <p:fltVal val="1"/>
                                          </p:val>
                                        </p:tav>
                                      </p:tavLst>
                                    </p:anim>
                                    <p:anim calcmode="lin" valueType="num">
                                      <p:cBhvr>
                                        <p:cTn id="56" dur="2000" fill="hold"/>
                                        <p:tgtEl>
                                          <p:spTgt spid="18">
                                            <p:txEl>
                                              <p:pRg st="8" end="8"/>
                                            </p:txEl>
                                          </p:spTgt>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18">
                                            <p:txEl>
                                              <p:pRg st="9" end="9"/>
                                            </p:txEl>
                                          </p:spTgt>
                                        </p:tgtEl>
                                        <p:attrNameLst>
                                          <p:attrName>style.visibility</p:attrName>
                                        </p:attrNameLst>
                                      </p:cBhvr>
                                      <p:to>
                                        <p:strVal val="visible"/>
                                      </p:to>
                                    </p:set>
                                    <p:animEffect transition="in" filter="fade">
                                      <p:cBhvr>
                                        <p:cTn id="59" dur="2000"/>
                                        <p:tgtEl>
                                          <p:spTgt spid="18">
                                            <p:txEl>
                                              <p:pRg st="9" end="9"/>
                                            </p:txEl>
                                          </p:spTgt>
                                        </p:tgtEl>
                                      </p:cBhvr>
                                    </p:animEffect>
                                    <p:anim calcmode="lin" valueType="num">
                                      <p:cBhvr>
                                        <p:cTn id="60" dur="2000" fill="hold"/>
                                        <p:tgtEl>
                                          <p:spTgt spid="18">
                                            <p:txEl>
                                              <p:pRg st="9" end="9"/>
                                            </p:txEl>
                                          </p:spTgt>
                                        </p:tgtEl>
                                        <p:attrNameLst>
                                          <p:attrName>ppt_w</p:attrName>
                                        </p:attrNameLst>
                                      </p:cBhvr>
                                      <p:tavLst>
                                        <p:tav tm="0" fmla="#ppt_w*sin(2.5*pi*$)">
                                          <p:val>
                                            <p:fltVal val="0"/>
                                          </p:val>
                                        </p:tav>
                                        <p:tav tm="100000">
                                          <p:val>
                                            <p:fltVal val="1"/>
                                          </p:val>
                                        </p:tav>
                                      </p:tavLst>
                                    </p:anim>
                                    <p:anim calcmode="lin" valueType="num">
                                      <p:cBhvr>
                                        <p:cTn id="61" dur="2000" fill="hold"/>
                                        <p:tgtEl>
                                          <p:spTgt spid="18">
                                            <p:txEl>
                                              <p:pRg st="9" end="9"/>
                                            </p:txEl>
                                          </p:spTgt>
                                        </p:tgtEl>
                                        <p:attrNameLst>
                                          <p:attrName>ppt_h</p:attrName>
                                        </p:attrNameLst>
                                      </p:cBhvr>
                                      <p:tavLst>
                                        <p:tav tm="0">
                                          <p:val>
                                            <p:strVal val="#ppt_h"/>
                                          </p:val>
                                        </p:tav>
                                        <p:tav tm="100000">
                                          <p:val>
                                            <p:strVal val="#ppt_h"/>
                                          </p:val>
                                        </p:tav>
                                      </p:tavLst>
                                    </p:anim>
                                  </p:childTnLst>
                                </p:cTn>
                              </p:par>
                              <p:par>
                                <p:cTn id="62" presetID="45" presetClass="entr" presetSubtype="0" fill="hold" nodeType="withEffect">
                                  <p:stCondLst>
                                    <p:cond delay="0"/>
                                  </p:stCondLst>
                                  <p:childTnLst>
                                    <p:set>
                                      <p:cBhvr>
                                        <p:cTn id="63" dur="1" fill="hold">
                                          <p:stCondLst>
                                            <p:cond delay="0"/>
                                          </p:stCondLst>
                                        </p:cTn>
                                        <p:tgtEl>
                                          <p:spTgt spid="18">
                                            <p:txEl>
                                              <p:pRg st="10" end="10"/>
                                            </p:txEl>
                                          </p:spTgt>
                                        </p:tgtEl>
                                        <p:attrNameLst>
                                          <p:attrName>style.visibility</p:attrName>
                                        </p:attrNameLst>
                                      </p:cBhvr>
                                      <p:to>
                                        <p:strVal val="visible"/>
                                      </p:to>
                                    </p:set>
                                    <p:animEffect transition="in" filter="fade">
                                      <p:cBhvr>
                                        <p:cTn id="64" dur="2000"/>
                                        <p:tgtEl>
                                          <p:spTgt spid="18">
                                            <p:txEl>
                                              <p:pRg st="10" end="10"/>
                                            </p:txEl>
                                          </p:spTgt>
                                        </p:tgtEl>
                                      </p:cBhvr>
                                    </p:animEffect>
                                    <p:anim calcmode="lin" valueType="num">
                                      <p:cBhvr>
                                        <p:cTn id="65" dur="2000" fill="hold"/>
                                        <p:tgtEl>
                                          <p:spTgt spid="18">
                                            <p:txEl>
                                              <p:pRg st="10" end="10"/>
                                            </p:txEl>
                                          </p:spTgt>
                                        </p:tgtEl>
                                        <p:attrNameLst>
                                          <p:attrName>ppt_w</p:attrName>
                                        </p:attrNameLst>
                                      </p:cBhvr>
                                      <p:tavLst>
                                        <p:tav tm="0" fmla="#ppt_w*sin(2.5*pi*$)">
                                          <p:val>
                                            <p:fltVal val="0"/>
                                          </p:val>
                                        </p:tav>
                                        <p:tav tm="100000">
                                          <p:val>
                                            <p:fltVal val="1"/>
                                          </p:val>
                                        </p:tav>
                                      </p:tavLst>
                                    </p:anim>
                                    <p:anim calcmode="lin" valueType="num">
                                      <p:cBhvr>
                                        <p:cTn id="66" dur="2000" fill="hold"/>
                                        <p:tgtEl>
                                          <p:spTgt spid="18">
                                            <p:txEl>
                                              <p:pRg st="10" end="10"/>
                                            </p:txEl>
                                          </p:spTgt>
                                        </p:tgtEl>
                                        <p:attrNameLst>
                                          <p:attrName>ppt_h</p:attrName>
                                        </p:attrNameLst>
                                      </p:cBhvr>
                                      <p:tavLst>
                                        <p:tav tm="0">
                                          <p:val>
                                            <p:strVal val="#ppt_h"/>
                                          </p:val>
                                        </p:tav>
                                        <p:tav tm="100000">
                                          <p:val>
                                            <p:strVal val="#ppt_h"/>
                                          </p:val>
                                        </p:tav>
                                      </p:tavLst>
                                    </p:anim>
                                  </p:childTnLst>
                                </p:cTn>
                              </p:par>
                              <p:par>
                                <p:cTn id="67" presetID="45" presetClass="entr" presetSubtype="0" fill="hold" nodeType="withEffect">
                                  <p:stCondLst>
                                    <p:cond delay="0"/>
                                  </p:stCondLst>
                                  <p:childTnLst>
                                    <p:set>
                                      <p:cBhvr>
                                        <p:cTn id="68" dur="1" fill="hold">
                                          <p:stCondLst>
                                            <p:cond delay="0"/>
                                          </p:stCondLst>
                                        </p:cTn>
                                        <p:tgtEl>
                                          <p:spTgt spid="18">
                                            <p:txEl>
                                              <p:pRg st="11" end="11"/>
                                            </p:txEl>
                                          </p:spTgt>
                                        </p:tgtEl>
                                        <p:attrNameLst>
                                          <p:attrName>style.visibility</p:attrName>
                                        </p:attrNameLst>
                                      </p:cBhvr>
                                      <p:to>
                                        <p:strVal val="visible"/>
                                      </p:to>
                                    </p:set>
                                    <p:animEffect transition="in" filter="fade">
                                      <p:cBhvr>
                                        <p:cTn id="69" dur="2000"/>
                                        <p:tgtEl>
                                          <p:spTgt spid="18">
                                            <p:txEl>
                                              <p:pRg st="11" end="11"/>
                                            </p:txEl>
                                          </p:spTgt>
                                        </p:tgtEl>
                                      </p:cBhvr>
                                    </p:animEffect>
                                    <p:anim calcmode="lin" valueType="num">
                                      <p:cBhvr>
                                        <p:cTn id="70" dur="2000" fill="hold"/>
                                        <p:tgtEl>
                                          <p:spTgt spid="18">
                                            <p:txEl>
                                              <p:pRg st="11" end="11"/>
                                            </p:txEl>
                                          </p:spTgt>
                                        </p:tgtEl>
                                        <p:attrNameLst>
                                          <p:attrName>ppt_w</p:attrName>
                                        </p:attrNameLst>
                                      </p:cBhvr>
                                      <p:tavLst>
                                        <p:tav tm="0" fmla="#ppt_w*sin(2.5*pi*$)">
                                          <p:val>
                                            <p:fltVal val="0"/>
                                          </p:val>
                                        </p:tav>
                                        <p:tav tm="100000">
                                          <p:val>
                                            <p:fltVal val="1"/>
                                          </p:val>
                                        </p:tav>
                                      </p:tavLst>
                                    </p:anim>
                                    <p:anim calcmode="lin" valueType="num">
                                      <p:cBhvr>
                                        <p:cTn id="71" dur="2000" fill="hold"/>
                                        <p:tgtEl>
                                          <p:spTgt spid="18">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circle(in)">
                                      <p:cBhvr>
                                        <p:cTn id="76" dur="2000"/>
                                        <p:tgtEl>
                                          <p:spTgt spid="35"/>
                                        </p:tgtEl>
                                      </p:cBhvr>
                                    </p:animEffect>
                                  </p:childTnLst>
                                </p:cTn>
                              </p:par>
                              <p:par>
                                <p:cTn id="77" presetID="6" presetClass="entr" presetSubtype="16" fill="hold" nodeType="with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circle(in)">
                                      <p:cBhvr>
                                        <p:cTn id="79" dur="2000"/>
                                        <p:tgtEl>
                                          <p:spTgt spid="35">
                                            <p:txEl>
                                              <p:pRg st="0" end="0"/>
                                            </p:txEl>
                                          </p:spTgt>
                                        </p:tgtEl>
                                      </p:cBhvr>
                                    </p:animEffect>
                                  </p:childTnLst>
                                </p:cTn>
                              </p:par>
                              <p:par>
                                <p:cTn id="80" presetID="6" presetClass="entr" presetSubtype="16" fill="hold" nodeType="withEffect">
                                  <p:stCondLst>
                                    <p:cond delay="0"/>
                                  </p:stCondLst>
                                  <p:childTnLst>
                                    <p:set>
                                      <p:cBhvr>
                                        <p:cTn id="81" dur="1" fill="hold">
                                          <p:stCondLst>
                                            <p:cond delay="0"/>
                                          </p:stCondLst>
                                        </p:cTn>
                                        <p:tgtEl>
                                          <p:spTgt spid="35">
                                            <p:txEl>
                                              <p:pRg st="1" end="1"/>
                                            </p:txEl>
                                          </p:spTgt>
                                        </p:tgtEl>
                                        <p:attrNameLst>
                                          <p:attrName>style.visibility</p:attrName>
                                        </p:attrNameLst>
                                      </p:cBhvr>
                                      <p:to>
                                        <p:strVal val="visible"/>
                                      </p:to>
                                    </p:set>
                                    <p:animEffect transition="in" filter="circle(in)">
                                      <p:cBhvr>
                                        <p:cTn id="82" dur="2000"/>
                                        <p:tgtEl>
                                          <p:spTgt spid="35">
                                            <p:txEl>
                                              <p:pRg st="1" end="1"/>
                                            </p:txEl>
                                          </p:spTgt>
                                        </p:tgtEl>
                                      </p:cBhvr>
                                    </p:animEffect>
                                  </p:childTnLst>
                                </p:cTn>
                              </p:par>
                              <p:par>
                                <p:cTn id="83" presetID="6" presetClass="entr" presetSubtype="16" fill="hold"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circle(in)">
                                      <p:cBhvr>
                                        <p:cTn id="85" dur="2000"/>
                                        <p:tgtEl>
                                          <p:spTgt spid="37"/>
                                        </p:tgtEl>
                                      </p:cBhvr>
                                    </p:animEffect>
                                  </p:childTnLst>
                                </p:cTn>
                              </p:par>
                              <p:par>
                                <p:cTn id="86" presetID="6" presetClass="entr" presetSubtype="16" fill="hold"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circle(in)">
                                      <p:cBhvr>
                                        <p:cTn id="88" dur="2000"/>
                                        <p:tgtEl>
                                          <p:spTgt spid="39"/>
                                        </p:tgtEl>
                                      </p:cBhvr>
                                    </p:animEffect>
                                  </p:childTnLst>
                                </p:cTn>
                              </p:par>
                              <p:par>
                                <p:cTn id="89" presetID="6" presetClass="entr" presetSubtype="16" fill="hold" nodeType="with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circle(in)">
                                      <p:cBhvr>
                                        <p:cTn id="91" dur="2000"/>
                                        <p:tgtEl>
                                          <p:spTgt spid="46"/>
                                        </p:tgtEl>
                                      </p:cBhvr>
                                    </p:animEffect>
                                  </p:childTnLst>
                                </p:cTn>
                              </p:par>
                              <p:par>
                                <p:cTn id="92" presetID="6" presetClass="entr" presetSubtype="16"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circle(in)">
                                      <p:cBhvr>
                                        <p:cTn id="94" dur="2000"/>
                                        <p:tgtEl>
                                          <p:spTgt spid="47"/>
                                        </p:tgtEl>
                                      </p:cBhvr>
                                    </p:animEffect>
                                  </p:childTnLst>
                                </p:cTn>
                              </p:par>
                            </p:childTnLst>
                          </p:cTn>
                        </p:par>
                        <p:par>
                          <p:cTn id="95" fill="hold">
                            <p:stCondLst>
                              <p:cond delay="2000"/>
                            </p:stCondLst>
                            <p:childTnLst>
                              <p:par>
                                <p:cTn id="96" presetID="6" presetClass="entr" presetSubtype="16" fill="hold" nodeType="afterEffect">
                                  <p:stCondLst>
                                    <p:cond delay="0"/>
                                  </p:stCondLst>
                                  <p:childTnLst>
                                    <p:set>
                                      <p:cBhvr>
                                        <p:cTn id="97" dur="1" fill="hold">
                                          <p:stCondLst>
                                            <p:cond delay="0"/>
                                          </p:stCondLst>
                                        </p:cTn>
                                        <p:tgtEl>
                                          <p:spTgt spid="35">
                                            <p:txEl>
                                              <p:pRg st="2" end="2"/>
                                            </p:txEl>
                                          </p:spTgt>
                                        </p:tgtEl>
                                        <p:attrNameLst>
                                          <p:attrName>style.visibility</p:attrName>
                                        </p:attrNameLst>
                                      </p:cBhvr>
                                      <p:to>
                                        <p:strVal val="visible"/>
                                      </p:to>
                                    </p:set>
                                    <p:animEffect transition="in" filter="circle(in)">
                                      <p:cBhvr>
                                        <p:cTn id="98" dur="2000"/>
                                        <p:tgtEl>
                                          <p:spTgt spid="35">
                                            <p:txEl>
                                              <p:pRg st="2" end="2"/>
                                            </p:txEl>
                                          </p:spTgt>
                                        </p:tgtEl>
                                      </p:cBhvr>
                                    </p:animEffect>
                                  </p:childTnLst>
                                </p:cTn>
                              </p:par>
                            </p:childTnLst>
                          </p:cTn>
                        </p:par>
                        <p:par>
                          <p:cTn id="99" fill="hold">
                            <p:stCondLst>
                              <p:cond delay="4000"/>
                            </p:stCondLst>
                            <p:childTnLst>
                              <p:par>
                                <p:cTn id="100" presetID="6" presetClass="entr" presetSubtype="16" fill="hold" nodeType="afterEffect">
                                  <p:stCondLst>
                                    <p:cond delay="0"/>
                                  </p:stCondLst>
                                  <p:childTnLst>
                                    <p:set>
                                      <p:cBhvr>
                                        <p:cTn id="101" dur="1" fill="hold">
                                          <p:stCondLst>
                                            <p:cond delay="0"/>
                                          </p:stCondLst>
                                        </p:cTn>
                                        <p:tgtEl>
                                          <p:spTgt spid="35">
                                            <p:txEl>
                                              <p:pRg st="3" end="3"/>
                                            </p:txEl>
                                          </p:spTgt>
                                        </p:tgtEl>
                                        <p:attrNameLst>
                                          <p:attrName>style.visibility</p:attrName>
                                        </p:attrNameLst>
                                      </p:cBhvr>
                                      <p:to>
                                        <p:strVal val="visible"/>
                                      </p:to>
                                    </p:set>
                                    <p:animEffect transition="in" filter="circle(in)">
                                      <p:cBhvr>
                                        <p:cTn id="102" dur="2000"/>
                                        <p:tgtEl>
                                          <p:spTgt spid="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9909" y="38236"/>
            <a:ext cx="6624736" cy="647050"/>
          </a:xfrm>
        </p:spPr>
        <p:txBody>
          <a:bodyPr/>
          <a:lstStyle/>
          <a:p>
            <a:r>
              <a:rPr lang="sr-Cyrl-RS" sz="4000" b="1" dirty="0" smtClean="0"/>
              <a:t>Примена пропорционалности </a:t>
            </a:r>
            <a:endParaRPr lang="sr-Latn-RS" sz="4000" b="1" dirty="0"/>
          </a:p>
        </p:txBody>
      </p:sp>
      <p:sp>
        <p:nvSpPr>
          <p:cNvPr id="12" name="Rectangle 11">
            <a:hlinkClick r:id="rId3" action="ppaction://hlinksldjump"/>
          </p:cNvPr>
          <p:cNvSpPr/>
          <p:nvPr/>
        </p:nvSpPr>
        <p:spPr bwMode="auto">
          <a:xfrm>
            <a:off x="6458163" y="96266"/>
            <a:ext cx="2453613" cy="463097"/>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sr-Cyrl-RS" sz="2300" b="1" dirty="0">
                <a:ln>
                  <a:solidFill>
                    <a:srgbClr val="FFFF00"/>
                  </a:solidFill>
                </a:ln>
                <a:solidFill>
                  <a:srgbClr val="FFFF00"/>
                </a:solidFill>
                <a:effectLst>
                  <a:outerShdw blurRad="38100" dist="38100" dir="2700000" algn="tl">
                    <a:srgbClr val="000000">
                      <a:alpha val="43137"/>
                    </a:srgbClr>
                  </a:outerShdw>
                </a:effectLst>
                <a:latin typeface="Segoe" pitchFamily="34" charset="0"/>
              </a:rPr>
              <a:t>з</a:t>
            </a:r>
            <a:r>
              <a:rPr lang="sr-Cyrl-RS" sz="2300" b="1" dirty="0" smtClean="0">
                <a:ln>
                  <a:solidFill>
                    <a:srgbClr val="FFFF00"/>
                  </a:solidFill>
                </a:ln>
                <a:solidFill>
                  <a:srgbClr val="FFFF00"/>
                </a:solidFill>
                <a:effectLst>
                  <a:outerShdw blurRad="38100" dist="38100" dir="2700000" algn="tl">
                    <a:srgbClr val="000000">
                      <a:alpha val="43137"/>
                    </a:srgbClr>
                  </a:outerShdw>
                </a:effectLst>
                <a:latin typeface="Segoe" pitchFamily="34" charset="0"/>
              </a:rPr>
              <a:t>адаци (вежбе) </a:t>
            </a:r>
            <a:endParaRPr lang="sr-Latn-RS" sz="2300" b="1" dirty="0" smtClean="0">
              <a:ln>
                <a:solidFill>
                  <a:srgbClr val="FFFF00"/>
                </a:solidFill>
              </a:ln>
              <a:solidFill>
                <a:srgbClr val="FFFF00"/>
              </a:solidFill>
              <a:effectLst>
                <a:outerShdw blurRad="38100" dist="38100" dir="2700000" algn="tl">
                  <a:srgbClr val="000000">
                    <a:alpha val="43137"/>
                  </a:srgbClr>
                </a:outerShdw>
              </a:effectLst>
              <a:latin typeface="Segoe" pitchFamily="34" charset="0"/>
            </a:endParaRPr>
          </a:p>
        </p:txBody>
      </p:sp>
      <mc:AlternateContent xmlns:mc="http://schemas.openxmlformats.org/markup-compatibility/2006" xmlns:a14="http://schemas.microsoft.com/office/drawing/2010/main">
        <mc:Choice Requires="a14">
          <p:sp>
            <p:nvSpPr>
              <p:cNvPr id="18" name="Subtitle 2"/>
              <p:cNvSpPr txBox="1">
                <a:spLocks/>
              </p:cNvSpPr>
              <p:nvPr/>
            </p:nvSpPr>
            <p:spPr>
              <a:xfrm>
                <a:off x="79909" y="606750"/>
                <a:ext cx="9064091" cy="5846586"/>
              </a:xfrm>
              <a:prstGeom prst="rect">
                <a:avLst/>
              </a:prstGeom>
              <a:noFill/>
              <a:ln w="28575">
                <a:solidFill>
                  <a:schemeClr val="tx1"/>
                </a:solidFill>
              </a:ln>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sr-Cyrl-RS" sz="2400" b="1" dirty="0" smtClean="0">
                    <a:solidFill>
                      <a:srgbClr val="FFFF00"/>
                    </a:solidFill>
                    <a:latin typeface="Comic Sans MS" panose="030F0702030302020204" pitchFamily="66" charset="0"/>
                  </a:rPr>
                  <a:t>Задатак</a:t>
                </a:r>
                <a:r>
                  <a:rPr lang="sr-Cyrl-RS" sz="2400" b="1" dirty="0" smtClean="0">
                    <a:solidFill>
                      <a:srgbClr val="FFFF00"/>
                    </a:solidFill>
                    <a:latin typeface="Calibri" panose="020F0502020204030204" pitchFamily="34" charset="0"/>
                  </a:rPr>
                  <a:t>**</a:t>
                </a:r>
                <a:r>
                  <a:rPr lang="sr-Cyrl-RS" sz="2400" b="1" dirty="0" smtClean="0">
                    <a:solidFill>
                      <a:srgbClr val="FFFF00"/>
                    </a:solidFill>
                    <a:latin typeface="Comic Sans MS" panose="030F0702030302020204" pitchFamily="66" charset="0"/>
                  </a:rPr>
                  <a:t>: </a:t>
                </a:r>
                <a:r>
                  <a:rPr lang="sr-Cyrl-RS" sz="2400" dirty="0" smtClean="0">
                    <a:solidFill>
                      <a:schemeClr val="tx1"/>
                    </a:solidFill>
                    <a:latin typeface="Comic Sans MS" panose="030F0702030302020204" pitchFamily="66" charset="0"/>
                  </a:rPr>
                  <a:t> Ако 3 пољопривредне сејалице могу за 4 дана посејати  384 </a:t>
                </a:r>
                <a:r>
                  <a:rPr lang="sr-Latn-RS" sz="2400" dirty="0" smtClean="0">
                    <a:solidFill>
                      <a:schemeClr val="tx1"/>
                    </a:solidFill>
                    <a:latin typeface="Comic Sans MS" panose="030F0702030302020204" pitchFamily="66" charset="0"/>
                  </a:rPr>
                  <a:t>ha</a:t>
                </a:r>
                <a:r>
                  <a:rPr lang="sr-Cyrl-RS" sz="2400" dirty="0" smtClean="0">
                    <a:solidFill>
                      <a:schemeClr val="tx1"/>
                    </a:solidFill>
                    <a:latin typeface="Comic Sans MS" panose="030F0702030302020204" pitchFamily="66" charset="0"/>
                  </a:rPr>
                  <a:t>, за колико дана ће 7 таквих сејалица посејати 4480 </a:t>
                </a:r>
                <a:r>
                  <a:rPr lang="sr-Latn-RS" sz="2400" dirty="0" smtClean="0">
                    <a:solidFill>
                      <a:schemeClr val="tx1"/>
                    </a:solidFill>
                    <a:latin typeface="Comic Sans MS" panose="030F0702030302020204" pitchFamily="66" charset="0"/>
                  </a:rPr>
                  <a:t>ha</a:t>
                </a:r>
                <a:r>
                  <a:rPr lang="sr-Cyrl-RS" sz="2400" dirty="0" smtClean="0">
                    <a:solidFill>
                      <a:schemeClr val="tx1"/>
                    </a:solidFill>
                    <a:latin typeface="Comic Sans MS" panose="030F0702030302020204" pitchFamily="66" charset="0"/>
                  </a:rPr>
                  <a:t>?</a:t>
                </a:r>
              </a:p>
              <a:p>
                <a:r>
                  <a:rPr lang="sr-Cyrl-RS" sz="2400" b="1" dirty="0">
                    <a:solidFill>
                      <a:schemeClr val="tx1"/>
                    </a:solidFill>
                    <a:latin typeface="Comic Sans MS" panose="030F0702030302020204" pitchFamily="66" charset="0"/>
                  </a:rPr>
                  <a:t> </a:t>
                </a:r>
                <a:r>
                  <a:rPr lang="sr-Cyrl-RS" sz="2400" b="1" dirty="0" smtClean="0">
                    <a:solidFill>
                      <a:schemeClr val="tx1"/>
                    </a:solidFill>
                    <a:latin typeface="Comic Sans MS" panose="030F0702030302020204" pitchFamily="66" charset="0"/>
                  </a:rPr>
                  <a:t> </a:t>
                </a:r>
                <a:r>
                  <a:rPr lang="sr-Cyrl-RS" sz="2400" dirty="0">
                    <a:solidFill>
                      <a:schemeClr val="tx1"/>
                    </a:solidFill>
                    <a:latin typeface="Comic Sans MS" panose="030F0702030302020204" pitchFamily="66" charset="0"/>
                  </a:rPr>
                  <a:t>3</a:t>
                </a:r>
                <a:r>
                  <a:rPr lang="sr-Cyrl-RS" sz="2400" dirty="0" smtClean="0">
                    <a:solidFill>
                      <a:schemeClr val="tx1"/>
                    </a:solidFill>
                    <a:latin typeface="Comic Sans MS" panose="030F0702030302020204" pitchFamily="66" charset="0"/>
                  </a:rPr>
                  <a:t> сеј.    </a:t>
                </a:r>
                <a:r>
                  <a:rPr lang="sr-Cyrl-RS" sz="2400" dirty="0">
                    <a:solidFill>
                      <a:schemeClr val="tx1"/>
                    </a:solidFill>
                    <a:latin typeface="Comic Sans MS" panose="030F0702030302020204" pitchFamily="66" charset="0"/>
                  </a:rPr>
                  <a:t> </a:t>
                </a:r>
                <a:r>
                  <a:rPr lang="sr-Cyrl-RS" sz="2400" dirty="0" smtClean="0">
                    <a:solidFill>
                      <a:schemeClr val="tx1"/>
                    </a:solidFill>
                    <a:latin typeface="Comic Sans MS" panose="030F0702030302020204" pitchFamily="66" charset="0"/>
                  </a:rPr>
                  <a:t>4 дана       384 </a:t>
                </a:r>
                <a:r>
                  <a:rPr lang="sr-Latn-RS" sz="2400" dirty="0" smtClean="0">
                    <a:solidFill>
                      <a:schemeClr val="tx1"/>
                    </a:solidFill>
                    <a:latin typeface="Comic Sans MS" panose="030F0702030302020204" pitchFamily="66" charset="0"/>
                  </a:rPr>
                  <a:t>ha</a:t>
                </a:r>
                <a:endParaRPr lang="sr-Cyrl-RS" sz="2400" dirty="0" smtClean="0">
                  <a:solidFill>
                    <a:schemeClr val="tx1"/>
                  </a:solidFill>
                  <a:latin typeface="Comic Sans MS" panose="030F0702030302020204" pitchFamily="66" charset="0"/>
                </a:endParaRPr>
              </a:p>
              <a:p>
                <a:r>
                  <a:rPr lang="sr-Cyrl-RS" sz="2400" dirty="0" smtClean="0">
                    <a:solidFill>
                      <a:schemeClr val="tx1"/>
                    </a:solidFill>
                    <a:latin typeface="Comic Sans MS" panose="030F0702030302020204" pitchFamily="66" charset="0"/>
                  </a:rPr>
                  <a:t>    7 сеј.     </a:t>
                </a:r>
                <a:r>
                  <a:rPr lang="sr-Latn-RS" sz="2400" dirty="0" smtClean="0">
                    <a:solidFill>
                      <a:schemeClr val="tx1"/>
                    </a:solidFill>
                    <a:latin typeface="Comic Sans MS" panose="030F0702030302020204" pitchFamily="66" charset="0"/>
                  </a:rPr>
                  <a:t>x</a:t>
                </a:r>
                <a:r>
                  <a:rPr lang="sr-Cyrl-RS" sz="2400" dirty="0" smtClean="0">
                    <a:solidFill>
                      <a:schemeClr val="tx1"/>
                    </a:solidFill>
                    <a:latin typeface="Comic Sans MS" panose="030F0702030302020204" pitchFamily="66" charset="0"/>
                  </a:rPr>
                  <a:t> дана     4480 </a:t>
                </a:r>
                <a:r>
                  <a:rPr lang="sr-Latn-RS" sz="2400" dirty="0" smtClean="0">
                    <a:solidFill>
                      <a:schemeClr val="tx1"/>
                    </a:solidFill>
                    <a:latin typeface="Comic Sans MS" panose="030F0702030302020204" pitchFamily="66" charset="0"/>
                  </a:rPr>
                  <a:t>ha</a:t>
                </a:r>
                <a:r>
                  <a:rPr lang="sr-Cyrl-RS" sz="2400" dirty="0" smtClean="0">
                    <a:solidFill>
                      <a:schemeClr val="tx1"/>
                    </a:solidFill>
                    <a:latin typeface="Comic Sans MS" panose="030F0702030302020204" pitchFamily="66" charset="0"/>
                  </a:rPr>
                  <a:t> </a:t>
                </a:r>
                <a:endParaRPr lang="sr-Cyrl-RS" sz="2400" dirty="0" smtClean="0">
                  <a:solidFill>
                    <a:srgbClr val="FFFF00"/>
                  </a:solidFill>
                  <a:latin typeface="Comic Sans MS" panose="030F0702030302020204" pitchFamily="66" charset="0"/>
                </a:endParaRPr>
              </a:p>
              <a:p>
                <a:r>
                  <a:rPr lang="sr-Cyrl-RS" dirty="0" smtClean="0"/>
                  <a:t> </a:t>
                </a:r>
              </a:p>
              <a:p>
                <a:r>
                  <a:rPr lang="sr-Cyrl-RS" b="1" dirty="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rPr>
                  <a:t> </a:t>
                </a:r>
                <a:r>
                  <a:rPr lang="sr-Cyrl-RS" b="1" dirty="0"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rPr>
                  <a:t> </a:t>
                </a:r>
              </a:p>
              <a:p>
                <a:endParaRPr lang="sr-Cyrl-RS" sz="2400" b="1" dirty="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latin typeface="Comic Sans MS" panose="030F0702030302020204" pitchFamily="66" charset="0"/>
                </a:endParaRPr>
              </a:p>
              <a:p>
                <a:r>
                  <a:rPr lang="sr-Cyrl-RS" sz="2400" b="1" dirty="0" smtClean="0">
                    <a:solidFill>
                      <a:srgbClr val="89FFFF"/>
                    </a:solidFill>
                    <a:latin typeface="Comic Sans MS" panose="030F0702030302020204" pitchFamily="66" charset="0"/>
                  </a:rPr>
                  <a:t> </a:t>
                </a:r>
                <a:r>
                  <a:rPr lang="sr-Latn-RS" sz="2400" b="1" dirty="0" smtClean="0">
                    <a:solidFill>
                      <a:srgbClr val="89FFFF"/>
                    </a:solidFill>
                    <a:latin typeface="Comic Sans MS" panose="030F0702030302020204" pitchFamily="66" charset="0"/>
                  </a:rPr>
                  <a:t>x</a:t>
                </a:r>
                <a:r>
                  <a:rPr lang="sr-Latn-RS" sz="2400" b="1" dirty="0"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latin typeface="Comic Sans MS" panose="030F0702030302020204" pitchFamily="66" charset="0"/>
                  </a:rPr>
                  <a:t>:</a:t>
                </a:r>
                <a:r>
                  <a:rPr lang="sr-Cyrl-RS" sz="2400" b="1" dirty="0">
                    <a:solidFill>
                      <a:srgbClr val="FFFF00"/>
                    </a:solidFill>
                    <a:latin typeface="Comic Sans MS" panose="030F0702030302020204" pitchFamily="66" charset="0"/>
                  </a:rPr>
                  <a:t>4</a:t>
                </a:r>
                <a:r>
                  <a:rPr lang="sr-Cyrl-RS" sz="2400" b="1" dirty="0"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latin typeface="Comic Sans MS" panose="030F0702030302020204" pitchFamily="66" charset="0"/>
                  </a:rPr>
                  <a:t> </a:t>
                </a:r>
                <a14:m>
                  <m:oMath xmlns:m="http://schemas.openxmlformats.org/officeDocument/2006/math">
                    <m:r>
                      <a:rPr lang="sr-Cyrl-RS" sz="2400" b="1" i="1"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latin typeface="Cambria Math" panose="02040503050406030204" pitchFamily="18" charset="0"/>
                        <a:ea typeface="Cambria Math" panose="02040503050406030204" pitchFamily="18" charset="0"/>
                      </a:rPr>
                      <m:t>=</m:t>
                    </m:r>
                  </m:oMath>
                </a14:m>
                <a:r>
                  <a:rPr lang="sr-Cyrl-RS" sz="2400" b="1" dirty="0" smtClean="0">
                    <a:solidFill>
                      <a:srgbClr val="FFFF00"/>
                    </a:solidFill>
                    <a:latin typeface="Comic Sans MS" panose="030F0702030302020204" pitchFamily="66" charset="0"/>
                  </a:rPr>
                  <a:t>3</a:t>
                </a:r>
                <a:r>
                  <a:rPr lang="sr-Cyrl-RS" sz="2400" b="1" dirty="0"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latin typeface="Comic Sans MS" panose="030F0702030302020204" pitchFamily="66" charset="0"/>
                  </a:rPr>
                  <a:t>:</a:t>
                </a:r>
                <a:r>
                  <a:rPr lang="sr-Cyrl-RS" sz="2400" b="1" dirty="0">
                    <a:solidFill>
                      <a:srgbClr val="89FFFF"/>
                    </a:solidFill>
                    <a:latin typeface="Comic Sans MS" panose="030F0702030302020204" pitchFamily="66" charset="0"/>
                  </a:rPr>
                  <a:t>7</a:t>
                </a:r>
                <a14:m>
                  <m:oMath xmlns:m="http://schemas.openxmlformats.org/officeDocument/2006/math">
                    <m:r>
                      <a:rPr lang="sr-Cyrl-RS" sz="2400" b="1" i="1" dirty="0"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latin typeface="Cambria Math" panose="02040503050406030204" pitchFamily="18" charset="0"/>
                        <a:ea typeface="Cambria Math" panose="02040503050406030204" pitchFamily="18" charset="0"/>
                      </a:rPr>
                      <m:t>=</m:t>
                    </m:r>
                  </m:oMath>
                </a14:m>
                <a:r>
                  <a:rPr lang="sr-Cyrl-RS" sz="2400" b="1" dirty="0"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latin typeface="Comic Sans MS" panose="030F0702030302020204" pitchFamily="66" charset="0"/>
                  </a:rPr>
                  <a:t> </a:t>
                </a:r>
                <a:r>
                  <a:rPr lang="sr-Cyrl-RS" sz="2400" b="1" dirty="0" smtClean="0">
                    <a:solidFill>
                      <a:srgbClr val="FFFF00"/>
                    </a:solidFill>
                    <a:latin typeface="Comic Sans MS" panose="030F0702030302020204" pitchFamily="66" charset="0"/>
                  </a:rPr>
                  <a:t>4480</a:t>
                </a:r>
                <a:r>
                  <a:rPr lang="sr-Cyrl-RS" sz="2400" b="1" dirty="0" smtClean="0">
                    <a:gradFill>
                      <a:gsLst>
                        <a:gs pos="0">
                          <a:srgbClr val="FFEAA7"/>
                        </a:gs>
                        <a:gs pos="87619">
                          <a:srgbClr val="FFD654"/>
                        </a:gs>
                        <a:gs pos="61066">
                          <a:srgbClr val="FFEAA7"/>
                        </a:gs>
                        <a:gs pos="18603">
                          <a:srgbClr val="FFEAA7"/>
                        </a:gs>
                        <a:gs pos="7084">
                          <a:srgbClr val="FFEAA7"/>
                        </a:gs>
                        <a:gs pos="46000">
                          <a:srgbClr val="FFEAA7"/>
                        </a:gs>
                        <a:gs pos="100000">
                          <a:srgbClr val="FFCD2D"/>
                        </a:gs>
                      </a:gsLst>
                      <a:lin ang="2700000" scaled="1"/>
                    </a:gradFill>
                    <a:latin typeface="Calibri" panose="020F0502020204030204" pitchFamily="34" charset="0"/>
                  </a:rPr>
                  <a:t>:</a:t>
                </a:r>
                <a:r>
                  <a:rPr lang="sr-Cyrl-RS" sz="2400" b="1" dirty="0" smtClean="0">
                    <a:solidFill>
                      <a:srgbClr val="89FFFF"/>
                    </a:solidFill>
                    <a:latin typeface="Comic Sans MS" panose="030F0702030302020204" pitchFamily="66" charset="0"/>
                  </a:rPr>
                  <a:t>384  (спољашњи , </a:t>
                </a:r>
                <a:r>
                  <a:rPr lang="sr-Cyrl-RS" sz="2400" b="1" dirty="0" smtClean="0">
                    <a:solidFill>
                      <a:srgbClr val="FFFF00"/>
                    </a:solidFill>
                    <a:latin typeface="Comic Sans MS" panose="030F0702030302020204" pitchFamily="66" charset="0"/>
                  </a:rPr>
                  <a:t>унутрашњи )</a:t>
                </a:r>
                <a:r>
                  <a:rPr lang="sr-Cyrl-RS" sz="2400" b="1" dirty="0" smtClean="0">
                    <a:solidFill>
                      <a:srgbClr val="89FFFF"/>
                    </a:solidFill>
                    <a:latin typeface="Comic Sans MS" panose="030F0702030302020204" pitchFamily="66" charset="0"/>
                  </a:rPr>
                  <a:t> </a:t>
                </a:r>
              </a:p>
              <a:p>
                <a:r>
                  <a:rPr lang="sr-Cyrl-RS" sz="2400" b="1" dirty="0">
                    <a:solidFill>
                      <a:srgbClr val="89FFFF"/>
                    </a:solidFill>
                    <a:latin typeface="Comic Sans MS" panose="030F0702030302020204" pitchFamily="66" charset="0"/>
                  </a:rPr>
                  <a:t> </a:t>
                </a:r>
                <a:r>
                  <a:rPr lang="sr-Cyrl-RS" sz="2400" b="1" dirty="0" smtClean="0">
                    <a:solidFill>
                      <a:srgbClr val="89FFFF"/>
                    </a:solidFill>
                    <a:latin typeface="Comic Sans MS" panose="030F0702030302020204" pitchFamily="66" charset="0"/>
                  </a:rPr>
                  <a:t> </a:t>
                </a:r>
                <a:r>
                  <a:rPr lang="sr-Latn-RS" sz="2400" b="1" dirty="0" smtClean="0">
                    <a:solidFill>
                      <a:srgbClr val="89FFFF"/>
                    </a:solidFill>
                    <a:latin typeface="Comic Sans MS" panose="030F0702030302020204" pitchFamily="66" charset="0"/>
                  </a:rPr>
                  <a:t>x·</a:t>
                </a:r>
                <a:r>
                  <a:rPr lang="sr-Cyrl-RS" sz="2400" b="1" dirty="0" smtClean="0">
                    <a:solidFill>
                      <a:srgbClr val="89FFFF"/>
                    </a:solidFill>
                    <a:latin typeface="Comic Sans MS" panose="030F0702030302020204" pitchFamily="66" charset="0"/>
                  </a:rPr>
                  <a:t>7</a:t>
                </a:r>
                <a:r>
                  <a:rPr lang="sr-Latn-RS" sz="2400" b="1" dirty="0" smtClean="0">
                    <a:solidFill>
                      <a:srgbClr val="89FFFF"/>
                    </a:solidFill>
                    <a:latin typeface="Comic Sans MS" panose="030F0702030302020204" pitchFamily="66" charset="0"/>
                  </a:rPr>
                  <a:t>·</a:t>
                </a:r>
                <a:r>
                  <a:rPr lang="sr-Cyrl-RS" sz="2400" b="1" dirty="0" smtClean="0">
                    <a:solidFill>
                      <a:srgbClr val="89FFFF"/>
                    </a:solidFill>
                    <a:latin typeface="Comic Sans MS" panose="030F0702030302020204" pitchFamily="66" charset="0"/>
                  </a:rPr>
                  <a:t>384 </a:t>
                </a:r>
                <a14:m>
                  <m:oMath xmlns:m="http://schemas.openxmlformats.org/officeDocument/2006/math">
                    <m:r>
                      <a:rPr lang="sr-Cyrl-RS" sz="2400" b="1" i="1" smtClean="0">
                        <a:solidFill>
                          <a:srgbClr val="89FFFF"/>
                        </a:solidFill>
                        <a:latin typeface="Cambria Math" panose="02040503050406030204" pitchFamily="18" charset="0"/>
                        <a:ea typeface="Cambria Math" panose="02040503050406030204" pitchFamily="18" charset="0"/>
                      </a:rPr>
                      <m:t>=</m:t>
                    </m:r>
                  </m:oMath>
                </a14:m>
                <a:r>
                  <a:rPr lang="sr-Cyrl-RS" sz="2400" b="1" dirty="0" smtClean="0">
                    <a:solidFill>
                      <a:srgbClr val="89FFFF"/>
                    </a:solidFill>
                    <a:latin typeface="Comic Sans MS" panose="030F0702030302020204" pitchFamily="66" charset="0"/>
                  </a:rPr>
                  <a:t> </a:t>
                </a:r>
                <a:r>
                  <a:rPr lang="sr-Cyrl-RS" sz="2400" b="1" dirty="0">
                    <a:solidFill>
                      <a:srgbClr val="FFFF00"/>
                    </a:solidFill>
                    <a:latin typeface="Comic Sans MS" panose="030F0702030302020204" pitchFamily="66" charset="0"/>
                  </a:rPr>
                  <a:t>4</a:t>
                </a:r>
                <a:r>
                  <a:rPr lang="sr-Cyrl-RS" sz="2400" b="1" dirty="0" smtClean="0">
                    <a:solidFill>
                      <a:srgbClr val="FFFF00"/>
                    </a:solidFill>
                    <a:latin typeface="Comic Sans MS" panose="030F0702030302020204" pitchFamily="66" charset="0"/>
                  </a:rPr>
                  <a:t>· 3·4480  </a:t>
                </a:r>
              </a:p>
              <a:p>
                <a:r>
                  <a:rPr lang="sr-Cyrl-RS" sz="2400" b="1" dirty="0" smtClean="0">
                    <a:solidFill>
                      <a:schemeClr val="tx1"/>
                    </a:solidFill>
                    <a:latin typeface="Comic Sans MS" panose="030F0702030302020204" pitchFamily="66" charset="0"/>
                  </a:rPr>
                  <a:t>  </a:t>
                </a:r>
                <a:r>
                  <a:rPr lang="sr-Latn-RS" sz="2400" b="1" dirty="0" smtClean="0">
                    <a:solidFill>
                      <a:schemeClr val="tx1"/>
                    </a:solidFill>
                    <a:latin typeface="Comic Sans MS" panose="030F0702030302020204" pitchFamily="66" charset="0"/>
                  </a:rPr>
                  <a:t>x</a:t>
                </a:r>
                <a14:m>
                  <m:oMath xmlns:m="http://schemas.openxmlformats.org/officeDocument/2006/math">
                    <m:r>
                      <a:rPr lang="sr-Latn-RS" sz="2400" b="1" i="1" smtClean="0">
                        <a:solidFill>
                          <a:schemeClr val="tx1"/>
                        </a:solidFill>
                        <a:latin typeface="Cambria Math" panose="02040503050406030204" pitchFamily="18" charset="0"/>
                        <a:ea typeface="Cambria Math" panose="02040503050406030204" pitchFamily="18" charset="0"/>
                      </a:rPr>
                      <m:t>=</m:t>
                    </m:r>
                    <m:f>
                      <m:fPr>
                        <m:ctrlPr>
                          <a:rPr lang="sr-Latn-RS" sz="2400" b="1" i="1" smtClean="0">
                            <a:solidFill>
                              <a:schemeClr val="tx1"/>
                            </a:solidFill>
                            <a:latin typeface="Cambria Math" panose="02040503050406030204" pitchFamily="18" charset="0"/>
                            <a:ea typeface="Cambria Math" panose="02040503050406030204" pitchFamily="18" charset="0"/>
                          </a:rPr>
                        </m:ctrlPr>
                      </m:fPr>
                      <m:num>
                        <m:r>
                          <a:rPr lang="sr-Cyrl-RS" sz="2400" b="1" i="1" smtClean="0">
                            <a:solidFill>
                              <a:schemeClr val="tx1"/>
                            </a:solidFill>
                            <a:latin typeface="Cambria Math" panose="02040503050406030204" pitchFamily="18" charset="0"/>
                            <a:ea typeface="Cambria Math" panose="02040503050406030204" pitchFamily="18" charset="0"/>
                          </a:rPr>
                          <m:t>𝟒</m:t>
                        </m:r>
                        <m:r>
                          <a:rPr lang="sr-Cyrl-RS" sz="2400" b="1" i="1" smtClean="0">
                            <a:solidFill>
                              <a:schemeClr val="tx1"/>
                            </a:solidFill>
                            <a:latin typeface="Cambria Math" panose="02040503050406030204" pitchFamily="18" charset="0"/>
                            <a:ea typeface="Cambria Math" panose="02040503050406030204" pitchFamily="18" charset="0"/>
                          </a:rPr>
                          <m:t> ∙ </m:t>
                        </m:r>
                        <m:r>
                          <a:rPr lang="sr-Cyrl-RS" sz="2400" b="1" i="1" smtClean="0">
                            <a:solidFill>
                              <a:schemeClr val="tx1"/>
                            </a:solidFill>
                            <a:latin typeface="Cambria Math" panose="02040503050406030204" pitchFamily="18" charset="0"/>
                            <a:ea typeface="Cambria Math" panose="02040503050406030204" pitchFamily="18" charset="0"/>
                          </a:rPr>
                          <m:t>𝟑</m:t>
                        </m:r>
                        <m:r>
                          <a:rPr lang="sr-Cyrl-RS" sz="2400" b="1" i="1" smtClean="0">
                            <a:solidFill>
                              <a:schemeClr val="tx1"/>
                            </a:solidFill>
                            <a:latin typeface="Cambria Math" panose="02040503050406030204" pitchFamily="18" charset="0"/>
                            <a:ea typeface="Cambria Math" panose="02040503050406030204" pitchFamily="18" charset="0"/>
                          </a:rPr>
                          <m:t> ∙</m:t>
                        </m:r>
                        <m:r>
                          <a:rPr lang="sr-Cyrl-RS" sz="2400" b="1" i="1" smtClean="0">
                            <a:solidFill>
                              <a:schemeClr val="tx1"/>
                            </a:solidFill>
                            <a:latin typeface="Cambria Math" panose="02040503050406030204" pitchFamily="18" charset="0"/>
                            <a:ea typeface="Cambria Math" panose="02040503050406030204" pitchFamily="18" charset="0"/>
                          </a:rPr>
                          <m:t>𝟒𝟒𝟖𝟎</m:t>
                        </m:r>
                      </m:num>
                      <m:den>
                        <m:r>
                          <a:rPr lang="sr-Cyrl-RS" sz="2400" b="1" i="1" smtClean="0">
                            <a:solidFill>
                              <a:schemeClr val="tx1"/>
                            </a:solidFill>
                            <a:latin typeface="Cambria Math" panose="02040503050406030204" pitchFamily="18" charset="0"/>
                            <a:ea typeface="Cambria Math" panose="02040503050406030204" pitchFamily="18" charset="0"/>
                          </a:rPr>
                          <m:t>𝟕</m:t>
                        </m:r>
                        <m:r>
                          <a:rPr lang="sr-Cyrl-RS" sz="2400" b="1" i="1" smtClean="0">
                            <a:solidFill>
                              <a:schemeClr val="tx1"/>
                            </a:solidFill>
                            <a:latin typeface="Cambria Math" panose="02040503050406030204" pitchFamily="18" charset="0"/>
                            <a:ea typeface="Cambria Math" panose="02040503050406030204" pitchFamily="18" charset="0"/>
                          </a:rPr>
                          <m:t> ∙</m:t>
                        </m:r>
                        <m:r>
                          <a:rPr lang="sr-Cyrl-RS" sz="2400" b="1" i="1" smtClean="0">
                            <a:solidFill>
                              <a:schemeClr val="tx1"/>
                            </a:solidFill>
                            <a:latin typeface="Cambria Math" panose="02040503050406030204" pitchFamily="18" charset="0"/>
                            <a:ea typeface="Cambria Math" panose="02040503050406030204" pitchFamily="18" charset="0"/>
                          </a:rPr>
                          <m:t>𝟑𝟖𝟒</m:t>
                        </m:r>
                      </m:den>
                    </m:f>
                    <m:r>
                      <a:rPr lang="sr-Latn-RS" sz="2400" b="1" i="1" smtClean="0">
                        <a:solidFill>
                          <a:schemeClr val="tx1"/>
                        </a:solidFill>
                        <a:latin typeface="Cambria Math" panose="02040503050406030204" pitchFamily="18" charset="0"/>
                        <a:ea typeface="Cambria Math" panose="02040503050406030204" pitchFamily="18" charset="0"/>
                      </a:rPr>
                      <m:t>=</m:t>
                    </m:r>
                    <m:r>
                      <a:rPr lang="sr-Cyrl-RS" sz="2400" b="1" i="1" smtClean="0">
                        <a:solidFill>
                          <a:schemeClr val="tx1"/>
                        </a:solidFill>
                        <a:latin typeface="Cambria Math" panose="02040503050406030204" pitchFamily="18" charset="0"/>
                        <a:ea typeface="Cambria Math" panose="02040503050406030204" pitchFamily="18" charset="0"/>
                      </a:rPr>
                      <m:t>𝟐𝟎</m:t>
                    </m:r>
                  </m:oMath>
                </a14:m>
                <a:r>
                  <a:rPr lang="sr-Cyrl-RS" sz="2400" b="1" dirty="0" smtClean="0">
                    <a:solidFill>
                      <a:schemeClr val="tx1"/>
                    </a:solidFill>
                    <a:latin typeface="Calibri" panose="020F0502020204030204" pitchFamily="34" charset="0"/>
                  </a:rPr>
                  <a:t> дана .</a:t>
                </a:r>
              </a:p>
              <a:p>
                <a:r>
                  <a:rPr lang="sr-Cyrl-RS" sz="2400" b="1" dirty="0">
                    <a:solidFill>
                      <a:schemeClr val="tx1"/>
                    </a:solidFill>
                    <a:latin typeface="Calibri" panose="020F0502020204030204" pitchFamily="34" charset="0"/>
                  </a:rPr>
                  <a:t> </a:t>
                </a:r>
                <a:r>
                  <a:rPr lang="sr-Cyrl-RS" sz="2400" b="1" dirty="0" smtClean="0">
                    <a:solidFill>
                      <a:schemeClr val="tx1"/>
                    </a:solidFill>
                    <a:latin typeface="Calibri" panose="020F0502020204030204" pitchFamily="34" charset="0"/>
                  </a:rPr>
                  <a:t>Или, </a:t>
                </a:r>
              </a:p>
              <a:p>
                <a:r>
                  <a:rPr lang="sr-Cyrl-RS" sz="2400" b="1" dirty="0">
                    <a:solidFill>
                      <a:schemeClr val="tx1"/>
                    </a:solidFill>
                    <a:latin typeface="Calibri" panose="020F0502020204030204" pitchFamily="34" charset="0"/>
                  </a:rPr>
                  <a:t> </a:t>
                </a:r>
                <a:r>
                  <a:rPr lang="sr-Cyrl-RS" sz="2400" b="1" dirty="0" smtClean="0">
                    <a:solidFill>
                      <a:schemeClr val="tx1"/>
                    </a:solidFill>
                    <a:latin typeface="Calibri" panose="020F0502020204030204" pitchFamily="34" charset="0"/>
                  </a:rPr>
                  <a:t>директно пропорционалну </a:t>
                </a:r>
              </a:p>
              <a:p>
                <a:r>
                  <a:rPr lang="sr-Cyrl-RS" sz="2400" b="1" dirty="0">
                    <a:solidFill>
                      <a:schemeClr val="tx1"/>
                    </a:solidFill>
                    <a:latin typeface="Calibri" panose="020F0502020204030204" pitchFamily="34" charset="0"/>
                  </a:rPr>
                  <a:t> </a:t>
                </a:r>
                <a:r>
                  <a:rPr lang="sr-Cyrl-RS" sz="2400" b="1" dirty="0" smtClean="0">
                    <a:solidFill>
                      <a:schemeClr val="tx1"/>
                    </a:solidFill>
                    <a:latin typeface="Calibri" panose="020F0502020204030204" pitchFamily="34" charset="0"/>
                  </a:rPr>
                  <a:t>са данима „укрштамо“ </a:t>
                </a:r>
              </a:p>
              <a:p>
                <a:r>
                  <a:rPr lang="sr-Cyrl-RS" sz="2400" b="1" dirty="0">
                    <a:solidFill>
                      <a:schemeClr val="tx1"/>
                    </a:solidFill>
                    <a:latin typeface="Calibri" panose="020F0502020204030204" pitchFamily="34" charset="0"/>
                  </a:rPr>
                  <a:t> </a:t>
                </a:r>
                <a:r>
                  <a:rPr lang="sr-Cyrl-RS" sz="2400" b="1" dirty="0" smtClean="0">
                    <a:solidFill>
                      <a:schemeClr val="tx1"/>
                    </a:solidFill>
                    <a:latin typeface="Calibri" panose="020F0502020204030204" pitchFamily="34" charset="0"/>
                  </a:rPr>
                  <a:t>стрелице,</a:t>
                </a:r>
                <a:r>
                  <a:rPr lang="sr-Latn-RS" sz="2400" b="1" dirty="0" smtClean="0">
                    <a:solidFill>
                      <a:schemeClr val="tx1"/>
                    </a:solidFill>
                    <a:latin typeface="Calibri" panose="020F0502020204030204" pitchFamily="34" charset="0"/>
                  </a:rPr>
                  <a:t> </a:t>
                </a:r>
                <a:r>
                  <a:rPr lang="sr-Cyrl-RS" sz="2400" b="1" dirty="0" smtClean="0">
                    <a:solidFill>
                      <a:schemeClr val="tx1"/>
                    </a:solidFill>
                    <a:latin typeface="Calibri" panose="020F0502020204030204" pitchFamily="34" charset="0"/>
                  </a:rPr>
                  <a:t>а </a:t>
                </a:r>
                <a:r>
                  <a:rPr lang="sr-Cyrl-RS" sz="2400" b="1" dirty="0" smtClean="0">
                    <a:solidFill>
                      <a:srgbClr val="FFFF00"/>
                    </a:solidFill>
                    <a:latin typeface="Calibri" panose="020F0502020204030204" pitchFamily="34" charset="0"/>
                  </a:rPr>
                  <a:t>обрнуту стрелице</a:t>
                </a:r>
              </a:p>
              <a:p>
                <a:r>
                  <a:rPr lang="sr-Cyrl-RS" sz="2400" b="1" dirty="0" smtClean="0">
                    <a:solidFill>
                      <a:srgbClr val="FFFF00"/>
                    </a:solidFill>
                    <a:latin typeface="Calibri" panose="020F0502020204030204" pitchFamily="34" charset="0"/>
                  </a:rPr>
                  <a:t> водоравно и множимо </a:t>
                </a:r>
                <a:endParaRPr lang="sr-Cyrl-RS" sz="2400" b="1" dirty="0" smtClean="0">
                  <a:solidFill>
                    <a:srgbClr val="FFFF00"/>
                  </a:solidFill>
                  <a:latin typeface="Comic Sans MS" panose="030F0702030302020204" pitchFamily="66" charset="0"/>
                </a:endParaRPr>
              </a:p>
            </p:txBody>
          </p:sp>
        </mc:Choice>
        <mc:Fallback xmlns="">
          <p:sp>
            <p:nvSpPr>
              <p:cNvPr id="18" name="Subtitle 2"/>
              <p:cNvSpPr txBox="1">
                <a:spLocks noRot="1" noChangeAspect="1" noMove="1" noResize="1" noEditPoints="1" noAdjustHandles="1" noChangeArrowheads="1" noChangeShapeType="1" noTextEdit="1"/>
              </p:cNvSpPr>
              <p:nvPr/>
            </p:nvSpPr>
            <p:spPr>
              <a:xfrm>
                <a:off x="79909" y="606750"/>
                <a:ext cx="9064091" cy="5846586"/>
              </a:xfrm>
              <a:prstGeom prst="rect">
                <a:avLst/>
              </a:prstGeom>
              <a:blipFill rotWithShape="0">
                <a:blip r:embed="rId4"/>
                <a:stretch>
                  <a:fillRect l="-1877" t="-2075"/>
                </a:stretch>
              </a:blipFill>
              <a:ln w="28575">
                <a:solidFill>
                  <a:schemeClr val="tx1"/>
                </a:solidFill>
              </a:ln>
            </p:spPr>
            <p:txBody>
              <a:bodyPr/>
              <a:lstStyle/>
              <a:p>
                <a:r>
                  <a:rPr lang="sr-Latn-RS">
                    <a:noFill/>
                  </a:rPr>
                  <a:t> </a:t>
                </a:r>
              </a:p>
            </p:txBody>
          </p:sp>
        </mc:Fallback>
      </mc:AlternateContent>
      <p:sp>
        <p:nvSpPr>
          <p:cNvPr id="6" name="Rectangle 5"/>
          <p:cNvSpPr/>
          <p:nvPr/>
        </p:nvSpPr>
        <p:spPr bwMode="auto">
          <a:xfrm>
            <a:off x="4283968" y="1243157"/>
            <a:ext cx="4860031" cy="123057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sr-Cyrl-RS" sz="2300" b="1" dirty="0">
                <a:solidFill>
                  <a:srgbClr val="FFFF00"/>
                </a:solidFill>
                <a:effectLst>
                  <a:outerShdw blurRad="38100" dist="38100" dir="2700000" algn="tl">
                    <a:srgbClr val="000000">
                      <a:alpha val="43137"/>
                    </a:srgbClr>
                  </a:outerShdw>
                </a:effectLst>
                <a:latin typeface="Segoe" pitchFamily="34" charset="0"/>
              </a:rPr>
              <a:t>а</a:t>
            </a:r>
            <a:r>
              <a:rPr lang="sr-Cyrl-RS" sz="2300" b="1" dirty="0" smtClean="0">
                <a:solidFill>
                  <a:srgbClr val="FFFF00"/>
                </a:solidFill>
                <a:effectLst>
                  <a:outerShdw blurRad="38100" dist="38100" dir="2700000" algn="tl">
                    <a:srgbClr val="000000">
                      <a:alpha val="43137"/>
                    </a:srgbClr>
                  </a:outerShdw>
                </a:effectLst>
                <a:latin typeface="Segoe" pitchFamily="34" charset="0"/>
              </a:rPr>
              <a:t>ко је више </a:t>
            </a:r>
            <a:r>
              <a:rPr lang="sr-Cyrl-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дана</a:t>
            </a:r>
            <a:r>
              <a:rPr lang="sr-Cyrl-RS" sz="2300" b="1" dirty="0" smtClean="0">
                <a:solidFill>
                  <a:srgbClr val="FFFF00"/>
                </a:solidFill>
                <a:effectLst>
                  <a:outerShdw blurRad="38100" dist="38100" dir="2700000" algn="tl">
                    <a:srgbClr val="000000">
                      <a:alpha val="43137"/>
                    </a:srgbClr>
                  </a:outerShdw>
                </a:effectLst>
                <a:latin typeface="Segoe" pitchFamily="34" charset="0"/>
              </a:rPr>
              <a:t>, посао може урадити мање</a:t>
            </a:r>
            <a:r>
              <a:rPr lang="sr-Cyrl-RS" sz="2300" b="1" dirty="0" smtClean="0">
                <a:solidFill>
                  <a:srgbClr val="FFFF00"/>
                </a:solidFill>
                <a:effectLst>
                  <a:outerShdw blurRad="38100" dist="38100" dir="2700000" algn="tl">
                    <a:srgbClr val="000000">
                      <a:alpha val="43137"/>
                    </a:srgbClr>
                  </a:outerShdw>
                </a:effectLst>
                <a:latin typeface="Calibri" panose="020F0502020204030204" pitchFamily="34" charset="0"/>
              </a:rPr>
              <a:t>  сејалица –обрнута супротан смер стрелице у односу  на непознату</a:t>
            </a:r>
            <a:endParaRPr lang="sr-Latn-RS" sz="2300" b="1" dirty="0" smtClean="0">
              <a:solidFill>
                <a:srgbClr val="FFFF00"/>
              </a:solidFill>
              <a:effectLst>
                <a:outerShdw blurRad="38100" dist="38100" dir="2700000" algn="tl">
                  <a:srgbClr val="000000">
                    <a:alpha val="43137"/>
                  </a:srgbClr>
                </a:outerShdw>
              </a:effectLst>
              <a:latin typeface="Segoe" pitchFamily="34" charset="0"/>
            </a:endParaRPr>
          </a:p>
        </p:txBody>
      </p:sp>
      <p:cxnSp>
        <p:nvCxnSpPr>
          <p:cNvPr id="11" name="Straight Arrow Connector 10"/>
          <p:cNvCxnSpPr/>
          <p:nvPr/>
        </p:nvCxnSpPr>
        <p:spPr>
          <a:xfrm flipV="1">
            <a:off x="1475656" y="1604400"/>
            <a:ext cx="0" cy="5534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51520" y="1604400"/>
            <a:ext cx="14989" cy="64985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auto">
          <a:xfrm>
            <a:off x="2568983" y="2535513"/>
            <a:ext cx="6477502" cy="46235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sr-Cyrl-RS" sz="2300" dirty="0" smtClean="0">
                <a:solidFill>
                  <a:srgbClr val="FFFFFF"/>
                </a:solidFill>
                <a:effectLst>
                  <a:outerShdw blurRad="38100" dist="38100" dir="2700000" algn="tl">
                    <a:srgbClr val="000000">
                      <a:alpha val="43137"/>
                    </a:srgbClr>
                  </a:outerShdw>
                </a:effectLst>
                <a:latin typeface="Segoe" pitchFamily="34" charset="0"/>
              </a:rPr>
              <a:t>  </a:t>
            </a:r>
            <a:r>
              <a:rPr lang="sr-Cyrl-RS" sz="2300" b="1" dirty="0" smtClean="0">
                <a:solidFill>
                  <a:schemeClr val="tx1"/>
                </a:solidFill>
                <a:effectLst>
                  <a:outerShdw blurRad="38100" dist="38100" dir="2700000" algn="tl">
                    <a:srgbClr val="000000">
                      <a:alpha val="43137"/>
                    </a:srgbClr>
                  </a:outerShdw>
                </a:effectLst>
                <a:latin typeface="Comic Sans MS" panose="030F0702030302020204" pitchFamily="66" charset="0"/>
              </a:rPr>
              <a:t>више дана ,више засејаних </a:t>
            </a:r>
            <a:r>
              <a:rPr lang="sr-Latn-RS" sz="2300" b="1" dirty="0" smtClean="0">
                <a:solidFill>
                  <a:schemeClr val="tx1"/>
                </a:solidFill>
                <a:effectLst>
                  <a:outerShdw blurRad="38100" dist="38100" dir="2700000" algn="tl">
                    <a:srgbClr val="000000">
                      <a:alpha val="43137"/>
                    </a:srgbClr>
                  </a:outerShdw>
                </a:effectLst>
                <a:latin typeface="Comic Sans MS" panose="030F0702030302020204" pitchFamily="66" charset="0"/>
              </a:rPr>
              <a:t>ha</a:t>
            </a:r>
            <a:r>
              <a:rPr lang="sr-Cyrl-RS" sz="2300" b="1" dirty="0" smtClean="0">
                <a:solidFill>
                  <a:schemeClr val="tx1"/>
                </a:solidFill>
                <a:effectLst>
                  <a:outerShdw blurRad="38100" dist="38100" dir="2700000" algn="tl">
                    <a:srgbClr val="000000">
                      <a:alpha val="43137"/>
                    </a:srgbClr>
                  </a:outerShdw>
                </a:effectLst>
                <a:latin typeface="Comic Sans MS" panose="030F0702030302020204" pitchFamily="66" charset="0"/>
              </a:rPr>
              <a:t> –директна исти смер стрелице као и код непознате</a:t>
            </a:r>
            <a:endParaRPr lang="sr-Latn-RS" sz="2300" b="1" dirty="0" smtClean="0">
              <a:solidFill>
                <a:schemeClr val="tx1"/>
              </a:solidFill>
              <a:effectLst>
                <a:outerShdw blurRad="38100" dist="38100" dir="2700000" algn="tl">
                  <a:srgbClr val="000000">
                    <a:alpha val="43137"/>
                  </a:srgbClr>
                </a:outerShdw>
              </a:effectLst>
              <a:latin typeface="Comic Sans MS" panose="030F0702030302020204" pitchFamily="66" charset="0"/>
            </a:endParaRPr>
          </a:p>
        </p:txBody>
      </p:sp>
      <p:cxnSp>
        <p:nvCxnSpPr>
          <p:cNvPr id="25" name="Straight Arrow Connector 24"/>
          <p:cNvCxnSpPr/>
          <p:nvPr/>
        </p:nvCxnSpPr>
        <p:spPr>
          <a:xfrm flipV="1">
            <a:off x="2987824" y="1628502"/>
            <a:ext cx="0" cy="5052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bwMode="auto">
          <a:xfrm>
            <a:off x="3995936" y="3938321"/>
            <a:ext cx="4824536" cy="1574557"/>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sr-Cyrl-RS" sz="2300" b="1" dirty="0" smtClean="0">
                <a:solidFill>
                  <a:srgbClr val="FFFFFF"/>
                </a:solidFill>
                <a:effectLst>
                  <a:outerShdw blurRad="38100" dist="38100" dir="2700000" algn="tl">
                    <a:srgbClr val="000000">
                      <a:alpha val="43137"/>
                    </a:srgbClr>
                  </a:outerShdw>
                </a:effectLst>
                <a:latin typeface="Comic Sans MS" panose="030F0702030302020204" pitchFamily="66" charset="0"/>
              </a:rPr>
              <a:t> 3 сеј      4 дана       384 </a:t>
            </a:r>
            <a:r>
              <a:rPr lang="sr-Latn-RS" sz="2300" b="1" dirty="0" smtClean="0">
                <a:solidFill>
                  <a:srgbClr val="FFFFFF"/>
                </a:solidFill>
                <a:effectLst>
                  <a:outerShdw blurRad="38100" dist="38100" dir="2700000" algn="tl">
                    <a:srgbClr val="000000">
                      <a:alpha val="43137"/>
                    </a:srgbClr>
                  </a:outerShdw>
                </a:effectLst>
                <a:latin typeface="Comic Sans MS" panose="030F0702030302020204" pitchFamily="66" charset="0"/>
              </a:rPr>
              <a:t>ha</a:t>
            </a:r>
            <a:endParaRPr lang="sr-Cyrl-RS" sz="2300" b="1" dirty="0" smtClean="0">
              <a:solidFill>
                <a:srgbClr val="FFFFFF"/>
              </a:solidFill>
              <a:effectLst>
                <a:outerShdw blurRad="38100" dist="38100" dir="2700000" algn="tl">
                  <a:srgbClr val="000000">
                    <a:alpha val="43137"/>
                  </a:srgbClr>
                </a:outerShdw>
              </a:effectLst>
              <a:latin typeface="Comic Sans MS" panose="030F0702030302020204" pitchFamily="66" charset="0"/>
            </a:endParaRPr>
          </a:p>
          <a:p>
            <a:pPr defTabSz="914099" fontAlgn="base">
              <a:spcBef>
                <a:spcPct val="0"/>
              </a:spcBef>
              <a:spcAft>
                <a:spcPct val="0"/>
              </a:spcAft>
            </a:pPr>
            <a:r>
              <a:rPr lang="sr-Cyrl-RS" sz="2300" b="1" dirty="0">
                <a:solidFill>
                  <a:srgbClr val="FFFFFF"/>
                </a:solidFill>
                <a:effectLst>
                  <a:outerShdw blurRad="38100" dist="38100" dir="2700000" algn="tl">
                    <a:srgbClr val="000000">
                      <a:alpha val="43137"/>
                    </a:srgbClr>
                  </a:outerShdw>
                </a:effectLst>
                <a:latin typeface="Comic Sans MS" panose="030F0702030302020204" pitchFamily="66" charset="0"/>
              </a:rPr>
              <a:t> </a:t>
            </a:r>
            <a:r>
              <a:rPr lang="sr-Cyrl-RS" sz="2300" b="1" dirty="0" smtClean="0">
                <a:solidFill>
                  <a:srgbClr val="FFFFFF"/>
                </a:solidFill>
                <a:effectLst>
                  <a:outerShdw blurRad="38100" dist="38100" dir="2700000" algn="tl">
                    <a:srgbClr val="000000">
                      <a:alpha val="43137"/>
                    </a:srgbClr>
                  </a:outerShdw>
                </a:effectLst>
                <a:latin typeface="Comic Sans MS" panose="030F0702030302020204" pitchFamily="66" charset="0"/>
              </a:rPr>
              <a:t>7 сеј      </a:t>
            </a:r>
            <a:r>
              <a:rPr lang="sr-Latn-RS" sz="2300" b="1" dirty="0" smtClean="0">
                <a:solidFill>
                  <a:srgbClr val="FFFFFF"/>
                </a:solidFill>
                <a:effectLst>
                  <a:outerShdw blurRad="38100" dist="38100" dir="2700000" algn="tl">
                    <a:srgbClr val="000000">
                      <a:alpha val="43137"/>
                    </a:srgbClr>
                  </a:outerShdw>
                </a:effectLst>
                <a:latin typeface="Comic Sans MS" panose="030F0702030302020204" pitchFamily="66" charset="0"/>
              </a:rPr>
              <a:t>x</a:t>
            </a:r>
            <a:r>
              <a:rPr lang="sr-Cyrl-RS" sz="2300" b="1" dirty="0" smtClean="0">
                <a:solidFill>
                  <a:srgbClr val="FFFFFF"/>
                </a:solidFill>
                <a:effectLst>
                  <a:outerShdw blurRad="38100" dist="38100" dir="2700000" algn="tl">
                    <a:srgbClr val="000000">
                      <a:alpha val="43137"/>
                    </a:srgbClr>
                  </a:outerShdw>
                </a:effectLst>
                <a:latin typeface="Comic Sans MS" panose="030F0702030302020204" pitchFamily="66" charset="0"/>
              </a:rPr>
              <a:t> дана     4480 </a:t>
            </a:r>
            <a:r>
              <a:rPr lang="sr-Latn-RS" sz="2300" b="1" dirty="0" smtClean="0">
                <a:solidFill>
                  <a:srgbClr val="FFFFFF"/>
                </a:solidFill>
                <a:effectLst>
                  <a:outerShdw blurRad="38100" dist="38100" dir="2700000" algn="tl">
                    <a:srgbClr val="000000">
                      <a:alpha val="43137"/>
                    </a:srgbClr>
                  </a:outerShdw>
                </a:effectLst>
                <a:latin typeface="Comic Sans MS" panose="030F0702030302020204" pitchFamily="66" charset="0"/>
              </a:rPr>
              <a:t>ha</a:t>
            </a:r>
            <a:r>
              <a:rPr lang="sr-Cyrl-RS" sz="2300" b="1" dirty="0" smtClean="0">
                <a:solidFill>
                  <a:srgbClr val="FFFFFF"/>
                </a:solidFill>
                <a:effectLst>
                  <a:outerShdw blurRad="38100" dist="38100" dir="2700000" algn="tl">
                    <a:srgbClr val="000000">
                      <a:alpha val="43137"/>
                    </a:srgbClr>
                  </a:outerShdw>
                </a:effectLst>
                <a:latin typeface="Comic Sans MS" panose="030F0702030302020204" pitchFamily="66" charset="0"/>
              </a:rPr>
              <a:t> </a:t>
            </a:r>
          </a:p>
          <a:p>
            <a:pPr defTabSz="914099" fontAlgn="base">
              <a:spcBef>
                <a:spcPct val="0"/>
              </a:spcBef>
              <a:spcAft>
                <a:spcPct val="0"/>
              </a:spcAft>
            </a:pPr>
            <a:r>
              <a:rPr lang="sr-Latn-RS" sz="2300" b="1" dirty="0" smtClean="0">
                <a:solidFill>
                  <a:srgbClr val="FFFFFF"/>
                </a:solidFill>
                <a:effectLst>
                  <a:outerShdw blurRad="38100" dist="38100" dir="2700000" algn="tl">
                    <a:srgbClr val="000000">
                      <a:alpha val="43137"/>
                    </a:srgbClr>
                  </a:outerShdw>
                </a:effectLst>
                <a:latin typeface="Comic Sans MS" panose="030F0702030302020204" pitchFamily="66" charset="0"/>
              </a:rPr>
              <a:t>x</a:t>
            </a:r>
            <a:r>
              <a:rPr lang="sr-Cyrl-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 </a:t>
            </a:r>
            <a:r>
              <a:rPr lang="sr-Latn-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a:t>
            </a:r>
            <a:r>
              <a:rPr lang="sr-Cyrl-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 7 </a:t>
            </a:r>
            <a:r>
              <a:rPr lang="sr-Latn-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a:t>
            </a:r>
            <a:r>
              <a:rPr lang="sr-Cyrl-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 384 </a:t>
            </a:r>
            <a:r>
              <a:rPr lang="sr-Latn-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a:t>
            </a:r>
            <a:r>
              <a:rPr lang="sr-Cyrl-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 4 </a:t>
            </a:r>
            <a:r>
              <a:rPr lang="sr-Latn-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a:t>
            </a:r>
            <a:r>
              <a:rPr lang="sr-Cyrl-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 </a:t>
            </a:r>
            <a:r>
              <a:rPr lang="sr-Latn-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3</a:t>
            </a:r>
            <a:r>
              <a:rPr lang="sr-Cyrl-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 </a:t>
            </a:r>
            <a:r>
              <a:rPr lang="sr-Latn-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a:t>
            </a:r>
            <a:r>
              <a:rPr lang="sr-Cyrl-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 448</a:t>
            </a:r>
            <a:r>
              <a:rPr lang="sr-Latn-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0</a:t>
            </a:r>
            <a:r>
              <a:rPr lang="sr-Cyrl-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   </a:t>
            </a:r>
          </a:p>
          <a:p>
            <a:pPr defTabSz="914099" fontAlgn="base">
              <a:spcBef>
                <a:spcPct val="0"/>
              </a:spcBef>
              <a:spcAft>
                <a:spcPct val="0"/>
              </a:spcAft>
            </a:pPr>
            <a:r>
              <a:rPr lang="sr-Cyrl-RS" sz="2300" b="1" dirty="0" smtClean="0">
                <a:solidFill>
                  <a:srgbClr val="FFFFFF"/>
                </a:solidFill>
                <a:effectLst>
                  <a:outerShdw blurRad="38100" dist="38100" dir="2700000" algn="tl">
                    <a:srgbClr val="000000">
                      <a:alpha val="43137"/>
                    </a:srgbClr>
                  </a:outerShdw>
                </a:effectLst>
                <a:latin typeface="Calibri" panose="020F0502020204030204" pitchFamily="34" charset="0"/>
              </a:rPr>
              <a:t>x=20 дана</a:t>
            </a:r>
            <a:endParaRPr lang="sr-Latn-RS" sz="2300" b="1"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37" name="Straight Arrow Connector 36"/>
          <p:cNvCxnSpPr/>
          <p:nvPr/>
        </p:nvCxnSpPr>
        <p:spPr>
          <a:xfrm flipH="1" flipV="1">
            <a:off x="5068933" y="4610525"/>
            <a:ext cx="543694" cy="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004048" y="4224125"/>
            <a:ext cx="543694" cy="3294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6685624" y="4202882"/>
            <a:ext cx="593311" cy="4277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750509" y="4226746"/>
            <a:ext cx="642979" cy="3931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bwMode="auto">
          <a:xfrm>
            <a:off x="79909" y="2473736"/>
            <a:ext cx="2489074" cy="911337"/>
          </a:xfrm>
          <a:prstGeom prst="rect">
            <a:avLst/>
          </a:prstGeom>
          <a:ln w="57150">
            <a:solidFill>
              <a:srgbClr val="FF0000"/>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sr-Cyrl-RS" sz="2300" b="1" dirty="0" smtClean="0">
                <a:solidFill>
                  <a:srgbClr val="FFFF00"/>
                </a:solidFill>
                <a:effectLst>
                  <a:outerShdw blurRad="38100" dist="38100" dir="2700000" algn="tl">
                    <a:srgbClr val="000000">
                      <a:alpha val="43137"/>
                    </a:srgbClr>
                  </a:outerShdw>
                </a:effectLst>
                <a:latin typeface="Comic Sans MS" panose="030F0702030302020204" pitchFamily="66" charset="0"/>
              </a:rPr>
              <a:t>пропорцију овде почните од  непознате!</a:t>
            </a:r>
            <a:endParaRPr lang="sr-Latn-RS" sz="2300" b="1" dirty="0" smtClean="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622119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 calcmode="lin" valueType="num">
                                      <p:cBhvr>
                                        <p:cTn id="7"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1" end="1"/>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anim calcmode="lin" valueType="num">
                                      <p:cBhvr>
                                        <p:cTn id="11" dur="500" fill="hold"/>
                                        <p:tgtEl>
                                          <p:spTgt spid="18">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18">
                                            <p:txEl>
                                              <p:pRg st="2" end="2"/>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anim calcmode="lin" valueType="num">
                                      <p:cBhvr>
                                        <p:cTn id="15" dur="500" fill="hold"/>
                                        <p:tgtEl>
                                          <p:spTgt spid="18">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18">
                                            <p:txEl>
                                              <p:pRg st="3" end="3"/>
                                            </p:txEl>
                                          </p:spTgt>
                                        </p:tgtEl>
                                        <p:attrNameLst>
                                          <p:attrName>ppt_h</p:attrName>
                                        </p:attrNameLst>
                                      </p:cBhvr>
                                      <p:tavLst>
                                        <p:tav tm="0">
                                          <p:val>
                                            <p:strVal val="#ppt_h"/>
                                          </p:val>
                                        </p:tav>
                                        <p:tav tm="100000">
                                          <p:val>
                                            <p:strVal val="#ppt_h"/>
                                          </p:val>
                                        </p:tav>
                                      </p:tavLst>
                                    </p:anim>
                                  </p:childTnLst>
                                </p:cTn>
                              </p:par>
                              <p:par>
                                <p:cTn id="17" presetID="6" presetClass="entr" presetSubtype="16"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ircle(in)">
                                      <p:cBhvr>
                                        <p:cTn id="19" dur="2000"/>
                                        <p:tgtEl>
                                          <p:spTgt spid="23"/>
                                        </p:tgtEl>
                                      </p:cBhvr>
                                    </p:animEffect>
                                  </p:childTnLst>
                                </p:cTn>
                              </p:par>
                              <p:par>
                                <p:cTn id="20" presetID="6"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in)">
                                      <p:cBhvr>
                                        <p:cTn id="25" dur="20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anim calcmode="lin" valueType="num">
                                      <p:cBhvr>
                                        <p:cTn id="31" dur="2000" fill="hold"/>
                                        <p:tgtEl>
                                          <p:spTgt spid="6"/>
                                        </p:tgtEl>
                                        <p:attrNameLst>
                                          <p:attrName>ppt_w</p:attrName>
                                        </p:attrNameLst>
                                      </p:cBhvr>
                                      <p:tavLst>
                                        <p:tav tm="0" fmla="#ppt_w*sin(2.5*pi*$)">
                                          <p:val>
                                            <p:fltVal val="0"/>
                                          </p:val>
                                        </p:tav>
                                        <p:tav tm="100000">
                                          <p:val>
                                            <p:fltVal val="1"/>
                                          </p:val>
                                        </p:tav>
                                      </p:tavLst>
                                    </p:anim>
                                    <p:anim calcmode="lin" valueType="num">
                                      <p:cBhvr>
                                        <p:cTn id="32" dur="2000" fill="hold"/>
                                        <p:tgtEl>
                                          <p:spTgt spid="6"/>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2000"/>
                                        <p:tgtEl>
                                          <p:spTgt spid="24"/>
                                        </p:tgtEl>
                                      </p:cBhvr>
                                    </p:animEffect>
                                    <p:anim calcmode="lin" valueType="num">
                                      <p:cBhvr>
                                        <p:cTn id="36" dur="2000" fill="hold"/>
                                        <p:tgtEl>
                                          <p:spTgt spid="24"/>
                                        </p:tgtEl>
                                        <p:attrNameLst>
                                          <p:attrName>ppt_w</p:attrName>
                                        </p:attrNameLst>
                                      </p:cBhvr>
                                      <p:tavLst>
                                        <p:tav tm="0" fmla="#ppt_w*sin(2.5*pi*$)">
                                          <p:val>
                                            <p:fltVal val="0"/>
                                          </p:val>
                                        </p:tav>
                                        <p:tav tm="100000">
                                          <p:val>
                                            <p:fltVal val="1"/>
                                          </p:val>
                                        </p:tav>
                                      </p:tavLst>
                                    </p:anim>
                                    <p:anim calcmode="lin" valueType="num">
                                      <p:cBhvr>
                                        <p:cTn id="37"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nodeType="clickEffect">
                                  <p:stCondLst>
                                    <p:cond delay="0"/>
                                  </p:stCondLst>
                                  <p:childTnLst>
                                    <p:set>
                                      <p:cBhvr>
                                        <p:cTn id="47" dur="1" fill="hold">
                                          <p:stCondLst>
                                            <p:cond delay="0"/>
                                          </p:stCondLst>
                                        </p:cTn>
                                        <p:tgtEl>
                                          <p:spTgt spid="18">
                                            <p:txEl>
                                              <p:pRg st="6" end="6"/>
                                            </p:txEl>
                                          </p:spTgt>
                                        </p:tgtEl>
                                        <p:attrNameLst>
                                          <p:attrName>style.visibility</p:attrName>
                                        </p:attrNameLst>
                                      </p:cBhvr>
                                      <p:to>
                                        <p:strVal val="visible"/>
                                      </p:to>
                                    </p:set>
                                    <p:anim calcmode="lin" valueType="num">
                                      <p:cBhvr>
                                        <p:cTn id="48" dur="500" fill="hold"/>
                                        <p:tgtEl>
                                          <p:spTgt spid="18">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18">
                                            <p:txEl>
                                              <p:pRg st="6" end="6"/>
                                            </p:txEl>
                                          </p:spTgt>
                                        </p:tgtEl>
                                        <p:attrNameLst>
                                          <p:attrName>ppt_h</p:attrName>
                                        </p:attrNameLst>
                                      </p:cBhvr>
                                      <p:tavLst>
                                        <p:tav tm="0">
                                          <p:val>
                                            <p:strVal val="#ppt_h"/>
                                          </p:val>
                                        </p:tav>
                                        <p:tav tm="100000">
                                          <p:val>
                                            <p:strVal val="#ppt_h"/>
                                          </p:val>
                                        </p:tav>
                                      </p:tavLst>
                                    </p:anim>
                                  </p:childTnLst>
                                </p:cTn>
                              </p:par>
                              <p:par>
                                <p:cTn id="50" presetID="17" presetClass="entr" presetSubtype="10" fill="hold" nodeType="withEffect">
                                  <p:stCondLst>
                                    <p:cond delay="0"/>
                                  </p:stCondLst>
                                  <p:childTnLst>
                                    <p:set>
                                      <p:cBhvr>
                                        <p:cTn id="51" dur="1" fill="hold">
                                          <p:stCondLst>
                                            <p:cond delay="0"/>
                                          </p:stCondLst>
                                        </p:cTn>
                                        <p:tgtEl>
                                          <p:spTgt spid="18">
                                            <p:txEl>
                                              <p:pRg st="7" end="7"/>
                                            </p:txEl>
                                          </p:spTgt>
                                        </p:tgtEl>
                                        <p:attrNameLst>
                                          <p:attrName>style.visibility</p:attrName>
                                        </p:attrNameLst>
                                      </p:cBhvr>
                                      <p:to>
                                        <p:strVal val="visible"/>
                                      </p:to>
                                    </p:set>
                                    <p:anim calcmode="lin" valueType="num">
                                      <p:cBhvr>
                                        <p:cTn id="52" dur="500" fill="hold"/>
                                        <p:tgtEl>
                                          <p:spTgt spid="18">
                                            <p:txEl>
                                              <p:pRg st="7" end="7"/>
                                            </p:txEl>
                                          </p:spTgt>
                                        </p:tgtEl>
                                        <p:attrNameLst>
                                          <p:attrName>ppt_w</p:attrName>
                                        </p:attrNameLst>
                                      </p:cBhvr>
                                      <p:tavLst>
                                        <p:tav tm="0">
                                          <p:val>
                                            <p:fltVal val="0"/>
                                          </p:val>
                                        </p:tav>
                                        <p:tav tm="100000">
                                          <p:val>
                                            <p:strVal val="#ppt_w"/>
                                          </p:val>
                                        </p:tav>
                                      </p:tavLst>
                                    </p:anim>
                                    <p:anim calcmode="lin" valueType="num">
                                      <p:cBhvr>
                                        <p:cTn id="53" dur="500" fill="hold"/>
                                        <p:tgtEl>
                                          <p:spTgt spid="18">
                                            <p:txEl>
                                              <p:pRg st="7" end="7"/>
                                            </p:txEl>
                                          </p:spTgt>
                                        </p:tgtEl>
                                        <p:attrNameLst>
                                          <p:attrName>ppt_h</p:attrName>
                                        </p:attrNameLst>
                                      </p:cBhvr>
                                      <p:tavLst>
                                        <p:tav tm="0">
                                          <p:val>
                                            <p:strVal val="#ppt_h"/>
                                          </p:val>
                                        </p:tav>
                                        <p:tav tm="100000">
                                          <p:val>
                                            <p:strVal val="#ppt_h"/>
                                          </p:val>
                                        </p:tav>
                                      </p:tavLst>
                                    </p:anim>
                                  </p:childTnLst>
                                </p:cTn>
                              </p:par>
                              <p:par>
                                <p:cTn id="54" presetID="17" presetClass="entr" presetSubtype="10" fill="hold" nodeType="withEffect">
                                  <p:stCondLst>
                                    <p:cond delay="0"/>
                                  </p:stCondLst>
                                  <p:childTnLst>
                                    <p:set>
                                      <p:cBhvr>
                                        <p:cTn id="55" dur="1" fill="hold">
                                          <p:stCondLst>
                                            <p:cond delay="0"/>
                                          </p:stCondLst>
                                        </p:cTn>
                                        <p:tgtEl>
                                          <p:spTgt spid="18">
                                            <p:txEl>
                                              <p:pRg st="8" end="8"/>
                                            </p:txEl>
                                          </p:spTgt>
                                        </p:tgtEl>
                                        <p:attrNameLst>
                                          <p:attrName>style.visibility</p:attrName>
                                        </p:attrNameLst>
                                      </p:cBhvr>
                                      <p:to>
                                        <p:strVal val="visible"/>
                                      </p:to>
                                    </p:set>
                                    <p:anim calcmode="lin" valueType="num">
                                      <p:cBhvr>
                                        <p:cTn id="56" dur="500" fill="hold"/>
                                        <p:tgtEl>
                                          <p:spTgt spid="18">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18">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nodeType="clickEffect">
                                  <p:stCondLst>
                                    <p:cond delay="0"/>
                                  </p:stCondLst>
                                  <p:childTnLst>
                                    <p:set>
                                      <p:cBhvr>
                                        <p:cTn id="61" dur="1" fill="hold">
                                          <p:stCondLst>
                                            <p:cond delay="0"/>
                                          </p:stCondLst>
                                        </p:cTn>
                                        <p:tgtEl>
                                          <p:spTgt spid="18">
                                            <p:txEl>
                                              <p:pRg st="9" end="9"/>
                                            </p:txEl>
                                          </p:spTgt>
                                        </p:tgtEl>
                                        <p:attrNameLst>
                                          <p:attrName>style.visibility</p:attrName>
                                        </p:attrNameLst>
                                      </p:cBhvr>
                                      <p:to>
                                        <p:strVal val="visible"/>
                                      </p:to>
                                    </p:set>
                                    <p:animEffect transition="in" filter="fade">
                                      <p:cBhvr>
                                        <p:cTn id="62" dur="2000"/>
                                        <p:tgtEl>
                                          <p:spTgt spid="18">
                                            <p:txEl>
                                              <p:pRg st="9" end="9"/>
                                            </p:txEl>
                                          </p:spTgt>
                                        </p:tgtEl>
                                      </p:cBhvr>
                                    </p:animEffect>
                                    <p:anim calcmode="lin" valueType="num">
                                      <p:cBhvr>
                                        <p:cTn id="63" dur="2000" fill="hold"/>
                                        <p:tgtEl>
                                          <p:spTgt spid="18">
                                            <p:txEl>
                                              <p:pRg st="9" end="9"/>
                                            </p:txEl>
                                          </p:spTgt>
                                        </p:tgtEl>
                                        <p:attrNameLst>
                                          <p:attrName>ppt_w</p:attrName>
                                        </p:attrNameLst>
                                      </p:cBhvr>
                                      <p:tavLst>
                                        <p:tav tm="0" fmla="#ppt_w*sin(2.5*pi*$)">
                                          <p:val>
                                            <p:fltVal val="0"/>
                                          </p:val>
                                        </p:tav>
                                        <p:tav tm="100000">
                                          <p:val>
                                            <p:fltVal val="1"/>
                                          </p:val>
                                        </p:tav>
                                      </p:tavLst>
                                    </p:anim>
                                    <p:anim calcmode="lin" valueType="num">
                                      <p:cBhvr>
                                        <p:cTn id="64" dur="2000" fill="hold"/>
                                        <p:tgtEl>
                                          <p:spTgt spid="18">
                                            <p:txEl>
                                              <p:pRg st="9" end="9"/>
                                            </p:txEl>
                                          </p:spTgt>
                                        </p:tgtEl>
                                        <p:attrNameLst>
                                          <p:attrName>ppt_h</p:attrName>
                                        </p:attrNameLst>
                                      </p:cBhvr>
                                      <p:tavLst>
                                        <p:tav tm="0">
                                          <p:val>
                                            <p:strVal val="#ppt_h"/>
                                          </p:val>
                                        </p:tav>
                                        <p:tav tm="100000">
                                          <p:val>
                                            <p:strVal val="#ppt_h"/>
                                          </p:val>
                                        </p:tav>
                                      </p:tavLst>
                                    </p:anim>
                                  </p:childTnLst>
                                </p:cTn>
                              </p:par>
                              <p:par>
                                <p:cTn id="65" presetID="45" presetClass="entr" presetSubtype="0" fill="hold" nodeType="withEffect">
                                  <p:stCondLst>
                                    <p:cond delay="0"/>
                                  </p:stCondLst>
                                  <p:childTnLst>
                                    <p:set>
                                      <p:cBhvr>
                                        <p:cTn id="66" dur="1" fill="hold">
                                          <p:stCondLst>
                                            <p:cond delay="0"/>
                                          </p:stCondLst>
                                        </p:cTn>
                                        <p:tgtEl>
                                          <p:spTgt spid="18">
                                            <p:txEl>
                                              <p:pRg st="10" end="10"/>
                                            </p:txEl>
                                          </p:spTgt>
                                        </p:tgtEl>
                                        <p:attrNameLst>
                                          <p:attrName>style.visibility</p:attrName>
                                        </p:attrNameLst>
                                      </p:cBhvr>
                                      <p:to>
                                        <p:strVal val="visible"/>
                                      </p:to>
                                    </p:set>
                                    <p:animEffect transition="in" filter="fade">
                                      <p:cBhvr>
                                        <p:cTn id="67" dur="2000"/>
                                        <p:tgtEl>
                                          <p:spTgt spid="18">
                                            <p:txEl>
                                              <p:pRg st="10" end="10"/>
                                            </p:txEl>
                                          </p:spTgt>
                                        </p:tgtEl>
                                      </p:cBhvr>
                                    </p:animEffect>
                                    <p:anim calcmode="lin" valueType="num">
                                      <p:cBhvr>
                                        <p:cTn id="68" dur="2000" fill="hold"/>
                                        <p:tgtEl>
                                          <p:spTgt spid="18">
                                            <p:txEl>
                                              <p:pRg st="10" end="10"/>
                                            </p:txEl>
                                          </p:spTgt>
                                        </p:tgtEl>
                                        <p:attrNameLst>
                                          <p:attrName>ppt_w</p:attrName>
                                        </p:attrNameLst>
                                      </p:cBhvr>
                                      <p:tavLst>
                                        <p:tav tm="0" fmla="#ppt_w*sin(2.5*pi*$)">
                                          <p:val>
                                            <p:fltVal val="0"/>
                                          </p:val>
                                        </p:tav>
                                        <p:tav tm="100000">
                                          <p:val>
                                            <p:fltVal val="1"/>
                                          </p:val>
                                        </p:tav>
                                      </p:tavLst>
                                    </p:anim>
                                    <p:anim calcmode="lin" valueType="num">
                                      <p:cBhvr>
                                        <p:cTn id="69" dur="2000" fill="hold"/>
                                        <p:tgtEl>
                                          <p:spTgt spid="18">
                                            <p:txEl>
                                              <p:pRg st="10" end="10"/>
                                            </p:txEl>
                                          </p:spTgt>
                                        </p:tgtEl>
                                        <p:attrNameLst>
                                          <p:attrName>ppt_h</p:attrName>
                                        </p:attrNameLst>
                                      </p:cBhvr>
                                      <p:tavLst>
                                        <p:tav tm="0">
                                          <p:val>
                                            <p:strVal val="#ppt_h"/>
                                          </p:val>
                                        </p:tav>
                                        <p:tav tm="100000">
                                          <p:val>
                                            <p:strVal val="#ppt_h"/>
                                          </p:val>
                                        </p:tav>
                                      </p:tavLst>
                                    </p:anim>
                                  </p:childTnLst>
                                </p:cTn>
                              </p:par>
                              <p:par>
                                <p:cTn id="70" presetID="45" presetClass="entr" presetSubtype="0" fill="hold" nodeType="withEffect">
                                  <p:stCondLst>
                                    <p:cond delay="0"/>
                                  </p:stCondLst>
                                  <p:childTnLst>
                                    <p:set>
                                      <p:cBhvr>
                                        <p:cTn id="71" dur="1" fill="hold">
                                          <p:stCondLst>
                                            <p:cond delay="0"/>
                                          </p:stCondLst>
                                        </p:cTn>
                                        <p:tgtEl>
                                          <p:spTgt spid="18">
                                            <p:txEl>
                                              <p:pRg st="11" end="11"/>
                                            </p:txEl>
                                          </p:spTgt>
                                        </p:tgtEl>
                                        <p:attrNameLst>
                                          <p:attrName>style.visibility</p:attrName>
                                        </p:attrNameLst>
                                      </p:cBhvr>
                                      <p:to>
                                        <p:strVal val="visible"/>
                                      </p:to>
                                    </p:set>
                                    <p:animEffect transition="in" filter="fade">
                                      <p:cBhvr>
                                        <p:cTn id="72" dur="2000"/>
                                        <p:tgtEl>
                                          <p:spTgt spid="18">
                                            <p:txEl>
                                              <p:pRg st="11" end="11"/>
                                            </p:txEl>
                                          </p:spTgt>
                                        </p:tgtEl>
                                      </p:cBhvr>
                                    </p:animEffect>
                                    <p:anim calcmode="lin" valueType="num">
                                      <p:cBhvr>
                                        <p:cTn id="73" dur="2000" fill="hold"/>
                                        <p:tgtEl>
                                          <p:spTgt spid="18">
                                            <p:txEl>
                                              <p:pRg st="11" end="11"/>
                                            </p:txEl>
                                          </p:spTgt>
                                        </p:tgtEl>
                                        <p:attrNameLst>
                                          <p:attrName>ppt_w</p:attrName>
                                        </p:attrNameLst>
                                      </p:cBhvr>
                                      <p:tavLst>
                                        <p:tav tm="0" fmla="#ppt_w*sin(2.5*pi*$)">
                                          <p:val>
                                            <p:fltVal val="0"/>
                                          </p:val>
                                        </p:tav>
                                        <p:tav tm="100000">
                                          <p:val>
                                            <p:fltVal val="1"/>
                                          </p:val>
                                        </p:tav>
                                      </p:tavLst>
                                    </p:anim>
                                    <p:anim calcmode="lin" valueType="num">
                                      <p:cBhvr>
                                        <p:cTn id="74" dur="2000" fill="hold"/>
                                        <p:tgtEl>
                                          <p:spTgt spid="18">
                                            <p:txEl>
                                              <p:pRg st="11" end="11"/>
                                            </p:txEl>
                                          </p:spTgt>
                                        </p:tgtEl>
                                        <p:attrNameLst>
                                          <p:attrName>ppt_h</p:attrName>
                                        </p:attrNameLst>
                                      </p:cBhvr>
                                      <p:tavLst>
                                        <p:tav tm="0">
                                          <p:val>
                                            <p:strVal val="#ppt_h"/>
                                          </p:val>
                                        </p:tav>
                                        <p:tav tm="100000">
                                          <p:val>
                                            <p:strVal val="#ppt_h"/>
                                          </p:val>
                                        </p:tav>
                                      </p:tavLst>
                                    </p:anim>
                                  </p:childTnLst>
                                </p:cTn>
                              </p:par>
                              <p:par>
                                <p:cTn id="75" presetID="45" presetClass="entr" presetSubtype="0" fill="hold" nodeType="withEffect">
                                  <p:stCondLst>
                                    <p:cond delay="0"/>
                                  </p:stCondLst>
                                  <p:childTnLst>
                                    <p:set>
                                      <p:cBhvr>
                                        <p:cTn id="76" dur="1" fill="hold">
                                          <p:stCondLst>
                                            <p:cond delay="0"/>
                                          </p:stCondLst>
                                        </p:cTn>
                                        <p:tgtEl>
                                          <p:spTgt spid="18">
                                            <p:txEl>
                                              <p:pRg st="12" end="12"/>
                                            </p:txEl>
                                          </p:spTgt>
                                        </p:tgtEl>
                                        <p:attrNameLst>
                                          <p:attrName>style.visibility</p:attrName>
                                        </p:attrNameLst>
                                      </p:cBhvr>
                                      <p:to>
                                        <p:strVal val="visible"/>
                                      </p:to>
                                    </p:set>
                                    <p:animEffect transition="in" filter="fade">
                                      <p:cBhvr>
                                        <p:cTn id="77" dur="2000"/>
                                        <p:tgtEl>
                                          <p:spTgt spid="18">
                                            <p:txEl>
                                              <p:pRg st="12" end="12"/>
                                            </p:txEl>
                                          </p:spTgt>
                                        </p:tgtEl>
                                      </p:cBhvr>
                                    </p:animEffect>
                                    <p:anim calcmode="lin" valueType="num">
                                      <p:cBhvr>
                                        <p:cTn id="78" dur="2000" fill="hold"/>
                                        <p:tgtEl>
                                          <p:spTgt spid="18">
                                            <p:txEl>
                                              <p:pRg st="12" end="12"/>
                                            </p:txEl>
                                          </p:spTgt>
                                        </p:tgtEl>
                                        <p:attrNameLst>
                                          <p:attrName>ppt_w</p:attrName>
                                        </p:attrNameLst>
                                      </p:cBhvr>
                                      <p:tavLst>
                                        <p:tav tm="0" fmla="#ppt_w*sin(2.5*pi*$)">
                                          <p:val>
                                            <p:fltVal val="0"/>
                                          </p:val>
                                        </p:tav>
                                        <p:tav tm="100000">
                                          <p:val>
                                            <p:fltVal val="1"/>
                                          </p:val>
                                        </p:tav>
                                      </p:tavLst>
                                    </p:anim>
                                    <p:anim calcmode="lin" valueType="num">
                                      <p:cBhvr>
                                        <p:cTn id="79" dur="2000" fill="hold"/>
                                        <p:tgtEl>
                                          <p:spTgt spid="18">
                                            <p:txEl>
                                              <p:pRg st="12" end="12"/>
                                            </p:txEl>
                                          </p:spTgt>
                                        </p:tgtEl>
                                        <p:attrNameLst>
                                          <p:attrName>ppt_h</p:attrName>
                                        </p:attrNameLst>
                                      </p:cBhvr>
                                      <p:tavLst>
                                        <p:tav tm="0">
                                          <p:val>
                                            <p:strVal val="#ppt_h"/>
                                          </p:val>
                                        </p:tav>
                                        <p:tav tm="100000">
                                          <p:val>
                                            <p:strVal val="#ppt_h"/>
                                          </p:val>
                                        </p:tav>
                                      </p:tavLst>
                                    </p:anim>
                                  </p:childTnLst>
                                </p:cTn>
                              </p:par>
                              <p:par>
                                <p:cTn id="80" presetID="45" presetClass="entr" presetSubtype="0" fill="hold" nodeType="withEffect">
                                  <p:stCondLst>
                                    <p:cond delay="0"/>
                                  </p:stCondLst>
                                  <p:childTnLst>
                                    <p:set>
                                      <p:cBhvr>
                                        <p:cTn id="81" dur="1" fill="hold">
                                          <p:stCondLst>
                                            <p:cond delay="0"/>
                                          </p:stCondLst>
                                        </p:cTn>
                                        <p:tgtEl>
                                          <p:spTgt spid="18">
                                            <p:txEl>
                                              <p:pRg st="13" end="13"/>
                                            </p:txEl>
                                          </p:spTgt>
                                        </p:tgtEl>
                                        <p:attrNameLst>
                                          <p:attrName>style.visibility</p:attrName>
                                        </p:attrNameLst>
                                      </p:cBhvr>
                                      <p:to>
                                        <p:strVal val="visible"/>
                                      </p:to>
                                    </p:set>
                                    <p:animEffect transition="in" filter="fade">
                                      <p:cBhvr>
                                        <p:cTn id="82" dur="2000"/>
                                        <p:tgtEl>
                                          <p:spTgt spid="18">
                                            <p:txEl>
                                              <p:pRg st="13" end="13"/>
                                            </p:txEl>
                                          </p:spTgt>
                                        </p:tgtEl>
                                      </p:cBhvr>
                                    </p:animEffect>
                                    <p:anim calcmode="lin" valueType="num">
                                      <p:cBhvr>
                                        <p:cTn id="83" dur="2000" fill="hold"/>
                                        <p:tgtEl>
                                          <p:spTgt spid="18">
                                            <p:txEl>
                                              <p:pRg st="13" end="13"/>
                                            </p:txEl>
                                          </p:spTgt>
                                        </p:tgtEl>
                                        <p:attrNameLst>
                                          <p:attrName>ppt_w</p:attrName>
                                        </p:attrNameLst>
                                      </p:cBhvr>
                                      <p:tavLst>
                                        <p:tav tm="0" fmla="#ppt_w*sin(2.5*pi*$)">
                                          <p:val>
                                            <p:fltVal val="0"/>
                                          </p:val>
                                        </p:tav>
                                        <p:tav tm="100000">
                                          <p:val>
                                            <p:fltVal val="1"/>
                                          </p:val>
                                        </p:tav>
                                      </p:tavLst>
                                    </p:anim>
                                    <p:anim calcmode="lin" valueType="num">
                                      <p:cBhvr>
                                        <p:cTn id="84" dur="2000" fill="hold"/>
                                        <p:tgtEl>
                                          <p:spTgt spid="18">
                                            <p:txEl>
                                              <p:pRg st="13" end="13"/>
                                            </p:txEl>
                                          </p:spTgt>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circle(in)">
                                      <p:cBhvr>
                                        <p:cTn id="89" dur="2000"/>
                                        <p:tgtEl>
                                          <p:spTgt spid="35"/>
                                        </p:tgtEl>
                                      </p:cBhvr>
                                    </p:animEffect>
                                  </p:childTnLst>
                                </p:cTn>
                              </p:par>
                              <p:par>
                                <p:cTn id="90" presetID="6" presetClass="entr" presetSubtype="16" fill="hold" nodeType="with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circle(in)">
                                      <p:cBhvr>
                                        <p:cTn id="92" dur="2000"/>
                                        <p:tgtEl>
                                          <p:spTgt spid="39"/>
                                        </p:tgtEl>
                                      </p:cBhvr>
                                    </p:animEffect>
                                  </p:childTnLst>
                                </p:cTn>
                              </p:par>
                              <p:par>
                                <p:cTn id="93" presetID="6" presetClass="entr" presetSubtype="16" fill="hold"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circle(in)">
                                      <p:cBhvr>
                                        <p:cTn id="95" dur="2000"/>
                                        <p:tgtEl>
                                          <p:spTgt spid="37"/>
                                        </p:tgtEl>
                                      </p:cBhvr>
                                    </p:animEffect>
                                  </p:childTnLst>
                                </p:cTn>
                              </p:par>
                              <p:par>
                                <p:cTn id="96" presetID="6" presetClass="entr" presetSubtype="16" fill="hold"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circle(in)">
                                      <p:cBhvr>
                                        <p:cTn id="98" dur="2000"/>
                                        <p:tgtEl>
                                          <p:spTgt spid="47"/>
                                        </p:tgtEl>
                                      </p:cBhvr>
                                    </p:animEffect>
                                  </p:childTnLst>
                                </p:cTn>
                              </p:par>
                              <p:par>
                                <p:cTn id="99" presetID="6" presetClass="entr" presetSubtype="16" fill="hold"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circle(in)">
                                      <p:cBhvr>
                                        <p:cTn id="101" dur="2000"/>
                                        <p:tgtEl>
                                          <p:spTgt spid="46"/>
                                        </p:tgtEl>
                                      </p:cBhvr>
                                    </p:animEffect>
                                  </p:childTnLst>
                                </p:cTn>
                              </p:par>
                            </p:childTnLst>
                          </p:cTn>
                        </p:par>
                      </p:childTnLst>
                    </p:cTn>
                  </p:par>
                  <p:par>
                    <p:cTn id="102" fill="hold">
                      <p:stCondLst>
                        <p:cond delay="indefinite"/>
                      </p:stCondLst>
                      <p:childTnLst>
                        <p:par>
                          <p:cTn id="103" fill="hold">
                            <p:stCondLst>
                              <p:cond delay="0"/>
                            </p:stCondLst>
                            <p:childTnLst>
                              <p:par>
                                <p:cTn id="104" presetID="45" presetClass="entr" presetSubtype="0" fill="hold" grpId="0" nodeType="click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fade">
                                      <p:cBhvr>
                                        <p:cTn id="106" dur="2000"/>
                                        <p:tgtEl>
                                          <p:spTgt spid="12"/>
                                        </p:tgtEl>
                                      </p:cBhvr>
                                    </p:animEffect>
                                    <p:anim calcmode="lin" valueType="num">
                                      <p:cBhvr>
                                        <p:cTn id="107" dur="2000" fill="hold"/>
                                        <p:tgtEl>
                                          <p:spTgt spid="12"/>
                                        </p:tgtEl>
                                        <p:attrNameLst>
                                          <p:attrName>ppt_w</p:attrName>
                                        </p:attrNameLst>
                                      </p:cBhvr>
                                      <p:tavLst>
                                        <p:tav tm="0" fmla="#ppt_w*sin(2.5*pi*$)">
                                          <p:val>
                                            <p:fltVal val="0"/>
                                          </p:val>
                                        </p:tav>
                                        <p:tav tm="100000">
                                          <p:val>
                                            <p:fltVal val="1"/>
                                          </p:val>
                                        </p:tav>
                                      </p:tavLst>
                                    </p:anim>
                                    <p:anim calcmode="lin" valueType="num">
                                      <p:cBhvr>
                                        <p:cTn id="108"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24" grpId="0" animBg="1"/>
      <p:bldP spid="35"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ctrTitle"/>
          </p:nvPr>
        </p:nvSpPr>
        <p:spPr>
          <a:xfrm>
            <a:off x="2267744" y="0"/>
            <a:ext cx="4392488" cy="647050"/>
          </a:xfrm>
        </p:spPr>
        <p:txBody>
          <a:bodyPr/>
          <a:lstStyle/>
          <a:p>
            <a:r>
              <a:rPr lang="sr-Cyrl-RS" sz="4000" b="1" dirty="0" smtClean="0"/>
              <a:t>Задаци  за вежбање </a:t>
            </a:r>
            <a:endParaRPr lang="sr-Latn-RS" sz="4000" b="1" dirty="0"/>
          </a:p>
        </p:txBody>
      </p:sp>
      <mc:AlternateContent xmlns:mc="http://schemas.openxmlformats.org/markup-compatibility/2006" xmlns:a14="http://schemas.microsoft.com/office/drawing/2010/main">
        <mc:Choice Requires="a14">
          <p:sp>
            <p:nvSpPr>
              <p:cNvPr id="12" name="TextBox 11"/>
              <p:cNvSpPr txBox="1"/>
              <p:nvPr/>
            </p:nvSpPr>
            <p:spPr>
              <a:xfrm>
                <a:off x="323528" y="647050"/>
                <a:ext cx="8466581" cy="58634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AutoNum type="arabicPeriod"/>
                </a:pPr>
                <a:r>
                  <a:rPr lang="sr-Cyrl-RS" sz="2000" b="1" dirty="0" smtClean="0">
                    <a:solidFill>
                      <a:srgbClr val="0B466B"/>
                    </a:solidFill>
                    <a:latin typeface="Comic Sans MS" panose="030F0702030302020204" pitchFamily="66" charset="0"/>
                  </a:rPr>
                  <a:t>Израчунај непознати члан у пропорцији:</a:t>
                </a:r>
              </a:p>
              <a:p>
                <a:r>
                  <a:rPr lang="sr-Cyrl-RS" sz="2000" dirty="0">
                    <a:solidFill>
                      <a:srgbClr val="0B466B"/>
                    </a:solidFill>
                    <a:latin typeface="Comic Sans MS" panose="030F0702030302020204" pitchFamily="66" charset="0"/>
                  </a:rPr>
                  <a:t> </a:t>
                </a:r>
                <a:r>
                  <a:rPr lang="sr-Cyrl-RS" sz="2000" dirty="0" smtClean="0">
                    <a:solidFill>
                      <a:srgbClr val="0B466B"/>
                    </a:solidFill>
                    <a:latin typeface="Comic Sans MS" panose="030F0702030302020204" pitchFamily="66" charset="0"/>
                  </a:rPr>
                  <a:t>   а</a:t>
                </a:r>
                <a:r>
                  <a:rPr lang="sr-Cyrl-RS" sz="2000" b="1" dirty="0" smtClean="0">
                    <a:solidFill>
                      <a:srgbClr val="0B466B"/>
                    </a:solidFill>
                    <a:latin typeface="Comic Sans MS" panose="030F0702030302020204" pitchFamily="66" charset="0"/>
                  </a:rPr>
                  <a:t>) </a:t>
                </a:r>
                <a:r>
                  <a:rPr lang="sr-Latn-RS" sz="2000" b="1" dirty="0" smtClean="0">
                    <a:solidFill>
                      <a:srgbClr val="0B466B"/>
                    </a:solidFill>
                    <a:latin typeface="Comic Sans MS" panose="030F0702030302020204" pitchFamily="66" charset="0"/>
                  </a:rPr>
                  <a:t>x</a:t>
                </a:r>
                <a:r>
                  <a:rPr lang="sr-Cyrl-RS" sz="2000" b="1" dirty="0" smtClean="0">
                    <a:solidFill>
                      <a:srgbClr val="0B466B"/>
                    </a:solidFill>
                    <a:latin typeface="Comic Sans MS" panose="030F0702030302020204" pitchFamily="66" charset="0"/>
                  </a:rPr>
                  <a:t> </a:t>
                </a:r>
                <a:r>
                  <a:rPr lang="sr-Latn-RS" sz="2000" b="1" dirty="0" smtClean="0">
                    <a:solidFill>
                      <a:srgbClr val="0B466B"/>
                    </a:solidFill>
                    <a:latin typeface="Comic Sans MS" panose="030F0702030302020204" pitchFamily="66" charset="0"/>
                  </a:rPr>
                  <a:t>:</a:t>
                </a:r>
                <a:r>
                  <a:rPr lang="sr-Cyrl-RS" sz="2000" b="1" dirty="0" smtClean="0">
                    <a:solidFill>
                      <a:srgbClr val="0B466B"/>
                    </a:solidFill>
                    <a:latin typeface="Comic Sans MS" panose="030F0702030302020204" pitchFamily="66" charset="0"/>
                  </a:rPr>
                  <a:t> </a:t>
                </a:r>
                <a:r>
                  <a:rPr lang="sr-Latn-RS" sz="2000" b="1" dirty="0" smtClean="0">
                    <a:solidFill>
                      <a:srgbClr val="0B466B"/>
                    </a:solidFill>
                    <a:latin typeface="Comic Sans MS" panose="030F0702030302020204" pitchFamily="66" charset="0"/>
                  </a:rPr>
                  <a:t>5</a:t>
                </a:r>
                <a:r>
                  <a:rPr lang="sr-Cyrl-RS" sz="2000" b="1" dirty="0" smtClean="0">
                    <a:solidFill>
                      <a:srgbClr val="0B466B"/>
                    </a:solidFill>
                    <a:latin typeface="Comic Sans MS" panose="030F0702030302020204" pitchFamily="66" charset="0"/>
                  </a:rPr>
                  <a:t> </a:t>
                </a:r>
                <a14:m>
                  <m:oMath xmlns:m="http://schemas.openxmlformats.org/officeDocument/2006/math">
                    <m:r>
                      <a:rPr lang="sr-Cyrl-RS" sz="2000" b="1" i="1" smtClean="0">
                        <a:ln>
                          <a:solidFill>
                            <a:schemeClr val="bg1">
                              <a:lumMod val="50000"/>
                              <a:lumOff val="50000"/>
                            </a:schemeClr>
                          </a:solidFill>
                        </a:ln>
                        <a:solidFill>
                          <a:srgbClr val="0B466B"/>
                        </a:solidFill>
                        <a:latin typeface="Cambria Math" panose="02040503050406030204" pitchFamily="18" charset="0"/>
                        <a:ea typeface="Cambria Math" panose="02040503050406030204" pitchFamily="18" charset="0"/>
                      </a:rPr>
                      <m:t>=</m:t>
                    </m:r>
                  </m:oMath>
                </a14:m>
                <a:r>
                  <a:rPr lang="sr-Cyrl-RS" sz="2000" b="1" dirty="0" smtClean="0">
                    <a:solidFill>
                      <a:srgbClr val="0B466B"/>
                    </a:solidFill>
                    <a:latin typeface="Comic Sans MS" panose="030F0702030302020204" pitchFamily="66" charset="0"/>
                  </a:rPr>
                  <a:t>1,2 : </a:t>
                </a:r>
                <a:r>
                  <a:rPr lang="sr-Cyrl-RS" sz="2000" b="1" dirty="0">
                    <a:solidFill>
                      <a:srgbClr val="0B466B"/>
                    </a:solidFill>
                    <a:latin typeface="Comic Sans MS" panose="030F0702030302020204" pitchFamily="66" charset="0"/>
                  </a:rPr>
                  <a:t>0</a:t>
                </a:r>
                <a:r>
                  <a:rPr lang="sr-Cyrl-RS" sz="2000" b="1" dirty="0" smtClean="0">
                    <a:solidFill>
                      <a:srgbClr val="0B466B"/>
                    </a:solidFill>
                    <a:latin typeface="Comic Sans MS" panose="030F0702030302020204" pitchFamily="66" charset="0"/>
                  </a:rPr>
                  <a:t>,3   б)  (</a:t>
                </a:r>
                <a:r>
                  <a:rPr lang="sr-Latn-RS" sz="2000" b="1" dirty="0" smtClean="0">
                    <a:solidFill>
                      <a:srgbClr val="0B466B"/>
                    </a:solidFill>
                    <a:latin typeface="Comic Sans MS" panose="030F0702030302020204" pitchFamily="66" charset="0"/>
                  </a:rPr>
                  <a:t>a</a:t>
                </a:r>
                <a14:m>
                  <m:oMath xmlns:m="http://schemas.openxmlformats.org/officeDocument/2006/math">
                    <m:r>
                      <a:rPr lang="sr-Latn-RS" sz="2000" b="1" i="1" smtClean="0">
                        <a:solidFill>
                          <a:srgbClr val="0B466B"/>
                        </a:solidFill>
                        <a:latin typeface="Cambria Math" panose="02040503050406030204" pitchFamily="18" charset="0"/>
                        <a:ea typeface="Cambria Math" panose="02040503050406030204" pitchFamily="18" charset="0"/>
                      </a:rPr>
                      <m:t>+</m:t>
                    </m:r>
                  </m:oMath>
                </a14:m>
                <a:r>
                  <a:rPr lang="sr-Latn-RS" sz="2000" b="1" dirty="0" smtClean="0">
                    <a:solidFill>
                      <a:srgbClr val="0B466B"/>
                    </a:solidFill>
                    <a:latin typeface="Comic Sans MS" panose="030F0702030302020204" pitchFamily="66" charset="0"/>
                  </a:rPr>
                  <a:t>3)</a:t>
                </a:r>
                <a:r>
                  <a:rPr lang="sr-Cyrl-RS" sz="2000" b="1" dirty="0" smtClean="0">
                    <a:solidFill>
                      <a:srgbClr val="0B466B"/>
                    </a:solidFill>
                    <a:latin typeface="Comic Sans MS" panose="030F0702030302020204" pitchFamily="66" charset="0"/>
                  </a:rPr>
                  <a:t> </a:t>
                </a:r>
                <a:r>
                  <a:rPr lang="sr-Latn-RS" sz="2000" b="1" dirty="0" smtClean="0">
                    <a:solidFill>
                      <a:srgbClr val="0B466B"/>
                    </a:solidFill>
                    <a:latin typeface="Comic Sans MS" panose="030F0702030302020204" pitchFamily="66" charset="0"/>
                  </a:rPr>
                  <a:t>:</a:t>
                </a:r>
                <a:r>
                  <a:rPr lang="sr-Cyrl-RS" sz="2000" b="1" dirty="0" smtClean="0">
                    <a:solidFill>
                      <a:srgbClr val="0B466B"/>
                    </a:solidFill>
                    <a:latin typeface="Comic Sans MS" panose="030F0702030302020204" pitchFamily="66" charset="0"/>
                  </a:rPr>
                  <a:t> </a:t>
                </a:r>
                <a:r>
                  <a:rPr lang="sr-Latn-RS" sz="2000" b="1" dirty="0" smtClean="0">
                    <a:solidFill>
                      <a:srgbClr val="0B466B"/>
                    </a:solidFill>
                    <a:latin typeface="Comic Sans MS" panose="030F0702030302020204" pitchFamily="66" charset="0"/>
                  </a:rPr>
                  <a:t>(a</a:t>
                </a:r>
                <a14:m>
                  <m:oMath xmlns:m="http://schemas.openxmlformats.org/officeDocument/2006/math">
                    <m:r>
                      <a:rPr lang="sr-Latn-RS" sz="2000" b="1" i="1" smtClean="0">
                        <a:ln>
                          <a:solidFill>
                            <a:schemeClr val="bg1">
                              <a:lumMod val="50000"/>
                              <a:lumOff val="50000"/>
                            </a:schemeClr>
                          </a:solidFill>
                        </a:ln>
                        <a:solidFill>
                          <a:srgbClr val="0B466B"/>
                        </a:solidFill>
                        <a:latin typeface="Cambria Math" panose="02040503050406030204" pitchFamily="18" charset="0"/>
                        <a:ea typeface="Cambria Math" panose="02040503050406030204" pitchFamily="18" charset="0"/>
                      </a:rPr>
                      <m:t>−</m:t>
                    </m:r>
                  </m:oMath>
                </a14:m>
                <a:r>
                  <a:rPr lang="sr-Latn-RS" sz="2000" b="1" dirty="0" smtClean="0">
                    <a:solidFill>
                      <a:srgbClr val="0B466B"/>
                    </a:solidFill>
                    <a:latin typeface="Comic Sans MS" panose="030F0702030302020204" pitchFamily="66" charset="0"/>
                  </a:rPr>
                  <a:t>3)</a:t>
                </a:r>
                <a14:m>
                  <m:oMath xmlns:m="http://schemas.openxmlformats.org/officeDocument/2006/math">
                    <m:r>
                      <a:rPr lang="sr-Latn-RS" sz="2000" b="1" i="1" smtClean="0">
                        <a:ln>
                          <a:solidFill>
                            <a:schemeClr val="bg1">
                              <a:lumMod val="50000"/>
                              <a:lumOff val="50000"/>
                            </a:schemeClr>
                          </a:solidFill>
                        </a:ln>
                        <a:solidFill>
                          <a:srgbClr val="0B466B"/>
                        </a:solidFill>
                        <a:latin typeface="Cambria Math" panose="02040503050406030204" pitchFamily="18" charset="0"/>
                        <a:ea typeface="Cambria Math" panose="02040503050406030204" pitchFamily="18" charset="0"/>
                      </a:rPr>
                      <m:t>=</m:t>
                    </m:r>
                  </m:oMath>
                </a14:m>
                <a:r>
                  <a:rPr lang="sr-Latn-RS" sz="2000" b="1" dirty="0" smtClean="0">
                    <a:solidFill>
                      <a:srgbClr val="0B466B"/>
                    </a:solidFill>
                    <a:latin typeface="Comic Sans MS" panose="030F0702030302020204" pitchFamily="66" charset="0"/>
                  </a:rPr>
                  <a:t>13</a:t>
                </a:r>
                <a:r>
                  <a:rPr lang="sr-Cyrl-RS" sz="2000" b="1" dirty="0" smtClean="0">
                    <a:solidFill>
                      <a:srgbClr val="0B466B"/>
                    </a:solidFill>
                    <a:latin typeface="Comic Sans MS" panose="030F0702030302020204" pitchFamily="66" charset="0"/>
                  </a:rPr>
                  <a:t> </a:t>
                </a:r>
                <a:r>
                  <a:rPr lang="sr-Latn-RS" sz="2000" b="1" dirty="0" smtClean="0">
                    <a:solidFill>
                      <a:srgbClr val="0B466B"/>
                    </a:solidFill>
                    <a:latin typeface="Comic Sans MS" panose="030F0702030302020204" pitchFamily="66" charset="0"/>
                  </a:rPr>
                  <a:t>:</a:t>
                </a:r>
                <a:r>
                  <a:rPr lang="sr-Cyrl-RS" sz="2000" b="1" dirty="0" smtClean="0">
                    <a:solidFill>
                      <a:srgbClr val="0B466B"/>
                    </a:solidFill>
                    <a:latin typeface="Comic Sans MS" panose="030F0702030302020204" pitchFamily="66" charset="0"/>
                  </a:rPr>
                  <a:t> </a:t>
                </a:r>
                <a:r>
                  <a:rPr lang="sr-Latn-RS" sz="2000" b="1" dirty="0" smtClean="0">
                    <a:solidFill>
                      <a:srgbClr val="0B466B"/>
                    </a:solidFill>
                    <a:latin typeface="Comic Sans MS" panose="030F0702030302020204" pitchFamily="66" charset="0"/>
                  </a:rPr>
                  <a:t>7</a:t>
                </a:r>
                <a:r>
                  <a:rPr lang="sr-Cyrl-RS" sz="2000" b="1" dirty="0" smtClean="0">
                    <a:solidFill>
                      <a:srgbClr val="0B466B"/>
                    </a:solidFill>
                    <a:latin typeface="Comic Sans MS" panose="030F0702030302020204" pitchFamily="66" charset="0"/>
                  </a:rPr>
                  <a:t>  в) </a:t>
                </a:r>
                <a14:m>
                  <m:oMath xmlns:m="http://schemas.openxmlformats.org/officeDocument/2006/math">
                    <m:f>
                      <m:fPr>
                        <m:ctrlPr>
                          <a:rPr lang="sr-Cyrl-RS" sz="2400" b="1" i="1" smtClean="0">
                            <a:solidFill>
                              <a:srgbClr val="0B466B"/>
                            </a:solidFill>
                            <a:latin typeface="Cambria Math" panose="02040503050406030204" pitchFamily="18" charset="0"/>
                          </a:rPr>
                        </m:ctrlPr>
                      </m:fPr>
                      <m:num>
                        <m:r>
                          <a:rPr lang="sr-Latn-RS" sz="2400" b="1" i="1" smtClean="0">
                            <a:solidFill>
                              <a:srgbClr val="0B466B"/>
                            </a:solidFill>
                            <a:latin typeface="Cambria Math" panose="02040503050406030204" pitchFamily="18" charset="0"/>
                          </a:rPr>
                          <m:t>𝒙</m:t>
                        </m:r>
                        <m:r>
                          <a:rPr lang="sr-Latn-RS" sz="2400" b="1" i="1" smtClean="0">
                            <a:ln>
                              <a:solidFill>
                                <a:schemeClr val="bg1">
                                  <a:lumMod val="50000"/>
                                  <a:lumOff val="50000"/>
                                </a:schemeClr>
                              </a:solidFill>
                            </a:ln>
                            <a:solidFill>
                              <a:srgbClr val="0B466B"/>
                            </a:solidFill>
                            <a:latin typeface="Cambria Math" panose="02040503050406030204" pitchFamily="18" charset="0"/>
                            <a:ea typeface="Cambria Math" panose="02040503050406030204" pitchFamily="18" charset="0"/>
                          </a:rPr>
                          <m:t>−</m:t>
                        </m:r>
                        <m:r>
                          <a:rPr lang="sr-Cyrl-RS" sz="2400" b="1" i="1" smtClean="0">
                            <a:solidFill>
                              <a:srgbClr val="0B466B"/>
                            </a:solidFill>
                            <a:latin typeface="Cambria Math" panose="02040503050406030204" pitchFamily="18" charset="0"/>
                            <a:ea typeface="Cambria Math" panose="02040503050406030204" pitchFamily="18" charset="0"/>
                          </a:rPr>
                          <m:t>𝟓</m:t>
                        </m:r>
                        <m:r>
                          <a:rPr lang="sr-Cyrl-RS" sz="2400" b="1" i="1" smtClean="0">
                            <a:solidFill>
                              <a:srgbClr val="0B466B"/>
                            </a:solidFill>
                            <a:latin typeface="Cambria Math" panose="02040503050406030204" pitchFamily="18" charset="0"/>
                            <a:ea typeface="Cambria Math" panose="02040503050406030204" pitchFamily="18" charset="0"/>
                          </a:rPr>
                          <m:t> </m:t>
                        </m:r>
                      </m:num>
                      <m:den>
                        <m:r>
                          <a:rPr lang="sr-Cyrl-RS" sz="2400" b="1" i="1" smtClean="0">
                            <a:solidFill>
                              <a:srgbClr val="0B466B"/>
                            </a:solidFill>
                            <a:latin typeface="Cambria Math" panose="02040503050406030204" pitchFamily="18" charset="0"/>
                          </a:rPr>
                          <m:t>𝟐</m:t>
                        </m:r>
                      </m:den>
                    </m:f>
                    <m:r>
                      <a:rPr lang="sr-Cyrl-RS" sz="2400" b="1" i="1" smtClean="0">
                        <a:ln>
                          <a:solidFill>
                            <a:schemeClr val="bg1">
                              <a:lumMod val="50000"/>
                              <a:lumOff val="50000"/>
                            </a:schemeClr>
                          </a:solidFill>
                        </a:ln>
                        <a:solidFill>
                          <a:srgbClr val="0B466B"/>
                        </a:solidFill>
                        <a:latin typeface="Cambria Math" panose="02040503050406030204" pitchFamily="18" charset="0"/>
                        <a:ea typeface="Cambria Math" panose="02040503050406030204" pitchFamily="18" charset="0"/>
                      </a:rPr>
                      <m:t>=</m:t>
                    </m:r>
                    <m:f>
                      <m:fPr>
                        <m:ctrlPr>
                          <a:rPr lang="sr-Cyrl-RS" sz="2400" b="1" i="1" smtClean="0">
                            <a:solidFill>
                              <a:srgbClr val="0B466B"/>
                            </a:solidFill>
                            <a:latin typeface="Cambria Math" panose="02040503050406030204" pitchFamily="18" charset="0"/>
                            <a:ea typeface="Cambria Math" panose="02040503050406030204" pitchFamily="18" charset="0"/>
                          </a:rPr>
                        </m:ctrlPr>
                      </m:fPr>
                      <m:num>
                        <m:r>
                          <a:rPr lang="sr-Latn-RS" sz="2400" b="1" i="1" smtClean="0">
                            <a:solidFill>
                              <a:srgbClr val="0B466B"/>
                            </a:solidFill>
                            <a:latin typeface="Cambria Math" panose="02040503050406030204" pitchFamily="18" charset="0"/>
                            <a:ea typeface="Cambria Math" panose="02040503050406030204" pitchFamily="18" charset="0"/>
                          </a:rPr>
                          <m:t>𝒙</m:t>
                        </m:r>
                        <m:r>
                          <a:rPr lang="sr-Latn-RS" sz="2400" b="1" i="1" smtClean="0">
                            <a:solidFill>
                              <a:srgbClr val="0B466B"/>
                            </a:solidFill>
                            <a:latin typeface="Cambria Math" panose="02040503050406030204" pitchFamily="18" charset="0"/>
                            <a:ea typeface="Cambria Math" panose="02040503050406030204" pitchFamily="18" charset="0"/>
                          </a:rPr>
                          <m:t>+</m:t>
                        </m:r>
                        <m:r>
                          <a:rPr lang="sr-Latn-RS" sz="2400" b="1" i="1" smtClean="0">
                            <a:solidFill>
                              <a:srgbClr val="0B466B"/>
                            </a:solidFill>
                            <a:latin typeface="Cambria Math" panose="02040503050406030204" pitchFamily="18" charset="0"/>
                            <a:ea typeface="Cambria Math" panose="02040503050406030204" pitchFamily="18" charset="0"/>
                          </a:rPr>
                          <m:t>𝟏</m:t>
                        </m:r>
                      </m:num>
                      <m:den>
                        <m:r>
                          <a:rPr lang="sr-Cyrl-RS" sz="2400" b="1" i="1" smtClean="0">
                            <a:solidFill>
                              <a:srgbClr val="0B466B"/>
                            </a:solidFill>
                            <a:latin typeface="Cambria Math" panose="02040503050406030204" pitchFamily="18" charset="0"/>
                            <a:ea typeface="Cambria Math" panose="02040503050406030204" pitchFamily="18" charset="0"/>
                          </a:rPr>
                          <m:t>𝟑</m:t>
                        </m:r>
                      </m:den>
                    </m:f>
                  </m:oMath>
                </a14:m>
                <a:r>
                  <a:rPr lang="sr-Cyrl-RS" sz="2400" b="1" dirty="0" smtClean="0">
                    <a:solidFill>
                      <a:srgbClr val="0B466B"/>
                    </a:solidFill>
                    <a:latin typeface="Comic Sans MS" panose="030F0702030302020204" pitchFamily="66" charset="0"/>
                  </a:rPr>
                  <a:t> </a:t>
                </a:r>
              </a:p>
              <a:p>
                <a:endParaRPr lang="sr-Cyrl-RS" sz="2000" b="1" dirty="0" smtClean="0">
                  <a:solidFill>
                    <a:srgbClr val="0B466B"/>
                  </a:solidFill>
                  <a:latin typeface="Comic Sans MS" panose="030F0702030302020204" pitchFamily="66" charset="0"/>
                </a:endParaRPr>
              </a:p>
              <a:p>
                <a:r>
                  <a:rPr lang="sr-Cyrl-RS" sz="2000" b="1" dirty="0" smtClean="0">
                    <a:solidFill>
                      <a:srgbClr val="0B466B"/>
                    </a:solidFill>
                    <a:latin typeface="Comic Sans MS" panose="030F0702030302020204" pitchFamily="66" charset="0"/>
                  </a:rPr>
                  <a:t>2. Однос количина бакра и цинка у једној легури  је 4 : 3. Колико килограма бакра,а колико цинка је потребно за 84</a:t>
                </a:r>
                <a:r>
                  <a:rPr lang="sr-Latn-RS" sz="2000" b="1" dirty="0" smtClean="0">
                    <a:solidFill>
                      <a:srgbClr val="0B466B"/>
                    </a:solidFill>
                    <a:latin typeface="Comic Sans MS" panose="030F0702030302020204" pitchFamily="66" charset="0"/>
                  </a:rPr>
                  <a:t>kg</a:t>
                </a:r>
                <a:r>
                  <a:rPr lang="sr-Cyrl-RS" sz="2000" b="1" dirty="0" smtClean="0">
                    <a:solidFill>
                      <a:srgbClr val="0B466B"/>
                    </a:solidFill>
                    <a:latin typeface="Comic Sans MS" panose="030F0702030302020204" pitchFamily="66" charset="0"/>
                  </a:rPr>
                  <a:t> легуре? </a:t>
                </a:r>
              </a:p>
              <a:p>
                <a:endParaRPr lang="sr-Cyrl-RS" sz="2000" b="1" dirty="0" smtClean="0">
                  <a:solidFill>
                    <a:srgbClr val="0B466B"/>
                  </a:solidFill>
                  <a:latin typeface="Comic Sans MS" panose="030F0702030302020204" pitchFamily="66" charset="0"/>
                </a:endParaRPr>
              </a:p>
              <a:p>
                <a:r>
                  <a:rPr lang="sr-Cyrl-RS" sz="2000" b="1" dirty="0" smtClean="0">
                    <a:solidFill>
                      <a:srgbClr val="0B466B"/>
                    </a:solidFill>
                    <a:latin typeface="Comic Sans MS" panose="030F0702030302020204" pitchFamily="66" charset="0"/>
                  </a:rPr>
                  <a:t>3. На једном такмичењу укупна новчана награда за 3 прва места је 70 000 динара. Награду треба поделити тако  да се награде првопласираног и другопласираног односе као 5 : 4,</a:t>
                </a:r>
                <a:r>
                  <a:rPr lang="sr-Latn-RS" sz="2000" b="1" dirty="0" smtClean="0">
                    <a:solidFill>
                      <a:srgbClr val="0B466B"/>
                    </a:solidFill>
                    <a:latin typeface="Comic Sans MS" panose="030F0702030302020204" pitchFamily="66" charset="0"/>
                  </a:rPr>
                  <a:t> </a:t>
                </a:r>
                <a:r>
                  <a:rPr lang="sr-Cyrl-RS" sz="2000" b="1" dirty="0" smtClean="0">
                    <a:solidFill>
                      <a:srgbClr val="0B466B"/>
                    </a:solidFill>
                    <a:latin typeface="Comic Sans MS" panose="030F0702030302020204" pitchFamily="66" charset="0"/>
                  </a:rPr>
                  <a:t>а другопласираног и трећепласираног  као 3 : 2.</a:t>
                </a:r>
                <a:r>
                  <a:rPr lang="sr-Latn-RS" sz="2000" b="1" dirty="0" smtClean="0">
                    <a:solidFill>
                      <a:srgbClr val="0B466B"/>
                    </a:solidFill>
                    <a:latin typeface="Comic Sans MS" panose="030F0702030302020204" pitchFamily="66" charset="0"/>
                  </a:rPr>
                  <a:t> </a:t>
                </a:r>
                <a:r>
                  <a:rPr lang="sr-Cyrl-RS" sz="2000" b="1" dirty="0" smtClean="0">
                    <a:solidFill>
                      <a:srgbClr val="0B466B"/>
                    </a:solidFill>
                    <a:latin typeface="Comic Sans MS" panose="030F0702030302020204" pitchFamily="66" charset="0"/>
                  </a:rPr>
                  <a:t>Колико ће добити свако од  њих?</a:t>
                </a:r>
              </a:p>
              <a:p>
                <a:endParaRPr lang="sr-Cyrl-RS" sz="2000" dirty="0">
                  <a:solidFill>
                    <a:srgbClr val="0B466B"/>
                  </a:solidFill>
                  <a:latin typeface="Comic Sans MS" panose="030F0702030302020204" pitchFamily="66" charset="0"/>
                </a:endParaRPr>
              </a:p>
              <a:p>
                <a:r>
                  <a:rPr lang="sr-Cyrl-RS" sz="2000" dirty="0" smtClean="0">
                    <a:solidFill>
                      <a:srgbClr val="0B466B"/>
                    </a:solidFill>
                    <a:latin typeface="Comic Sans MS" panose="030F0702030302020204" pitchFamily="66" charset="0"/>
                  </a:rPr>
                  <a:t>4. </a:t>
                </a:r>
                <a:r>
                  <a:rPr lang="sr-Cyrl-RS" sz="2000" b="1" dirty="0" smtClean="0">
                    <a:solidFill>
                      <a:srgbClr val="0B466B"/>
                    </a:solidFill>
                    <a:latin typeface="Comic Sans MS" panose="030F0702030302020204" pitchFamily="66" charset="0"/>
                  </a:rPr>
                  <a:t>После поскупљења од 15% цена неког производа је 2300 динара.</a:t>
                </a:r>
                <a:r>
                  <a:rPr lang="sr-Latn-RS" sz="2000" b="1" dirty="0" smtClean="0">
                    <a:solidFill>
                      <a:srgbClr val="0B466B"/>
                    </a:solidFill>
                    <a:latin typeface="Comic Sans MS" panose="030F0702030302020204" pitchFamily="66" charset="0"/>
                  </a:rPr>
                  <a:t> </a:t>
                </a:r>
                <a:r>
                  <a:rPr lang="sr-Cyrl-RS" sz="2000" b="1" dirty="0" smtClean="0">
                    <a:solidFill>
                      <a:srgbClr val="0B466B"/>
                    </a:solidFill>
                    <a:latin typeface="Comic Sans MS" panose="030F0702030302020204" pitchFamily="66" charset="0"/>
                  </a:rPr>
                  <a:t>Колика је била његова цена пре поскупљења?</a:t>
                </a:r>
              </a:p>
              <a:p>
                <a:endParaRPr lang="sr-Cyrl-RS" sz="2000" b="1" dirty="0">
                  <a:solidFill>
                    <a:srgbClr val="0B466B"/>
                  </a:solidFill>
                  <a:latin typeface="Comic Sans MS" panose="030F0702030302020204" pitchFamily="66" charset="0"/>
                </a:endParaRPr>
              </a:p>
              <a:p>
                <a:r>
                  <a:rPr lang="sr-Cyrl-RS" sz="2000" b="1" dirty="0" smtClean="0">
                    <a:solidFill>
                      <a:srgbClr val="0B466B"/>
                    </a:solidFill>
                    <a:latin typeface="Comic Sans MS" panose="030F0702030302020204" pitchFamily="66" charset="0"/>
                  </a:rPr>
                  <a:t>5. Од 36 </a:t>
                </a:r>
                <a:r>
                  <a:rPr lang="sr-Latn-RS" sz="2000" b="1" dirty="0" smtClean="0">
                    <a:solidFill>
                      <a:srgbClr val="0B466B"/>
                    </a:solidFill>
                    <a:latin typeface="Comic Sans MS" panose="030F0702030302020204" pitchFamily="66" charset="0"/>
                  </a:rPr>
                  <a:t>m²</a:t>
                </a:r>
                <a:r>
                  <a:rPr lang="sr-Cyrl-RS" sz="2000" b="1" dirty="0" smtClean="0">
                    <a:solidFill>
                      <a:srgbClr val="0B466B"/>
                    </a:solidFill>
                    <a:latin typeface="Comic Sans MS" panose="030F0702030302020204" pitchFamily="66" charset="0"/>
                  </a:rPr>
                  <a:t> картона направи се 60 кутија исте величине. Колико таквих кутија се направи од 69,6 </a:t>
                </a:r>
                <a:r>
                  <a:rPr lang="sr-Latn-RS" sz="2000" b="1" dirty="0" smtClean="0">
                    <a:solidFill>
                      <a:srgbClr val="0B466B"/>
                    </a:solidFill>
                    <a:latin typeface="Comic Sans MS" panose="030F0702030302020204" pitchFamily="66" charset="0"/>
                  </a:rPr>
                  <a:t>m²</a:t>
                </a:r>
                <a:r>
                  <a:rPr lang="sr-Cyrl-RS" sz="2000" b="1" dirty="0" smtClean="0">
                    <a:solidFill>
                      <a:srgbClr val="0B466B"/>
                    </a:solidFill>
                    <a:latin typeface="Comic Sans MS" panose="030F0702030302020204" pitchFamily="66" charset="0"/>
                  </a:rPr>
                  <a:t> картона?</a:t>
                </a:r>
                <a:endParaRPr lang="sr-Latn-RS" sz="2000" b="1" dirty="0">
                  <a:solidFill>
                    <a:srgbClr val="0B466B"/>
                  </a:solidFill>
                  <a:latin typeface="Comic Sans MS" panose="030F0702030302020204" pitchFamily="66"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23528" y="647050"/>
                <a:ext cx="8466581" cy="5863465"/>
              </a:xfrm>
              <a:prstGeom prst="rect">
                <a:avLst/>
              </a:prstGeom>
              <a:blipFill rotWithShape="0">
                <a:blip r:embed="rId3"/>
                <a:stretch>
                  <a:fillRect l="-715" t="-927" r="-1431" b="-309"/>
                </a:stretch>
              </a:blipFill>
            </p:spPr>
            <p:txBody>
              <a:bodyPr/>
              <a:lstStyle/>
              <a:p>
                <a:r>
                  <a:rPr lang="sr-Latn-RS">
                    <a:noFill/>
                  </a:rPr>
                  <a:t> </a:t>
                </a:r>
              </a:p>
            </p:txBody>
          </p:sp>
        </mc:Fallback>
      </mc:AlternateContent>
    </p:spTree>
    <p:extLst>
      <p:ext uri="{BB962C8B-B14F-4D97-AF65-F5344CB8AC3E}">
        <p14:creationId xmlns:p14="http://schemas.microsoft.com/office/powerpoint/2010/main" val="273574122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ctrTitle"/>
          </p:nvPr>
        </p:nvSpPr>
        <p:spPr>
          <a:xfrm>
            <a:off x="2267744" y="0"/>
            <a:ext cx="4392488" cy="647050"/>
          </a:xfrm>
        </p:spPr>
        <p:txBody>
          <a:bodyPr/>
          <a:lstStyle/>
          <a:p>
            <a:r>
              <a:rPr lang="sr-Cyrl-RS" sz="4000" b="1" dirty="0" smtClean="0"/>
              <a:t>Задаци  за вежбање </a:t>
            </a:r>
            <a:endParaRPr lang="sr-Latn-RS" sz="4000" b="1" dirty="0"/>
          </a:p>
        </p:txBody>
      </p:sp>
      <mc:AlternateContent xmlns:mc="http://schemas.openxmlformats.org/markup-compatibility/2006" xmlns:a14="http://schemas.microsoft.com/office/drawing/2010/main">
        <mc:Choice Requires="a14">
          <p:sp>
            <p:nvSpPr>
              <p:cNvPr id="12" name="TextBox 11"/>
              <p:cNvSpPr txBox="1"/>
              <p:nvPr/>
            </p:nvSpPr>
            <p:spPr>
              <a:xfrm>
                <a:off x="251520" y="647050"/>
                <a:ext cx="8640960" cy="607544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sr-Cyrl-RS" sz="2000" b="1" dirty="0" smtClean="0">
                    <a:solidFill>
                      <a:srgbClr val="0B466B"/>
                    </a:solidFill>
                    <a:latin typeface="Comic Sans MS" panose="030F0702030302020204" pitchFamily="66" charset="0"/>
                  </a:rPr>
                  <a:t>6.</a:t>
                </a:r>
                <a:r>
                  <a:rPr lang="sr-Latn-RS" sz="2000" b="1" dirty="0" smtClean="0">
                    <a:solidFill>
                      <a:srgbClr val="0B466B"/>
                    </a:solidFill>
                    <a:latin typeface="Comic Sans MS" panose="030F0702030302020204" pitchFamily="66" charset="0"/>
                  </a:rPr>
                  <a:t> </a:t>
                </a:r>
                <a:r>
                  <a:rPr lang="sr-Cyrl-RS" sz="2000" b="1" dirty="0" smtClean="0">
                    <a:solidFill>
                      <a:srgbClr val="0B466B"/>
                    </a:solidFill>
                    <a:latin typeface="Comic Sans MS" panose="030F0702030302020204" pitchFamily="66" charset="0"/>
                  </a:rPr>
                  <a:t>Пола лимуна даје 40% дневних потреба за витамином </a:t>
                </a:r>
                <a:r>
                  <a:rPr lang="sr-Latn-RS" sz="2000" b="1" dirty="0" smtClean="0">
                    <a:solidFill>
                      <a:srgbClr val="0B466B"/>
                    </a:solidFill>
                    <a:latin typeface="Comic Sans MS" panose="030F0702030302020204" pitchFamily="66" charset="0"/>
                  </a:rPr>
                  <a:t>C</a:t>
                </a:r>
                <a:r>
                  <a:rPr lang="sr-Cyrl-RS" sz="2000" b="1" dirty="0" smtClean="0">
                    <a:solidFill>
                      <a:srgbClr val="0B466B"/>
                    </a:solidFill>
                    <a:latin typeface="Comic Sans MS" panose="030F0702030302020204" pitchFamily="66" charset="0"/>
                  </a:rPr>
                  <a:t>.</a:t>
                </a:r>
              </a:p>
              <a:p>
                <a:r>
                  <a:rPr lang="sr-Cyrl-RS" sz="2000" b="1" dirty="0" smtClean="0">
                    <a:solidFill>
                      <a:srgbClr val="0B466B"/>
                    </a:solidFill>
                    <a:latin typeface="Comic Sans MS" panose="030F0702030302020204" pitchFamily="66" charset="0"/>
                  </a:rPr>
                  <a:t>Колико</a:t>
                </a:r>
                <a:r>
                  <a:rPr lang="sr-Cyrl-RS" sz="2000" b="1" dirty="0">
                    <a:solidFill>
                      <a:srgbClr val="0B466B"/>
                    </a:solidFill>
                    <a:latin typeface="Comic Sans MS" panose="030F0702030302020204" pitchFamily="66" charset="0"/>
                  </a:rPr>
                  <a:t> </a:t>
                </a:r>
                <a:r>
                  <a:rPr lang="sr-Cyrl-RS" sz="2000" b="1" dirty="0" smtClean="0">
                    <a:solidFill>
                      <a:srgbClr val="0B466B"/>
                    </a:solidFill>
                    <a:latin typeface="Comic Sans MS" panose="030F0702030302020204" pitchFamily="66" charset="0"/>
                  </a:rPr>
                  <a:t>процената дневних потреба дају </a:t>
                </a:r>
                <a14:m>
                  <m:oMath xmlns:m="http://schemas.openxmlformats.org/officeDocument/2006/math">
                    <m:f>
                      <m:fPr>
                        <m:ctrlPr>
                          <a:rPr lang="sr-Cyrl-RS" sz="2000" b="1" i="1" smtClean="0">
                            <a:solidFill>
                              <a:srgbClr val="0B466B"/>
                            </a:solidFill>
                            <a:latin typeface="Cambria Math" panose="02040503050406030204" pitchFamily="18" charset="0"/>
                          </a:rPr>
                        </m:ctrlPr>
                      </m:fPr>
                      <m:num>
                        <m:r>
                          <a:rPr lang="sr-Cyrl-RS" sz="2000" b="1" i="1" smtClean="0">
                            <a:solidFill>
                              <a:srgbClr val="0B466B"/>
                            </a:solidFill>
                            <a:latin typeface="Cambria Math" panose="02040503050406030204" pitchFamily="18" charset="0"/>
                          </a:rPr>
                          <m:t>𝟑</m:t>
                        </m:r>
                      </m:num>
                      <m:den>
                        <m:r>
                          <a:rPr lang="sr-Cyrl-RS" sz="2000" b="1" i="1" smtClean="0">
                            <a:solidFill>
                              <a:srgbClr val="0B466B"/>
                            </a:solidFill>
                            <a:latin typeface="Cambria Math" panose="02040503050406030204" pitchFamily="18" charset="0"/>
                          </a:rPr>
                          <m:t>𝟒</m:t>
                        </m:r>
                      </m:den>
                    </m:f>
                  </m:oMath>
                </a14:m>
                <a:r>
                  <a:rPr lang="sr-Cyrl-RS" sz="2000" b="1" dirty="0" smtClean="0">
                    <a:solidFill>
                      <a:srgbClr val="0B466B"/>
                    </a:solidFill>
                    <a:latin typeface="Comic Sans MS" panose="030F0702030302020204" pitchFamily="66" charset="0"/>
                  </a:rPr>
                  <a:t> лимуна?</a:t>
                </a:r>
              </a:p>
              <a:p>
                <a:endParaRPr lang="sr-Cyrl-RS" sz="2000" b="1" dirty="0" smtClean="0">
                  <a:solidFill>
                    <a:srgbClr val="0B466B"/>
                  </a:solidFill>
                  <a:latin typeface="Comic Sans MS" panose="030F0702030302020204" pitchFamily="66" charset="0"/>
                </a:endParaRPr>
              </a:p>
              <a:p>
                <a:r>
                  <a:rPr lang="sr-Cyrl-RS" sz="2000" b="1" dirty="0" smtClean="0">
                    <a:solidFill>
                      <a:srgbClr val="0B466B"/>
                    </a:solidFill>
                    <a:latin typeface="Comic Sans MS" panose="030F0702030302020204" pitchFamily="66" charset="0"/>
                  </a:rPr>
                  <a:t>7.</a:t>
                </a:r>
                <a:r>
                  <a:rPr lang="sr-Latn-RS" sz="2000" b="1" dirty="0" smtClean="0">
                    <a:solidFill>
                      <a:srgbClr val="0B466B"/>
                    </a:solidFill>
                    <a:latin typeface="Comic Sans MS" panose="030F0702030302020204" pitchFamily="66" charset="0"/>
                  </a:rPr>
                  <a:t> </a:t>
                </a:r>
                <a:r>
                  <a:rPr lang="sr-Cyrl-RS" sz="2000" b="1" dirty="0" smtClean="0">
                    <a:solidFill>
                      <a:srgbClr val="0B466B"/>
                    </a:solidFill>
                    <a:latin typeface="Comic Sans MS" panose="030F0702030302020204" pitchFamily="66" charset="0"/>
                  </a:rPr>
                  <a:t>Три цеви напуне базен за 16 </a:t>
                </a:r>
                <a:r>
                  <a:rPr lang="sr-Latn-RS" sz="2000" b="1" dirty="0" smtClean="0">
                    <a:solidFill>
                      <a:srgbClr val="0B466B"/>
                    </a:solidFill>
                    <a:latin typeface="Comic Sans MS" panose="030F0702030302020204" pitchFamily="66" charset="0"/>
                  </a:rPr>
                  <a:t>h</a:t>
                </a:r>
                <a:r>
                  <a:rPr lang="sr-Cyrl-RS" sz="2000" b="1" dirty="0" smtClean="0">
                    <a:solidFill>
                      <a:srgbClr val="0B466B"/>
                    </a:solidFill>
                    <a:latin typeface="Comic Sans MS" panose="030F0702030302020204" pitchFamily="66" charset="0"/>
                  </a:rPr>
                  <a:t>.</a:t>
                </a:r>
                <a:r>
                  <a:rPr lang="sr-Latn-RS" sz="2000" b="1" dirty="0" smtClean="0">
                    <a:solidFill>
                      <a:srgbClr val="0B466B"/>
                    </a:solidFill>
                    <a:latin typeface="Comic Sans MS" panose="030F0702030302020204" pitchFamily="66" charset="0"/>
                  </a:rPr>
                  <a:t> </a:t>
                </a:r>
                <a:r>
                  <a:rPr lang="sr-Cyrl-RS" sz="2000" b="1" dirty="0" smtClean="0">
                    <a:solidFill>
                      <a:srgbClr val="0B466B"/>
                    </a:solidFill>
                    <a:latin typeface="Comic Sans MS" panose="030F0702030302020204" pitchFamily="66" charset="0"/>
                  </a:rPr>
                  <a:t>За које време ће се базен напунити ако се пуни водом из четири цеви (претпоставља се да све цеви пуне базен једнаком брзином )?</a:t>
                </a:r>
              </a:p>
              <a:p>
                <a:endParaRPr lang="sr-Cyrl-RS" sz="2000" b="1" dirty="0" smtClean="0">
                  <a:solidFill>
                    <a:srgbClr val="0B466B"/>
                  </a:solidFill>
                  <a:latin typeface="Comic Sans MS" panose="030F0702030302020204" pitchFamily="66" charset="0"/>
                </a:endParaRPr>
              </a:p>
              <a:p>
                <a:r>
                  <a:rPr lang="sr-Cyrl-RS" sz="2000" b="1" dirty="0" smtClean="0">
                    <a:solidFill>
                      <a:srgbClr val="0B466B"/>
                    </a:solidFill>
                    <a:latin typeface="Comic Sans MS" panose="030F0702030302020204" pitchFamily="66" charset="0"/>
                  </a:rPr>
                  <a:t>8.</a:t>
                </a:r>
                <a:r>
                  <a:rPr lang="sr-Latn-RS" sz="2000" b="1" dirty="0" smtClean="0">
                    <a:solidFill>
                      <a:srgbClr val="0B466B"/>
                    </a:solidFill>
                    <a:latin typeface="Comic Sans MS" panose="030F0702030302020204" pitchFamily="66" charset="0"/>
                  </a:rPr>
                  <a:t> </a:t>
                </a:r>
                <a:r>
                  <a:rPr lang="sr-Cyrl-RS" sz="2000" b="1" dirty="0" smtClean="0">
                    <a:solidFill>
                      <a:srgbClr val="0B466B"/>
                    </a:solidFill>
                    <a:latin typeface="Comic Sans MS" panose="030F0702030302020204" pitchFamily="66" charset="0"/>
                  </a:rPr>
                  <a:t>Ако 120 радника заврше неки посао за 12 дана радећи дневно по 8 сати,</a:t>
                </a:r>
                <a:r>
                  <a:rPr lang="sr-Latn-RS" sz="2000" b="1" dirty="0" smtClean="0">
                    <a:solidFill>
                      <a:srgbClr val="0B466B"/>
                    </a:solidFill>
                    <a:latin typeface="Comic Sans MS" panose="030F0702030302020204" pitchFamily="66" charset="0"/>
                  </a:rPr>
                  <a:t> </a:t>
                </a:r>
                <a:r>
                  <a:rPr lang="sr-Cyrl-RS" sz="2000" b="1" dirty="0" smtClean="0">
                    <a:solidFill>
                      <a:srgbClr val="0B466B"/>
                    </a:solidFill>
                    <a:latin typeface="Comic Sans MS" panose="030F0702030302020204" pitchFamily="66" charset="0"/>
                  </a:rPr>
                  <a:t>колико је потребно радника да би се тај посао завршио за 10 дана,</a:t>
                </a:r>
                <a:r>
                  <a:rPr lang="sr-Latn-RS" sz="2000" b="1" dirty="0" smtClean="0">
                    <a:solidFill>
                      <a:srgbClr val="0B466B"/>
                    </a:solidFill>
                    <a:latin typeface="Comic Sans MS" panose="030F0702030302020204" pitchFamily="66" charset="0"/>
                  </a:rPr>
                  <a:t> </a:t>
                </a:r>
                <a:r>
                  <a:rPr lang="sr-Cyrl-RS" sz="2000" b="1" dirty="0" smtClean="0">
                    <a:solidFill>
                      <a:srgbClr val="0B466B"/>
                    </a:solidFill>
                    <a:latin typeface="Comic Sans MS" panose="030F0702030302020204" pitchFamily="66" charset="0"/>
                  </a:rPr>
                  <a:t>радећи дневно по 6 сати?</a:t>
                </a:r>
              </a:p>
              <a:p>
                <a:endParaRPr lang="sr-Cyrl-RS" sz="2000" b="1" dirty="0">
                  <a:solidFill>
                    <a:srgbClr val="0B466B"/>
                  </a:solidFill>
                  <a:latin typeface="Comic Sans MS" panose="030F0702030302020204" pitchFamily="66" charset="0"/>
                </a:endParaRPr>
              </a:p>
              <a:p>
                <a:r>
                  <a:rPr lang="sr-Cyrl-RS" sz="2000" b="1" dirty="0" smtClean="0">
                    <a:solidFill>
                      <a:srgbClr val="0B466B"/>
                    </a:solidFill>
                    <a:latin typeface="Comic Sans MS" panose="030F0702030302020204" pitchFamily="66" charset="0"/>
                  </a:rPr>
                  <a:t>9.</a:t>
                </a:r>
                <a:r>
                  <a:rPr lang="sr-Latn-RS" sz="2000" b="1" dirty="0" smtClean="0">
                    <a:solidFill>
                      <a:srgbClr val="0B466B"/>
                    </a:solidFill>
                    <a:latin typeface="Comic Sans MS" panose="030F0702030302020204" pitchFamily="66" charset="0"/>
                  </a:rPr>
                  <a:t> </a:t>
                </a:r>
                <a:r>
                  <a:rPr lang="sr-Cyrl-RS" sz="2000" b="1" dirty="0" smtClean="0">
                    <a:solidFill>
                      <a:srgbClr val="0B466B"/>
                    </a:solidFill>
                    <a:latin typeface="Comic Sans MS" panose="030F0702030302020204" pitchFamily="66" charset="0"/>
                  </a:rPr>
                  <a:t>Четири једнака трактора могу да поору неко земљиште за 36 часова.</a:t>
                </a:r>
                <a:r>
                  <a:rPr lang="sr-Latn-RS" sz="2000" b="1" dirty="0" smtClean="0">
                    <a:solidFill>
                      <a:srgbClr val="0B466B"/>
                    </a:solidFill>
                    <a:latin typeface="Comic Sans MS" panose="030F0702030302020204" pitchFamily="66" charset="0"/>
                  </a:rPr>
                  <a:t> </a:t>
                </a:r>
                <a:r>
                  <a:rPr lang="sr-Cyrl-RS" sz="2000" b="1" dirty="0" smtClean="0">
                    <a:solidFill>
                      <a:srgbClr val="0B466B"/>
                    </a:solidFill>
                    <a:latin typeface="Comic Sans MS" panose="030F0702030302020204" pitchFamily="66" charset="0"/>
                  </a:rPr>
                  <a:t>После 12 часова,један трактор се покварио.</a:t>
                </a:r>
                <a:r>
                  <a:rPr lang="sr-Latn-RS" sz="2000" b="1" dirty="0" smtClean="0">
                    <a:solidFill>
                      <a:srgbClr val="0B466B"/>
                    </a:solidFill>
                    <a:latin typeface="Comic Sans MS" panose="030F0702030302020204" pitchFamily="66" charset="0"/>
                  </a:rPr>
                  <a:t> </a:t>
                </a:r>
                <a:r>
                  <a:rPr lang="sr-Cyrl-RS" sz="2000" b="1" dirty="0" smtClean="0">
                    <a:solidFill>
                      <a:srgbClr val="0B466B"/>
                    </a:solidFill>
                    <a:latin typeface="Comic Sans MS" panose="030F0702030302020204" pitchFamily="66" charset="0"/>
                  </a:rPr>
                  <a:t>За колико часова ће бити пооран остатак земљишта?</a:t>
                </a:r>
              </a:p>
              <a:p>
                <a:endParaRPr lang="sr-Cyrl-RS" sz="2000" b="1" dirty="0">
                  <a:solidFill>
                    <a:srgbClr val="0B466B"/>
                  </a:solidFill>
                  <a:latin typeface="Comic Sans MS" panose="030F0702030302020204" pitchFamily="66" charset="0"/>
                </a:endParaRPr>
              </a:p>
              <a:p>
                <a:endParaRPr lang="sr-Latn-RS" sz="2000" b="1" dirty="0" smtClean="0">
                  <a:solidFill>
                    <a:srgbClr val="0B466B"/>
                  </a:solidFill>
                  <a:latin typeface="Comic Sans MS" panose="030F0702030302020204" pitchFamily="66" charset="0"/>
                </a:endParaRPr>
              </a:p>
              <a:p>
                <a:r>
                  <a:rPr lang="sr-Cyrl-RS" sz="2000" b="1" dirty="0" smtClean="0">
                    <a:solidFill>
                      <a:srgbClr val="0B466B"/>
                    </a:solidFill>
                    <a:latin typeface="Comic Sans MS" panose="030F0702030302020204" pitchFamily="66" charset="0"/>
                  </a:rPr>
                  <a:t>10. Мачка и по ухвати миша и по за дан и по. </a:t>
                </a:r>
                <a:endParaRPr lang="sr-Latn-RS" sz="2000" b="1" dirty="0" smtClean="0">
                  <a:solidFill>
                    <a:srgbClr val="0B466B"/>
                  </a:solidFill>
                  <a:latin typeface="Comic Sans MS" panose="030F0702030302020204" pitchFamily="66" charset="0"/>
                </a:endParaRPr>
              </a:p>
              <a:p>
                <a:r>
                  <a:rPr lang="sr-Cyrl-RS" sz="2000" b="1" dirty="0" smtClean="0">
                    <a:solidFill>
                      <a:srgbClr val="0B466B"/>
                    </a:solidFill>
                    <a:latin typeface="Comic Sans MS" panose="030F0702030302020204" pitchFamily="66" charset="0"/>
                  </a:rPr>
                  <a:t>Колико ће мишева ухватити седам мачака за шест дана (ако су све једнако добри ловци )? </a:t>
                </a:r>
              </a:p>
            </p:txBody>
          </p:sp>
        </mc:Choice>
        <mc:Fallback xmlns="">
          <p:sp>
            <p:nvSpPr>
              <p:cNvPr id="12" name="TextBox 11"/>
              <p:cNvSpPr txBox="1">
                <a:spLocks noRot="1" noChangeAspect="1" noMove="1" noResize="1" noEditPoints="1" noAdjustHandles="1" noChangeArrowheads="1" noChangeShapeType="1" noTextEdit="1"/>
              </p:cNvSpPr>
              <p:nvPr/>
            </p:nvSpPr>
            <p:spPr>
              <a:xfrm>
                <a:off x="251520" y="647050"/>
                <a:ext cx="8640960" cy="6075446"/>
              </a:xfrm>
              <a:prstGeom prst="rect">
                <a:avLst/>
              </a:prstGeom>
              <a:blipFill rotWithShape="0">
                <a:blip r:embed="rId3"/>
                <a:stretch>
                  <a:fillRect l="-420" t="-99" r="-1402" b="-298"/>
                </a:stretch>
              </a:blipFill>
            </p:spPr>
            <p:txBody>
              <a:bodyPr/>
              <a:lstStyle/>
              <a:p>
                <a:r>
                  <a:rPr lang="sr-Latn-RS">
                    <a:noFill/>
                  </a:rPr>
                  <a:t> </a:t>
                </a:r>
              </a:p>
            </p:txBody>
          </p:sp>
        </mc:Fallback>
      </mc:AlternateContent>
      <p:sp>
        <p:nvSpPr>
          <p:cNvPr id="2" name="Rectangle 1">
            <a:hlinkClick r:id="rId4" action="ppaction://hlinksldjump"/>
          </p:cNvPr>
          <p:cNvSpPr/>
          <p:nvPr/>
        </p:nvSpPr>
        <p:spPr bwMode="auto">
          <a:xfrm>
            <a:off x="7380312" y="260684"/>
            <a:ext cx="1512168" cy="36004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sr-Cyrl-RS" sz="2300" b="1" i="1" dirty="0">
                <a:solidFill>
                  <a:srgbClr val="FFFF00"/>
                </a:solidFill>
                <a:effectLst>
                  <a:outerShdw blurRad="38100" dist="38100" dir="2700000" algn="tl">
                    <a:srgbClr val="000000">
                      <a:alpha val="43137"/>
                    </a:srgbClr>
                  </a:outerShdw>
                </a:effectLst>
                <a:latin typeface="Segoe" pitchFamily="34" charset="0"/>
              </a:rPr>
              <a:t>р</a:t>
            </a:r>
            <a:r>
              <a:rPr lang="sr-Cyrl-RS" sz="2300" b="1" i="1" dirty="0" smtClean="0">
                <a:solidFill>
                  <a:srgbClr val="FFFF00"/>
                </a:solidFill>
                <a:effectLst>
                  <a:outerShdw blurRad="38100" dist="38100" dir="2700000" algn="tl">
                    <a:srgbClr val="000000">
                      <a:alpha val="43137"/>
                    </a:srgbClr>
                  </a:outerShdw>
                </a:effectLst>
                <a:latin typeface="Segoe" pitchFamily="34" charset="0"/>
              </a:rPr>
              <a:t>ешења:</a:t>
            </a:r>
            <a:endParaRPr lang="sr-Latn-RS" sz="2300" b="1" i="1" dirty="0" smtClean="0">
              <a:solidFill>
                <a:srgbClr val="FFFF00"/>
              </a:solidFill>
              <a:effectLst>
                <a:outerShdw blurRad="38100" dist="38100" dir="2700000" algn="tl">
                  <a:srgbClr val="000000">
                    <a:alpha val="43137"/>
                  </a:srgbClr>
                </a:outerShdw>
              </a:effectLst>
              <a:latin typeface="Segoe"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876256" y="4793552"/>
            <a:ext cx="1368152" cy="1299744"/>
          </a:xfrm>
          <a:prstGeom prst="rect">
            <a:avLst/>
          </a:prstGeom>
        </p:spPr>
      </p:pic>
    </p:spTree>
    <p:extLst>
      <p:ext uri="{BB962C8B-B14F-4D97-AF65-F5344CB8AC3E}">
        <p14:creationId xmlns:p14="http://schemas.microsoft.com/office/powerpoint/2010/main" val="765845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947920"/>
            <a:ext cx="8964488" cy="4569311"/>
          </a:xfrm>
        </p:spPr>
        <p:txBody>
          <a:bodyPr>
            <a:noAutofit/>
          </a:bodyPr>
          <a:lstStyle/>
          <a:p>
            <a:pPr marL="457200" indent="-457200">
              <a:buFont typeface="Wingdings" panose="05000000000000000000" pitchFamily="2" charset="2"/>
              <a:buChar char="Ø"/>
            </a:pPr>
            <a:r>
              <a:rPr lang="sr-Cyrl-RS" dirty="0" smtClean="0"/>
              <a:t>Где год је користили,</a:t>
            </a:r>
            <a:r>
              <a:rPr lang="sr-Latn-RS" dirty="0" smtClean="0"/>
              <a:t> </a:t>
            </a:r>
            <a:r>
              <a:rPr lang="sr-Cyrl-RS" dirty="0" smtClean="0"/>
              <a:t>размера је,</a:t>
            </a:r>
            <a:r>
              <a:rPr lang="sr-Latn-RS" dirty="0" smtClean="0"/>
              <a:t> </a:t>
            </a:r>
            <a:r>
              <a:rPr lang="sr-Cyrl-RS" dirty="0" smtClean="0"/>
              <a:t>просто математички речено,</a:t>
            </a:r>
            <a:r>
              <a:rPr lang="sr-Latn-RS" dirty="0" smtClean="0"/>
              <a:t> </a:t>
            </a:r>
            <a:r>
              <a:rPr lang="sr-Cyrl-RS" dirty="0" smtClean="0"/>
              <a:t>количник два броја.</a:t>
            </a:r>
          </a:p>
          <a:p>
            <a:r>
              <a:rPr lang="sr-Cyrl-RS" dirty="0" smtClean="0"/>
              <a:t>      ( 1:10  или 2:1  или 3:7 )</a:t>
            </a:r>
          </a:p>
          <a:p>
            <a:pPr marL="457200" indent="-457200">
              <a:buFont typeface="Wingdings" panose="05000000000000000000" pitchFamily="2" charset="2"/>
              <a:buChar char="Ø"/>
            </a:pPr>
            <a:r>
              <a:rPr lang="sr-Cyrl-RS" dirty="0" smtClean="0"/>
              <a:t>Обично се знак „:“ </a:t>
            </a:r>
            <a:r>
              <a:rPr lang="sr-Latn-RS" dirty="0" smtClean="0"/>
              <a:t> </a:t>
            </a:r>
            <a:r>
              <a:rPr lang="sr-Cyrl-RS" dirty="0" smtClean="0"/>
              <a:t>чита „према“ али то није ништа друго већ количник два броја и то сте већ у петом разреду научили.</a:t>
            </a:r>
          </a:p>
          <a:p>
            <a:pPr marL="457200" indent="-457200">
              <a:buFont typeface="Wingdings" panose="05000000000000000000" pitchFamily="2" charset="2"/>
              <a:buChar char="Ø"/>
            </a:pPr>
            <a:r>
              <a:rPr lang="sr-Cyrl-RS" dirty="0" smtClean="0"/>
              <a:t>Такође смо,</a:t>
            </a:r>
            <a:r>
              <a:rPr lang="sr-Latn-RS" dirty="0" smtClean="0"/>
              <a:t> </a:t>
            </a:r>
            <a:r>
              <a:rPr lang="sr-Cyrl-RS" dirty="0" smtClean="0"/>
              <a:t>учећи проценат,</a:t>
            </a:r>
            <a:r>
              <a:rPr lang="sr-Latn-RS" dirty="0" smtClean="0"/>
              <a:t> </a:t>
            </a:r>
            <a:r>
              <a:rPr lang="sr-Cyrl-RS" dirty="0" smtClean="0"/>
              <a:t>већ користили и пропорцију мада  се нисмо много тада бавили њоме. </a:t>
            </a:r>
          </a:p>
          <a:p>
            <a:pPr marL="457200" indent="-457200">
              <a:buFont typeface="Wingdings" panose="05000000000000000000" pitchFamily="2" charset="2"/>
              <a:buChar char="Ø"/>
            </a:pPr>
            <a:r>
              <a:rPr lang="sr-Cyrl-RS" b="1" dirty="0" smtClean="0">
                <a:solidFill>
                  <a:srgbClr val="F9CC4D"/>
                </a:solidFill>
              </a:rPr>
              <a:t>Шта је пропорција?</a:t>
            </a:r>
          </a:p>
          <a:p>
            <a:pPr marL="457200" indent="-457200">
              <a:buFont typeface="Wingdings" panose="05000000000000000000" pitchFamily="2" charset="2"/>
              <a:buChar char="Ø"/>
            </a:pPr>
            <a:endParaRPr lang="sr-Cyrl-RS" b="1" dirty="0" smtClean="0"/>
          </a:p>
        </p:txBody>
      </p:sp>
      <p:sp>
        <p:nvSpPr>
          <p:cNvPr id="7" name="Title 6"/>
          <p:cNvSpPr>
            <a:spLocks noGrp="1"/>
          </p:cNvSpPr>
          <p:nvPr>
            <p:ph type="ctrTitle"/>
          </p:nvPr>
        </p:nvSpPr>
        <p:spPr>
          <a:xfrm>
            <a:off x="1787426" y="333678"/>
            <a:ext cx="5713164" cy="647050"/>
          </a:xfrm>
        </p:spPr>
        <p:txBody>
          <a:bodyPr/>
          <a:lstStyle/>
          <a:p>
            <a:pPr algn="ctr"/>
            <a:r>
              <a:rPr lang="sr-Cyrl-RS" sz="4400" b="1" dirty="0" smtClean="0"/>
              <a:t>Размера и пропорција </a:t>
            </a:r>
            <a:endParaRPr lang="sr-Latn-RS" sz="4400" b="1" dirty="0"/>
          </a:p>
        </p:txBody>
      </p:sp>
      <p:sp>
        <p:nvSpPr>
          <p:cNvPr id="5" name="Title 6"/>
          <p:cNvSpPr txBox="1">
            <a:spLocks/>
          </p:cNvSpPr>
          <p:nvPr/>
        </p:nvSpPr>
        <p:spPr>
          <a:xfrm>
            <a:off x="4139952" y="4869160"/>
            <a:ext cx="4896544" cy="504056"/>
          </a:xfrm>
          <a:prstGeom prst="rect">
            <a:avLst/>
          </a:prstGeom>
          <a:solidFill>
            <a:srgbClr val="165574"/>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sr-Cyrl-RS" sz="3600" b="1" dirty="0" smtClean="0"/>
              <a:t>ЈЕДНАКОСТ ДВЕ  РАЗМЕРЕ  </a:t>
            </a:r>
            <a:endParaRPr lang="sr-Latn-RS" sz="3600" b="1" dirty="0"/>
          </a:p>
        </p:txBody>
      </p:sp>
      <mc:AlternateContent xmlns:mc="http://schemas.openxmlformats.org/markup-compatibility/2006" xmlns:a14="http://schemas.microsoft.com/office/drawing/2010/main">
        <mc:Choice Requires="a14">
          <p:sp>
            <p:nvSpPr>
              <p:cNvPr id="6" name="Title 6"/>
              <p:cNvSpPr txBox="1">
                <a:spLocks/>
              </p:cNvSpPr>
              <p:nvPr/>
            </p:nvSpPr>
            <p:spPr>
              <a:xfrm>
                <a:off x="533779" y="5733256"/>
                <a:ext cx="6984776" cy="504056"/>
              </a:xfrm>
              <a:prstGeom prst="rect">
                <a:avLst/>
              </a:prstGeom>
              <a:no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sr-Cyrl-RS" sz="3600" b="1" dirty="0" smtClean="0"/>
                  <a:t>Нпр:  5 : 10 </a:t>
                </a:r>
                <a14:m>
                  <m:oMath xmlns:m="http://schemas.openxmlformats.org/officeDocument/2006/math">
                    <m:r>
                      <a:rPr lang="sr-Cyrl-RS" sz="3600" b="1" i="1" smtClean="0">
                        <a:latin typeface="Cambria Math" panose="02040503050406030204" pitchFamily="18" charset="0"/>
                        <a:ea typeface="Cambria Math" panose="02040503050406030204" pitchFamily="18" charset="0"/>
                      </a:rPr>
                      <m:t>=</m:t>
                    </m:r>
                  </m:oMath>
                </a14:m>
                <a:r>
                  <a:rPr lang="sr-Cyrl-RS" sz="3600" b="1" dirty="0" smtClean="0"/>
                  <a:t> 1 : 2    је    пропорција</a:t>
                </a:r>
                <a:endParaRPr lang="sr-Latn-RS" sz="3600" b="1" dirty="0"/>
              </a:p>
            </p:txBody>
          </p:sp>
        </mc:Choice>
        <mc:Fallback xmlns="">
          <p:sp>
            <p:nvSpPr>
              <p:cNvPr id="6" name="Title 6"/>
              <p:cNvSpPr txBox="1">
                <a:spLocks noRot="1" noChangeAspect="1" noMove="1" noResize="1" noEditPoints="1" noAdjustHandles="1" noChangeArrowheads="1" noChangeShapeType="1" noTextEdit="1"/>
              </p:cNvSpPr>
              <p:nvPr/>
            </p:nvSpPr>
            <p:spPr>
              <a:xfrm>
                <a:off x="533779" y="5733256"/>
                <a:ext cx="6984776" cy="504056"/>
              </a:xfrm>
              <a:prstGeom prst="rect">
                <a:avLst/>
              </a:prstGeom>
              <a:blipFill rotWithShape="0">
                <a:blip r:embed="rId3"/>
                <a:stretch>
                  <a:fillRect/>
                </a:stretch>
              </a:blipFill>
            </p:spPr>
            <p:txBody>
              <a:bodyPr/>
              <a:lstStyle/>
              <a:p>
                <a:r>
                  <a:rPr lang="sr-Latn-RS">
                    <a:noFill/>
                  </a:rPr>
                  <a:t> </a:t>
                </a:r>
              </a:p>
            </p:txBody>
          </p:sp>
        </mc:Fallback>
      </mc:AlternateContent>
    </p:spTree>
    <p:extLst>
      <p:ext uri="{BB962C8B-B14F-4D97-AF65-F5344CB8AC3E}">
        <p14:creationId xmlns:p14="http://schemas.microsoft.com/office/powerpoint/2010/main" val="1660246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5"/>
                                        </p:tgtEl>
                                        <p:attrNameLst>
                                          <p:attrName>style.visibility</p:attrName>
                                        </p:attrNameLst>
                                      </p:cBhvr>
                                      <p:to>
                                        <p:strVal val="visible"/>
                                      </p:to>
                                    </p:set>
                                    <p:anim by="(-#ppt_w*2)" calcmode="lin" valueType="num">
                                      <p:cBhvr rctx="PPT">
                                        <p:cTn id="35" dur="500" autoRev="1" fill="hold">
                                          <p:stCondLst>
                                            <p:cond delay="0"/>
                                          </p:stCondLst>
                                        </p:cTn>
                                        <p:tgtEl>
                                          <p:spTgt spid="5"/>
                                        </p:tgtEl>
                                        <p:attrNameLst>
                                          <p:attrName>ppt_w</p:attrName>
                                        </p:attrNameLst>
                                      </p:cBhvr>
                                    </p:anim>
                                    <p:anim by="(#ppt_w*0.50)" calcmode="lin" valueType="num">
                                      <p:cBhvr>
                                        <p:cTn id="36" dur="500" decel="50000" autoRev="1" fill="hold">
                                          <p:stCondLst>
                                            <p:cond delay="0"/>
                                          </p:stCondLst>
                                        </p:cTn>
                                        <p:tgtEl>
                                          <p:spTgt spid="5"/>
                                        </p:tgtEl>
                                        <p:attrNameLst>
                                          <p:attrName>ppt_x</p:attrName>
                                        </p:attrNameLst>
                                      </p:cBhvr>
                                    </p:anim>
                                    <p:anim from="(-#ppt_h/2)" to="(#ppt_y)" calcmode="lin" valueType="num">
                                      <p:cBhvr>
                                        <p:cTn id="37" dur="1000" fill="hold">
                                          <p:stCondLst>
                                            <p:cond delay="0"/>
                                          </p:stCondLst>
                                        </p:cTn>
                                        <p:tgtEl>
                                          <p:spTgt spid="5"/>
                                        </p:tgtEl>
                                        <p:attrNameLst>
                                          <p:attrName>ppt_y</p:attrName>
                                        </p:attrNameLst>
                                      </p:cBhvr>
                                    </p:anim>
                                    <p:animRot by="21600000">
                                      <p:cBhvr>
                                        <p:cTn id="38" dur="1000" fill="hold">
                                          <p:stCondLst>
                                            <p:cond delay="0"/>
                                          </p:stCondLst>
                                        </p:cTn>
                                        <p:tgtEl>
                                          <p:spTgt spid="5"/>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6"/>
                                        </p:tgtEl>
                                        <p:attrNameLst>
                                          <p:attrName>style.visibility</p:attrName>
                                        </p:attrNameLst>
                                      </p:cBhvr>
                                      <p:to>
                                        <p:strVal val="visible"/>
                                      </p:to>
                                    </p:set>
                                    <p:anim by="(-#ppt_w*2)" calcmode="lin" valueType="num">
                                      <p:cBhvr rctx="PPT">
                                        <p:cTn id="43" dur="500" autoRev="1" fill="hold">
                                          <p:stCondLst>
                                            <p:cond delay="0"/>
                                          </p:stCondLst>
                                        </p:cTn>
                                        <p:tgtEl>
                                          <p:spTgt spid="6"/>
                                        </p:tgtEl>
                                        <p:attrNameLst>
                                          <p:attrName>ppt_w</p:attrName>
                                        </p:attrNameLst>
                                      </p:cBhvr>
                                    </p:anim>
                                    <p:anim by="(#ppt_w*0.50)" calcmode="lin" valueType="num">
                                      <p:cBhvr>
                                        <p:cTn id="44" dur="500" decel="50000" autoRev="1" fill="hold">
                                          <p:stCondLst>
                                            <p:cond delay="0"/>
                                          </p:stCondLst>
                                        </p:cTn>
                                        <p:tgtEl>
                                          <p:spTgt spid="6"/>
                                        </p:tgtEl>
                                        <p:attrNameLst>
                                          <p:attrName>ppt_x</p:attrName>
                                        </p:attrNameLst>
                                      </p:cBhvr>
                                    </p:anim>
                                    <p:anim from="(-#ppt_h/2)" to="(#ppt_y)" calcmode="lin" valueType="num">
                                      <p:cBhvr>
                                        <p:cTn id="45" dur="1000" fill="hold">
                                          <p:stCondLst>
                                            <p:cond delay="0"/>
                                          </p:stCondLst>
                                        </p:cTn>
                                        <p:tgtEl>
                                          <p:spTgt spid="6"/>
                                        </p:tgtEl>
                                        <p:attrNameLst>
                                          <p:attrName>ppt_y</p:attrName>
                                        </p:attrNameLst>
                                      </p:cBhvr>
                                    </p:anim>
                                    <p:animRot by="21600000">
                                      <p:cBhvr>
                                        <p:cTn id="46"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ctrTitle"/>
          </p:nvPr>
        </p:nvSpPr>
        <p:spPr>
          <a:xfrm>
            <a:off x="2581040" y="15949"/>
            <a:ext cx="3795602" cy="647050"/>
          </a:xfrm>
        </p:spPr>
        <p:txBody>
          <a:bodyPr/>
          <a:lstStyle/>
          <a:p>
            <a:r>
              <a:rPr lang="sr-Cyrl-RS" sz="4000" b="1" dirty="0" smtClean="0"/>
              <a:t>Решења задатака </a:t>
            </a:r>
            <a:endParaRPr lang="sr-Latn-RS" sz="4000" b="1" dirty="0"/>
          </a:p>
        </p:txBody>
      </p:sp>
      <mc:AlternateContent xmlns:mc="http://schemas.openxmlformats.org/markup-compatibility/2006" xmlns:a14="http://schemas.microsoft.com/office/drawing/2010/main">
        <mc:Choice Requires="a14">
          <p:sp>
            <p:nvSpPr>
              <p:cNvPr id="12" name="TextBox 11"/>
              <p:cNvSpPr txBox="1"/>
              <p:nvPr/>
            </p:nvSpPr>
            <p:spPr>
              <a:xfrm>
                <a:off x="137539" y="471185"/>
                <a:ext cx="8682604" cy="60814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sr-Cyrl-RS" sz="2000" dirty="0" smtClean="0">
                    <a:solidFill>
                      <a:srgbClr val="0B466B"/>
                    </a:solidFill>
                    <a:latin typeface="Comic Sans MS" panose="030F0702030302020204" pitchFamily="66" charset="0"/>
                  </a:rPr>
                  <a:t>1.а) </a:t>
                </a:r>
                <a:r>
                  <a:rPr lang="sr-Latn-RS" sz="2000" dirty="0" smtClean="0">
                    <a:solidFill>
                      <a:srgbClr val="0B466B"/>
                    </a:solidFill>
                    <a:latin typeface="Comic Sans MS" panose="030F0702030302020204" pitchFamily="66" charset="0"/>
                  </a:rPr>
                  <a:t>x</a:t>
                </a:r>
                <a14:m>
                  <m:oMath xmlns:m="http://schemas.openxmlformats.org/officeDocument/2006/math">
                    <m:r>
                      <a:rPr lang="sr-Cyrl-RS" sz="2000" b="0" i="1" smtClean="0">
                        <a:ln>
                          <a:solidFill>
                            <a:schemeClr val="bg1">
                              <a:lumMod val="50000"/>
                              <a:lumOff val="50000"/>
                            </a:schemeClr>
                          </a:solidFill>
                        </a:ln>
                        <a:solidFill>
                          <a:srgbClr val="0B466B"/>
                        </a:solidFill>
                        <a:latin typeface="Cambria Math" panose="02040503050406030204" pitchFamily="18" charset="0"/>
                        <a:ea typeface="Cambria Math" panose="02040503050406030204" pitchFamily="18" charset="0"/>
                      </a:rPr>
                      <m:t>=</m:t>
                    </m:r>
                  </m:oMath>
                </a14:m>
                <a:r>
                  <a:rPr lang="sr-Cyrl-RS" sz="2000" dirty="0" smtClean="0">
                    <a:solidFill>
                      <a:srgbClr val="0B466B"/>
                    </a:solidFill>
                    <a:latin typeface="Comic Sans MS" panose="030F0702030302020204" pitchFamily="66" charset="0"/>
                  </a:rPr>
                  <a:t>20 б) (</a:t>
                </a:r>
                <a:r>
                  <a:rPr lang="sr-Latn-RS" sz="2000" dirty="0" smtClean="0">
                    <a:solidFill>
                      <a:srgbClr val="0B466B"/>
                    </a:solidFill>
                    <a:latin typeface="Comic Sans MS" panose="030F0702030302020204" pitchFamily="66" charset="0"/>
                  </a:rPr>
                  <a:t>a</a:t>
                </a:r>
                <a14:m>
                  <m:oMath xmlns:m="http://schemas.openxmlformats.org/officeDocument/2006/math">
                    <m:r>
                      <a:rPr lang="sr-Latn-RS" sz="2000" b="0" i="1" smtClean="0">
                        <a:solidFill>
                          <a:srgbClr val="0B466B"/>
                        </a:solidFill>
                        <a:latin typeface="Cambria Math" panose="02040503050406030204" pitchFamily="18" charset="0"/>
                        <a:ea typeface="Cambria Math" panose="02040503050406030204" pitchFamily="18" charset="0"/>
                      </a:rPr>
                      <m:t>+</m:t>
                    </m:r>
                  </m:oMath>
                </a14:m>
                <a:r>
                  <a:rPr lang="sr-Latn-RS" sz="2000" dirty="0" smtClean="0">
                    <a:solidFill>
                      <a:srgbClr val="0B466B"/>
                    </a:solidFill>
                    <a:latin typeface="Comic Sans MS" panose="030F0702030302020204" pitchFamily="66" charset="0"/>
                  </a:rPr>
                  <a:t>3)</a:t>
                </a:r>
                <a:r>
                  <a:rPr lang="sr-Cyrl-RS" sz="2000" dirty="0" smtClean="0">
                    <a:solidFill>
                      <a:srgbClr val="0B466B"/>
                    </a:solidFill>
                    <a:latin typeface="Comic Sans MS" panose="030F0702030302020204" pitchFamily="66" charset="0"/>
                  </a:rPr>
                  <a:t>·7</a:t>
                </a:r>
                <a14:m>
                  <m:oMath xmlns:m="http://schemas.openxmlformats.org/officeDocument/2006/math">
                    <m:r>
                      <a:rPr lang="sr-Cyrl-RS" sz="2000" b="0" i="1" smtClean="0">
                        <a:solidFill>
                          <a:srgbClr val="0B466B"/>
                        </a:solidFill>
                        <a:latin typeface="Cambria Math" panose="02040503050406030204" pitchFamily="18" charset="0"/>
                        <a:ea typeface="Cambria Math" panose="02040503050406030204" pitchFamily="18" charset="0"/>
                      </a:rPr>
                      <m:t>=</m:t>
                    </m:r>
                  </m:oMath>
                </a14:m>
                <a:r>
                  <a:rPr lang="sr-Latn-RS" sz="2000" dirty="0" smtClean="0">
                    <a:solidFill>
                      <a:srgbClr val="0B466B"/>
                    </a:solidFill>
                    <a:latin typeface="Comic Sans MS" panose="030F0702030302020204" pitchFamily="66" charset="0"/>
                  </a:rPr>
                  <a:t>(a</a:t>
                </a:r>
                <a14:m>
                  <m:oMath xmlns:m="http://schemas.openxmlformats.org/officeDocument/2006/math">
                    <m:r>
                      <a:rPr lang="sr-Latn-RS" sz="2000" b="0" i="1" smtClean="0">
                        <a:ln>
                          <a:solidFill>
                            <a:schemeClr val="bg1">
                              <a:lumMod val="50000"/>
                              <a:lumOff val="50000"/>
                            </a:schemeClr>
                          </a:solidFill>
                        </a:ln>
                        <a:solidFill>
                          <a:srgbClr val="0B466B"/>
                        </a:solidFill>
                        <a:latin typeface="Cambria Math" panose="02040503050406030204" pitchFamily="18" charset="0"/>
                        <a:ea typeface="Cambria Math" panose="02040503050406030204" pitchFamily="18" charset="0"/>
                      </a:rPr>
                      <m:t>−</m:t>
                    </m:r>
                    <m:r>
                      <a:rPr lang="sr-Latn-RS" sz="2000" b="0" i="1" dirty="0" smtClean="0">
                        <a:solidFill>
                          <a:srgbClr val="0B466B"/>
                        </a:solidFill>
                        <a:latin typeface="Cambria Math" panose="02040503050406030204" pitchFamily="18" charset="0"/>
                      </a:rPr>
                      <m:t> </m:t>
                    </m:r>
                  </m:oMath>
                </a14:m>
                <a:r>
                  <a:rPr lang="sr-Latn-RS" sz="2000" dirty="0" smtClean="0">
                    <a:solidFill>
                      <a:srgbClr val="0B466B"/>
                    </a:solidFill>
                    <a:latin typeface="Comic Sans MS" panose="030F0702030302020204" pitchFamily="66" charset="0"/>
                  </a:rPr>
                  <a:t>3</a:t>
                </a:r>
                <a:r>
                  <a:rPr lang="sr-Cyrl-RS" sz="2000" dirty="0" smtClean="0">
                    <a:solidFill>
                      <a:srgbClr val="0B466B"/>
                    </a:solidFill>
                    <a:latin typeface="Comic Sans MS" panose="030F0702030302020204" pitchFamily="66" charset="0"/>
                  </a:rPr>
                  <a:t>)·13 ,</a:t>
                </a:r>
                <a:r>
                  <a:rPr lang="sr-Latn-RS" sz="2000" dirty="0" smtClean="0">
                    <a:solidFill>
                      <a:srgbClr val="0B466B"/>
                    </a:solidFill>
                    <a:latin typeface="Comic Sans MS" panose="030F0702030302020204" pitchFamily="66" charset="0"/>
                  </a:rPr>
                  <a:t>a</a:t>
                </a:r>
                <a14:m>
                  <m:oMath xmlns:m="http://schemas.openxmlformats.org/officeDocument/2006/math">
                    <m:r>
                      <a:rPr lang="sr-Latn-RS" sz="2000" b="0" i="1" smtClean="0">
                        <a:solidFill>
                          <a:srgbClr val="0B466B"/>
                        </a:solidFill>
                        <a:latin typeface="Cambria Math" panose="02040503050406030204" pitchFamily="18" charset="0"/>
                        <a:ea typeface="Cambria Math" panose="02040503050406030204" pitchFamily="18" charset="0"/>
                      </a:rPr>
                      <m:t>=</m:t>
                    </m:r>
                  </m:oMath>
                </a14:m>
                <a:r>
                  <a:rPr lang="sr-Cyrl-RS" sz="2000" dirty="0" smtClean="0">
                    <a:solidFill>
                      <a:srgbClr val="0B466B"/>
                    </a:solidFill>
                    <a:latin typeface="Comic Sans MS" panose="030F0702030302020204" pitchFamily="66" charset="0"/>
                  </a:rPr>
                  <a:t>10 в) (</a:t>
                </a:r>
                <a:r>
                  <a:rPr lang="sr-Latn-RS" sz="2000" dirty="0" smtClean="0">
                    <a:solidFill>
                      <a:srgbClr val="0B466B"/>
                    </a:solidFill>
                    <a:latin typeface="Comic Sans MS" panose="030F0702030302020204" pitchFamily="66" charset="0"/>
                  </a:rPr>
                  <a:t>x</a:t>
                </a:r>
                <a14:m>
                  <m:oMath xmlns:m="http://schemas.openxmlformats.org/officeDocument/2006/math">
                    <m:r>
                      <a:rPr lang="sr-Cyrl-RS" sz="2000" b="0" i="1" smtClean="0">
                        <a:ln>
                          <a:solidFill>
                            <a:schemeClr val="bg1">
                              <a:lumMod val="50000"/>
                              <a:lumOff val="50000"/>
                            </a:schemeClr>
                          </a:solidFill>
                        </a:ln>
                        <a:solidFill>
                          <a:srgbClr val="0B466B"/>
                        </a:solidFill>
                        <a:latin typeface="Cambria Math" panose="02040503050406030204" pitchFamily="18" charset="0"/>
                        <a:ea typeface="Cambria Math" panose="02040503050406030204" pitchFamily="18" charset="0"/>
                      </a:rPr>
                      <m:t>−5):2=(</m:t>
                    </m:r>
                  </m:oMath>
                </a14:m>
                <a:r>
                  <a:rPr lang="sr-Latn-RS" sz="2000" dirty="0" smtClean="0">
                    <a:solidFill>
                      <a:srgbClr val="0B466B"/>
                    </a:solidFill>
                    <a:latin typeface="Comic Sans MS" panose="030F0702030302020204" pitchFamily="66" charset="0"/>
                  </a:rPr>
                  <a:t>x+1):3</a:t>
                </a:r>
                <a:r>
                  <a:rPr lang="sr-Cyrl-RS" sz="2000" dirty="0" smtClean="0">
                    <a:solidFill>
                      <a:srgbClr val="0B466B"/>
                    </a:solidFill>
                    <a:latin typeface="Comic Sans MS" panose="030F0702030302020204" pitchFamily="66" charset="0"/>
                  </a:rPr>
                  <a:t> ,</a:t>
                </a:r>
                <a:r>
                  <a:rPr lang="sr-Latn-RS" sz="2000" dirty="0" smtClean="0">
                    <a:solidFill>
                      <a:srgbClr val="0B466B"/>
                    </a:solidFill>
                    <a:latin typeface="Comic Sans MS" panose="030F0702030302020204" pitchFamily="66" charset="0"/>
                  </a:rPr>
                  <a:t>x</a:t>
                </a:r>
                <a14:m>
                  <m:oMath xmlns:m="http://schemas.openxmlformats.org/officeDocument/2006/math">
                    <m:r>
                      <a:rPr lang="sr-Latn-RS" sz="2000" b="0" i="1" smtClean="0">
                        <a:solidFill>
                          <a:srgbClr val="0B466B"/>
                        </a:solidFill>
                        <a:latin typeface="Cambria Math" panose="02040503050406030204" pitchFamily="18" charset="0"/>
                        <a:ea typeface="Cambria Math" panose="02040503050406030204" pitchFamily="18" charset="0"/>
                      </a:rPr>
                      <m:t>=</m:t>
                    </m:r>
                    <m:r>
                      <a:rPr lang="sr-Cyrl-RS" sz="2000" b="0" i="1" smtClean="0">
                        <a:solidFill>
                          <a:srgbClr val="0B466B"/>
                        </a:solidFill>
                        <a:latin typeface="Cambria Math" panose="02040503050406030204" pitchFamily="18" charset="0"/>
                        <a:ea typeface="Cambria Math" panose="02040503050406030204" pitchFamily="18" charset="0"/>
                      </a:rPr>
                      <m:t>17</m:t>
                    </m:r>
                  </m:oMath>
                </a14:m>
                <a:endParaRPr lang="sr-Cyrl-RS" sz="2000" dirty="0" smtClean="0">
                  <a:solidFill>
                    <a:srgbClr val="0B466B"/>
                  </a:solidFill>
                  <a:latin typeface="Comic Sans MS" panose="030F0702030302020204" pitchFamily="66" charset="0"/>
                </a:endParaRPr>
              </a:p>
              <a:p>
                <a:r>
                  <a:rPr lang="sr-Cyrl-RS" sz="2000" dirty="0" smtClean="0">
                    <a:solidFill>
                      <a:srgbClr val="0B466B"/>
                    </a:solidFill>
                    <a:latin typeface="Comic Sans MS" panose="030F0702030302020204" pitchFamily="66" charset="0"/>
                  </a:rPr>
                  <a:t>2. </a:t>
                </a:r>
                <a:r>
                  <a:rPr lang="sr-Latn-RS" sz="2000" dirty="0" smtClean="0">
                    <a:solidFill>
                      <a:srgbClr val="0B466B"/>
                    </a:solidFill>
                    <a:latin typeface="Comic Sans MS" panose="030F0702030302020204" pitchFamily="66" charset="0"/>
                  </a:rPr>
                  <a:t>k</a:t>
                </a:r>
                <a14:m>
                  <m:oMath xmlns:m="http://schemas.openxmlformats.org/officeDocument/2006/math">
                    <m:r>
                      <a:rPr lang="sr-Latn-RS" sz="2000" b="0" i="1" smtClean="0">
                        <a:solidFill>
                          <a:srgbClr val="0B466B"/>
                        </a:solidFill>
                        <a:latin typeface="Cambria Math" panose="02040503050406030204" pitchFamily="18" charset="0"/>
                        <a:ea typeface="Cambria Math" panose="02040503050406030204" pitchFamily="18" charset="0"/>
                      </a:rPr>
                      <m:t>=</m:t>
                    </m:r>
                  </m:oMath>
                </a14:m>
                <a:r>
                  <a:rPr lang="sr-Cyrl-RS" sz="2000" dirty="0" smtClean="0">
                    <a:solidFill>
                      <a:srgbClr val="0B466B"/>
                    </a:solidFill>
                    <a:latin typeface="Comic Sans MS" panose="030F0702030302020204" pitchFamily="66" charset="0"/>
                  </a:rPr>
                  <a:t>12 бакра 48</a:t>
                </a:r>
                <a:r>
                  <a:rPr lang="sr-Latn-RS" sz="2000" dirty="0" smtClean="0">
                    <a:solidFill>
                      <a:srgbClr val="0B466B"/>
                    </a:solidFill>
                    <a:latin typeface="Comic Sans MS" panose="030F0702030302020204" pitchFamily="66" charset="0"/>
                  </a:rPr>
                  <a:t>kg</a:t>
                </a:r>
                <a:r>
                  <a:rPr lang="sr-Cyrl-RS" sz="2000" dirty="0" smtClean="0">
                    <a:solidFill>
                      <a:srgbClr val="0B466B"/>
                    </a:solidFill>
                    <a:latin typeface="Comic Sans MS" panose="030F0702030302020204" pitchFamily="66" charset="0"/>
                  </a:rPr>
                  <a:t> ,цинка 36</a:t>
                </a:r>
                <a:r>
                  <a:rPr lang="sr-Latn-RS" sz="2000" dirty="0" smtClean="0">
                    <a:solidFill>
                      <a:srgbClr val="0B466B"/>
                    </a:solidFill>
                    <a:latin typeface="Comic Sans MS" panose="030F0702030302020204" pitchFamily="66" charset="0"/>
                  </a:rPr>
                  <a:t>kg</a:t>
                </a:r>
                <a:endParaRPr lang="sr-Cyrl-RS" sz="2000" dirty="0" smtClean="0">
                  <a:solidFill>
                    <a:srgbClr val="0B466B"/>
                  </a:solidFill>
                  <a:latin typeface="Comic Sans MS" panose="030F0702030302020204" pitchFamily="66" charset="0"/>
                </a:endParaRPr>
              </a:p>
              <a:p>
                <a:r>
                  <a:rPr lang="sr-Cyrl-RS" sz="2000" dirty="0" smtClean="0">
                    <a:solidFill>
                      <a:srgbClr val="0B466B"/>
                    </a:solidFill>
                    <a:latin typeface="Comic Sans MS" panose="030F0702030302020204" pitchFamily="66" charset="0"/>
                  </a:rPr>
                  <a:t>3. A:</a:t>
                </a:r>
                <a:r>
                  <a:rPr lang="sr-Latn-RS" sz="2000" dirty="0" smtClean="0">
                    <a:solidFill>
                      <a:srgbClr val="0B466B"/>
                    </a:solidFill>
                    <a:latin typeface="Comic Sans MS" panose="030F0702030302020204" pitchFamily="66" charset="0"/>
                  </a:rPr>
                  <a:t>B=5:4</a:t>
                </a:r>
                <a:r>
                  <a:rPr lang="sr-Cyrl-RS" sz="2000" dirty="0" smtClean="0">
                    <a:solidFill>
                      <a:srgbClr val="0B466B"/>
                    </a:solidFill>
                    <a:latin typeface="Comic Sans MS" panose="030F0702030302020204" pitchFamily="66" charset="0"/>
                  </a:rPr>
                  <a:t> , </a:t>
                </a:r>
                <a:r>
                  <a:rPr lang="sr-Latn-RS" sz="2000" dirty="0" smtClean="0">
                    <a:solidFill>
                      <a:srgbClr val="0B466B"/>
                    </a:solidFill>
                    <a:latin typeface="Comic Sans MS" panose="030F0702030302020204" pitchFamily="66" charset="0"/>
                  </a:rPr>
                  <a:t>B:C=3:2</a:t>
                </a:r>
                <a:r>
                  <a:rPr lang="sr-Cyrl-RS" sz="2000" dirty="0" smtClean="0">
                    <a:solidFill>
                      <a:srgbClr val="0B466B"/>
                    </a:solidFill>
                    <a:latin typeface="Comic Sans MS" panose="030F0702030302020204" pitchFamily="66" charset="0"/>
                  </a:rPr>
                  <a:t> ,</a:t>
                </a:r>
                <a:r>
                  <a:rPr lang="sr-Latn-RS" sz="2000" dirty="0" smtClean="0">
                    <a:solidFill>
                      <a:srgbClr val="0B466B"/>
                    </a:solidFill>
                    <a:latin typeface="Comic Sans MS" panose="030F0702030302020204" pitchFamily="66" charset="0"/>
                  </a:rPr>
                  <a:t>A:B:C=?</a:t>
                </a:r>
                <a:r>
                  <a:rPr lang="sr-Cyrl-RS" sz="2000" dirty="0" smtClean="0">
                    <a:solidFill>
                      <a:srgbClr val="0B466B"/>
                    </a:solidFill>
                    <a:latin typeface="Comic Sans MS" panose="030F0702030302020204" pitchFamily="66" charset="0"/>
                  </a:rPr>
                  <a:t> </a:t>
                </a:r>
              </a:p>
              <a:p>
                <a:endParaRPr lang="sr-Cyrl-RS" sz="2000" dirty="0" smtClean="0">
                  <a:solidFill>
                    <a:srgbClr val="0B466B"/>
                  </a:solidFill>
                  <a:latin typeface="Comic Sans MS" panose="030F0702030302020204" pitchFamily="66" charset="0"/>
                </a:endParaRPr>
              </a:p>
              <a:p>
                <a:r>
                  <a:rPr lang="sr-Cyrl-RS" sz="2000" dirty="0">
                    <a:solidFill>
                      <a:srgbClr val="0B466B"/>
                    </a:solidFill>
                    <a:latin typeface="Comic Sans MS" panose="030F0702030302020204" pitchFamily="66" charset="0"/>
                  </a:rPr>
                  <a:t> </a:t>
                </a:r>
                <a:r>
                  <a:rPr lang="sr-Cyrl-RS" sz="2000" dirty="0" smtClean="0">
                    <a:solidFill>
                      <a:srgbClr val="0B466B"/>
                    </a:solidFill>
                    <a:latin typeface="Comic Sans MS" panose="030F0702030302020204" pitchFamily="66" charset="0"/>
                  </a:rPr>
                  <a:t>    </a:t>
                </a:r>
                <a:r>
                  <a:rPr lang="sr-Latn-RS" sz="2000" dirty="0" smtClean="0">
                    <a:solidFill>
                      <a:srgbClr val="0B466B"/>
                    </a:solidFill>
                    <a:latin typeface="Comic Sans MS" panose="030F0702030302020204" pitchFamily="66" charset="0"/>
                  </a:rPr>
                  <a:t>A:B</a:t>
                </a:r>
                <a14:m>
                  <m:oMath xmlns:m="http://schemas.openxmlformats.org/officeDocument/2006/math">
                    <m:r>
                      <a:rPr lang="sr-Latn-RS" sz="2000" i="1" smtClean="0">
                        <a:solidFill>
                          <a:srgbClr val="0B466B"/>
                        </a:solidFill>
                        <a:latin typeface="Cambria Math" panose="02040503050406030204" pitchFamily="18" charset="0"/>
                        <a:ea typeface="Cambria Math" panose="02040503050406030204" pitchFamily="18" charset="0"/>
                      </a:rPr>
                      <m:t>=</m:t>
                    </m:r>
                    <m:f>
                      <m:fPr>
                        <m:ctrlPr>
                          <a:rPr lang="sr-Latn-RS" sz="2000" b="1" i="1" smtClean="0">
                            <a:solidFill>
                              <a:srgbClr val="0B466B"/>
                            </a:solidFill>
                            <a:latin typeface="Cambria Math" panose="02040503050406030204" pitchFamily="18" charset="0"/>
                            <a:ea typeface="Cambria Math" panose="02040503050406030204" pitchFamily="18" charset="0"/>
                          </a:rPr>
                        </m:ctrlPr>
                      </m:fPr>
                      <m:num>
                        <m:r>
                          <a:rPr lang="sr-Cyrl-RS" sz="2000" b="1" i="1" smtClean="0">
                            <a:solidFill>
                              <a:srgbClr val="0B466B"/>
                            </a:solidFill>
                            <a:latin typeface="Cambria Math" panose="02040503050406030204" pitchFamily="18" charset="0"/>
                            <a:ea typeface="Cambria Math" panose="02040503050406030204" pitchFamily="18" charset="0"/>
                          </a:rPr>
                          <m:t>𝟓</m:t>
                        </m:r>
                        <m:r>
                          <a:rPr lang="sr-Cyrl-RS" sz="2000" b="1" i="1" smtClean="0">
                            <a:solidFill>
                              <a:srgbClr val="0B466B"/>
                            </a:solidFill>
                            <a:latin typeface="Cambria Math" panose="02040503050406030204" pitchFamily="18" charset="0"/>
                            <a:ea typeface="Cambria Math" panose="02040503050406030204" pitchFamily="18" charset="0"/>
                          </a:rPr>
                          <m:t>∙</m:t>
                        </m:r>
                        <m:r>
                          <a:rPr lang="sr-Cyrl-RS" sz="2000" b="1" i="1" smtClean="0">
                            <a:solidFill>
                              <a:srgbClr val="0B466B"/>
                            </a:solidFill>
                            <a:latin typeface="Cambria Math" panose="02040503050406030204" pitchFamily="18" charset="0"/>
                            <a:ea typeface="Cambria Math" panose="02040503050406030204" pitchFamily="18" charset="0"/>
                          </a:rPr>
                          <m:t>𝟑</m:t>
                        </m:r>
                      </m:num>
                      <m:den>
                        <m:r>
                          <a:rPr lang="sr-Cyrl-RS" sz="2000" b="1" i="1" smtClean="0">
                            <a:solidFill>
                              <a:srgbClr val="0B466B"/>
                            </a:solidFill>
                            <a:latin typeface="Cambria Math" panose="02040503050406030204" pitchFamily="18" charset="0"/>
                            <a:ea typeface="Cambria Math" panose="02040503050406030204" pitchFamily="18" charset="0"/>
                          </a:rPr>
                          <m:t>𝟒</m:t>
                        </m:r>
                        <m:r>
                          <a:rPr lang="sr-Cyrl-RS" sz="2000" b="1" i="1" smtClean="0">
                            <a:solidFill>
                              <a:srgbClr val="0B466B"/>
                            </a:solidFill>
                            <a:latin typeface="Cambria Math" panose="02040503050406030204" pitchFamily="18" charset="0"/>
                            <a:ea typeface="Cambria Math" panose="02040503050406030204" pitchFamily="18" charset="0"/>
                          </a:rPr>
                          <m:t>∙</m:t>
                        </m:r>
                        <m:r>
                          <a:rPr lang="sr-Cyrl-RS" sz="2000" b="1" i="1" smtClean="0">
                            <a:solidFill>
                              <a:srgbClr val="0B466B"/>
                            </a:solidFill>
                            <a:latin typeface="Cambria Math" panose="02040503050406030204" pitchFamily="18" charset="0"/>
                            <a:ea typeface="Cambria Math" panose="02040503050406030204" pitchFamily="18" charset="0"/>
                          </a:rPr>
                          <m:t>𝟑</m:t>
                        </m:r>
                      </m:den>
                    </m:f>
                    <m:r>
                      <a:rPr lang="sr-Latn-RS" sz="2000" b="1" i="1" smtClean="0">
                        <a:solidFill>
                          <a:srgbClr val="0B466B"/>
                        </a:solidFill>
                        <a:latin typeface="Cambria Math" panose="02040503050406030204" pitchFamily="18" charset="0"/>
                        <a:ea typeface="Cambria Math" panose="02040503050406030204" pitchFamily="18" charset="0"/>
                      </a:rPr>
                      <m:t>=</m:t>
                    </m:r>
                    <m:f>
                      <m:fPr>
                        <m:ctrlPr>
                          <a:rPr lang="sr-Latn-RS" sz="2000" b="1" i="1" smtClean="0">
                            <a:solidFill>
                              <a:srgbClr val="0B466B"/>
                            </a:solidFill>
                            <a:latin typeface="Cambria Math" panose="02040503050406030204" pitchFamily="18" charset="0"/>
                            <a:ea typeface="Cambria Math" panose="02040503050406030204" pitchFamily="18" charset="0"/>
                          </a:rPr>
                        </m:ctrlPr>
                      </m:fPr>
                      <m:num>
                        <m:r>
                          <a:rPr lang="sr-Cyrl-RS" sz="2000" b="1" i="1" smtClean="0">
                            <a:solidFill>
                              <a:srgbClr val="0B466B"/>
                            </a:solidFill>
                            <a:latin typeface="Cambria Math" panose="02040503050406030204" pitchFamily="18" charset="0"/>
                            <a:ea typeface="Cambria Math" panose="02040503050406030204" pitchFamily="18" charset="0"/>
                          </a:rPr>
                          <m:t>𝟏𝟓</m:t>
                        </m:r>
                      </m:num>
                      <m:den>
                        <m:r>
                          <a:rPr lang="sr-Cyrl-RS" sz="2000" b="1" i="1" smtClean="0">
                            <a:solidFill>
                              <a:srgbClr val="0B466B"/>
                            </a:solidFill>
                            <a:latin typeface="Cambria Math" panose="02040503050406030204" pitchFamily="18" charset="0"/>
                            <a:ea typeface="Cambria Math" panose="02040503050406030204" pitchFamily="18" charset="0"/>
                          </a:rPr>
                          <m:t>𝟏𝟐</m:t>
                        </m:r>
                      </m:den>
                    </m:f>
                  </m:oMath>
                </a14:m>
                <a:r>
                  <a:rPr lang="sr-Cyrl-RS" sz="2000" dirty="0" smtClean="0">
                    <a:solidFill>
                      <a:srgbClr val="0B466B"/>
                    </a:solidFill>
                    <a:latin typeface="Comic Sans MS" panose="030F0702030302020204" pitchFamily="66" charset="0"/>
                  </a:rPr>
                  <a:t> </a:t>
                </a:r>
                <a14:m>
                  <m:oMath xmlns:m="http://schemas.openxmlformats.org/officeDocument/2006/math">
                    <m:r>
                      <a:rPr lang="sr-Cyrl-RS" sz="2000" i="1" dirty="0" smtClean="0">
                        <a:solidFill>
                          <a:srgbClr val="0B466B"/>
                        </a:solidFill>
                        <a:latin typeface="Cambria Math" panose="02040503050406030204" pitchFamily="18" charset="0"/>
                        <a:ea typeface="Cambria Math" panose="02040503050406030204" pitchFamily="18" charset="0"/>
                      </a:rPr>
                      <m:t>=</m:t>
                    </m:r>
                  </m:oMath>
                </a14:m>
                <a:r>
                  <a:rPr lang="sr-Cyrl-RS" sz="2000" dirty="0" smtClean="0">
                    <a:solidFill>
                      <a:srgbClr val="0B466B"/>
                    </a:solidFill>
                    <a:latin typeface="Comic Sans MS" panose="030F0702030302020204" pitchFamily="66" charset="0"/>
                  </a:rPr>
                  <a:t>15:12     </a:t>
                </a:r>
                <a:r>
                  <a:rPr lang="sr-Latn-RS" sz="2000" dirty="0" smtClean="0">
                    <a:solidFill>
                      <a:srgbClr val="0B466B"/>
                    </a:solidFill>
                    <a:latin typeface="Comic Sans MS" panose="030F0702030302020204" pitchFamily="66" charset="0"/>
                  </a:rPr>
                  <a:t>B:C</a:t>
                </a:r>
                <a14:m>
                  <m:oMath xmlns:m="http://schemas.openxmlformats.org/officeDocument/2006/math">
                    <m:r>
                      <a:rPr lang="sr-Latn-RS" sz="2000" i="1" dirty="0" smtClean="0">
                        <a:solidFill>
                          <a:srgbClr val="0B466B"/>
                        </a:solidFill>
                        <a:latin typeface="Cambria Math" panose="02040503050406030204" pitchFamily="18" charset="0"/>
                        <a:ea typeface="Cambria Math" panose="02040503050406030204" pitchFamily="18" charset="0"/>
                      </a:rPr>
                      <m:t>=</m:t>
                    </m:r>
                    <m:f>
                      <m:fPr>
                        <m:ctrlPr>
                          <a:rPr lang="sr-Latn-RS" sz="2000" b="1" i="1" dirty="0" smtClean="0">
                            <a:solidFill>
                              <a:srgbClr val="0B466B"/>
                            </a:solidFill>
                            <a:latin typeface="Cambria Math" panose="02040503050406030204" pitchFamily="18" charset="0"/>
                            <a:ea typeface="Cambria Math" panose="02040503050406030204" pitchFamily="18" charset="0"/>
                          </a:rPr>
                        </m:ctrlPr>
                      </m:fPr>
                      <m:num>
                        <m:r>
                          <a:rPr lang="sr-Cyrl-RS" sz="2000" b="1" i="1" dirty="0" smtClean="0">
                            <a:solidFill>
                              <a:srgbClr val="0B466B"/>
                            </a:solidFill>
                            <a:latin typeface="Cambria Math" panose="02040503050406030204" pitchFamily="18" charset="0"/>
                            <a:ea typeface="Cambria Math" panose="02040503050406030204" pitchFamily="18" charset="0"/>
                          </a:rPr>
                          <m:t>𝟑</m:t>
                        </m:r>
                        <m:r>
                          <a:rPr lang="sr-Cyrl-RS" sz="2000" b="1" i="1" dirty="0" smtClean="0">
                            <a:solidFill>
                              <a:srgbClr val="0B466B"/>
                            </a:solidFill>
                            <a:latin typeface="Cambria Math" panose="02040503050406030204" pitchFamily="18" charset="0"/>
                            <a:ea typeface="Cambria Math" panose="02040503050406030204" pitchFamily="18" charset="0"/>
                          </a:rPr>
                          <m:t>∙</m:t>
                        </m:r>
                        <m:r>
                          <a:rPr lang="sr-Cyrl-RS" sz="2000" b="1" i="1" dirty="0" smtClean="0">
                            <a:solidFill>
                              <a:srgbClr val="0B466B"/>
                            </a:solidFill>
                            <a:latin typeface="Cambria Math" panose="02040503050406030204" pitchFamily="18" charset="0"/>
                            <a:ea typeface="Cambria Math" panose="02040503050406030204" pitchFamily="18" charset="0"/>
                          </a:rPr>
                          <m:t>𝟒</m:t>
                        </m:r>
                      </m:num>
                      <m:den>
                        <m:r>
                          <a:rPr lang="sr-Cyrl-RS" sz="2000" b="1" i="1" dirty="0" smtClean="0">
                            <a:solidFill>
                              <a:srgbClr val="0B466B"/>
                            </a:solidFill>
                            <a:latin typeface="Cambria Math" panose="02040503050406030204" pitchFamily="18" charset="0"/>
                            <a:ea typeface="Cambria Math" panose="02040503050406030204" pitchFamily="18" charset="0"/>
                          </a:rPr>
                          <m:t>𝟐</m:t>
                        </m:r>
                        <m:r>
                          <a:rPr lang="sr-Cyrl-RS" sz="2000" b="1" i="1" dirty="0" smtClean="0">
                            <a:solidFill>
                              <a:srgbClr val="0B466B"/>
                            </a:solidFill>
                            <a:latin typeface="Cambria Math" panose="02040503050406030204" pitchFamily="18" charset="0"/>
                            <a:ea typeface="Cambria Math" panose="02040503050406030204" pitchFamily="18" charset="0"/>
                          </a:rPr>
                          <m:t>∙</m:t>
                        </m:r>
                        <m:r>
                          <a:rPr lang="sr-Cyrl-RS" sz="2000" b="1" i="1" dirty="0" smtClean="0">
                            <a:solidFill>
                              <a:srgbClr val="0B466B"/>
                            </a:solidFill>
                            <a:latin typeface="Cambria Math" panose="02040503050406030204" pitchFamily="18" charset="0"/>
                            <a:ea typeface="Cambria Math" panose="02040503050406030204" pitchFamily="18" charset="0"/>
                          </a:rPr>
                          <m:t>𝟒</m:t>
                        </m:r>
                      </m:den>
                    </m:f>
                    <m:r>
                      <a:rPr lang="sr-Latn-RS" sz="2000" b="1" i="1" dirty="0" smtClean="0">
                        <a:solidFill>
                          <a:srgbClr val="0B466B"/>
                        </a:solidFill>
                        <a:latin typeface="Cambria Math" panose="02040503050406030204" pitchFamily="18" charset="0"/>
                        <a:ea typeface="Cambria Math" panose="02040503050406030204" pitchFamily="18" charset="0"/>
                      </a:rPr>
                      <m:t>=</m:t>
                    </m:r>
                    <m:f>
                      <m:fPr>
                        <m:ctrlPr>
                          <a:rPr lang="sr-Latn-RS" sz="2000" b="1" i="1" dirty="0" smtClean="0">
                            <a:solidFill>
                              <a:srgbClr val="0B466B"/>
                            </a:solidFill>
                            <a:latin typeface="Cambria Math" panose="02040503050406030204" pitchFamily="18" charset="0"/>
                            <a:ea typeface="Cambria Math" panose="02040503050406030204" pitchFamily="18" charset="0"/>
                          </a:rPr>
                        </m:ctrlPr>
                      </m:fPr>
                      <m:num>
                        <m:r>
                          <a:rPr lang="sr-Cyrl-RS" sz="2000" b="1" i="1" dirty="0" smtClean="0">
                            <a:solidFill>
                              <a:srgbClr val="0B466B"/>
                            </a:solidFill>
                            <a:latin typeface="Cambria Math" panose="02040503050406030204" pitchFamily="18" charset="0"/>
                            <a:ea typeface="Cambria Math" panose="02040503050406030204" pitchFamily="18" charset="0"/>
                          </a:rPr>
                          <m:t>𝟏𝟐</m:t>
                        </m:r>
                      </m:num>
                      <m:den>
                        <m:r>
                          <a:rPr lang="sr-Cyrl-RS" sz="2000" b="1" i="1" dirty="0" smtClean="0">
                            <a:solidFill>
                              <a:srgbClr val="0B466B"/>
                            </a:solidFill>
                            <a:latin typeface="Cambria Math" panose="02040503050406030204" pitchFamily="18" charset="0"/>
                            <a:ea typeface="Cambria Math" panose="02040503050406030204" pitchFamily="18" charset="0"/>
                          </a:rPr>
                          <m:t>𝟖</m:t>
                        </m:r>
                      </m:den>
                    </m:f>
                    <m:r>
                      <a:rPr lang="sr-Latn-RS" sz="2000" i="1" dirty="0" smtClean="0">
                        <a:solidFill>
                          <a:srgbClr val="0B466B"/>
                        </a:solidFill>
                        <a:latin typeface="Cambria Math" panose="02040503050406030204" pitchFamily="18" charset="0"/>
                        <a:ea typeface="Cambria Math" panose="02040503050406030204" pitchFamily="18" charset="0"/>
                      </a:rPr>
                      <m:t>=</m:t>
                    </m:r>
                  </m:oMath>
                </a14:m>
                <a:r>
                  <a:rPr lang="sr-Cyrl-RS" sz="2000" dirty="0" smtClean="0">
                    <a:solidFill>
                      <a:srgbClr val="0B466B"/>
                    </a:solidFill>
                    <a:latin typeface="Comic Sans MS" panose="030F0702030302020204" pitchFamily="66" charset="0"/>
                  </a:rPr>
                  <a:t>12:8   тј.</a:t>
                </a:r>
                <a:r>
                  <a:rPr lang="sr-Latn-RS" sz="2000" dirty="0" smtClean="0">
                    <a:solidFill>
                      <a:srgbClr val="0B466B"/>
                    </a:solidFill>
                    <a:latin typeface="Comic Sans MS" panose="030F0702030302020204" pitchFamily="66" charset="0"/>
                  </a:rPr>
                  <a:t>A:B:C</a:t>
                </a:r>
                <a14:m>
                  <m:oMath xmlns:m="http://schemas.openxmlformats.org/officeDocument/2006/math">
                    <m:r>
                      <a:rPr lang="sr-Latn-RS" sz="2000" i="1" smtClean="0">
                        <a:solidFill>
                          <a:srgbClr val="0B466B"/>
                        </a:solidFill>
                        <a:latin typeface="Cambria Math" panose="02040503050406030204" pitchFamily="18" charset="0"/>
                        <a:ea typeface="Cambria Math" panose="02040503050406030204" pitchFamily="18" charset="0"/>
                      </a:rPr>
                      <m:t>=</m:t>
                    </m:r>
                  </m:oMath>
                </a14:m>
                <a:r>
                  <a:rPr lang="sr-Cyrl-RS" sz="2000" dirty="0" smtClean="0">
                    <a:solidFill>
                      <a:srgbClr val="0B466B"/>
                    </a:solidFill>
                    <a:latin typeface="Comic Sans MS" panose="030F0702030302020204" pitchFamily="66" charset="0"/>
                  </a:rPr>
                  <a:t>15:12:8</a:t>
                </a:r>
              </a:p>
              <a:p>
                <a:endParaRPr lang="sr-Cyrl-RS" sz="2000" dirty="0" smtClean="0">
                  <a:solidFill>
                    <a:srgbClr val="0B466B"/>
                  </a:solidFill>
                  <a:latin typeface="Comic Sans MS" panose="030F0702030302020204" pitchFamily="66" charset="0"/>
                </a:endParaRPr>
              </a:p>
              <a:p>
                <a:r>
                  <a:rPr lang="sr-Cyrl-RS" sz="2000" dirty="0">
                    <a:solidFill>
                      <a:srgbClr val="0B466B"/>
                    </a:solidFill>
                    <a:latin typeface="Comic Sans MS" panose="030F0702030302020204" pitchFamily="66" charset="0"/>
                  </a:rPr>
                  <a:t> </a:t>
                </a:r>
                <a:r>
                  <a:rPr lang="sr-Cyrl-RS" sz="2000" dirty="0" smtClean="0">
                    <a:solidFill>
                      <a:srgbClr val="0B466B"/>
                    </a:solidFill>
                    <a:latin typeface="Comic Sans MS" panose="030F0702030302020204" pitchFamily="66" charset="0"/>
                  </a:rPr>
                  <a:t>   35</a:t>
                </a:r>
                <a:r>
                  <a:rPr lang="sr-Latn-RS" sz="2000" dirty="0" smtClean="0">
                    <a:solidFill>
                      <a:srgbClr val="0B466B"/>
                    </a:solidFill>
                    <a:latin typeface="Comic Sans MS" panose="030F0702030302020204" pitchFamily="66" charset="0"/>
                  </a:rPr>
                  <a:t>k=70</a:t>
                </a:r>
                <a:r>
                  <a:rPr lang="sr-Cyrl-RS" sz="2000" dirty="0" smtClean="0">
                    <a:solidFill>
                      <a:srgbClr val="0B466B"/>
                    </a:solidFill>
                    <a:latin typeface="Comic Sans MS" panose="030F0702030302020204" pitchFamily="66" charset="0"/>
                  </a:rPr>
                  <a:t> </a:t>
                </a:r>
                <a:r>
                  <a:rPr lang="sr-Latn-RS" sz="2000" dirty="0" smtClean="0">
                    <a:solidFill>
                      <a:srgbClr val="0B466B"/>
                    </a:solidFill>
                    <a:latin typeface="Comic Sans MS" panose="030F0702030302020204" pitchFamily="66" charset="0"/>
                  </a:rPr>
                  <a:t>000</a:t>
                </a:r>
                <a:r>
                  <a:rPr lang="sr-Cyrl-RS" sz="2000" dirty="0" smtClean="0">
                    <a:solidFill>
                      <a:srgbClr val="0B466B"/>
                    </a:solidFill>
                    <a:latin typeface="Comic Sans MS" panose="030F0702030302020204" pitchFamily="66" charset="0"/>
                  </a:rPr>
                  <a:t> , </a:t>
                </a:r>
                <a:r>
                  <a:rPr lang="sr-Latn-RS" sz="2000" dirty="0" smtClean="0">
                    <a:solidFill>
                      <a:srgbClr val="0B466B"/>
                    </a:solidFill>
                    <a:latin typeface="Comic Sans MS" panose="030F0702030302020204" pitchFamily="66" charset="0"/>
                  </a:rPr>
                  <a:t>k</a:t>
                </a:r>
                <a14:m>
                  <m:oMath xmlns:m="http://schemas.openxmlformats.org/officeDocument/2006/math">
                    <m:r>
                      <a:rPr lang="sr-Latn-RS" sz="2000" i="1" smtClean="0">
                        <a:solidFill>
                          <a:srgbClr val="0B466B"/>
                        </a:solidFill>
                        <a:latin typeface="Cambria Math" panose="02040503050406030204" pitchFamily="18" charset="0"/>
                        <a:ea typeface="Cambria Math" panose="02040503050406030204" pitchFamily="18" charset="0"/>
                      </a:rPr>
                      <m:t>=</m:t>
                    </m:r>
                  </m:oMath>
                </a14:m>
                <a:r>
                  <a:rPr lang="sr-Cyrl-RS" sz="2000" dirty="0" smtClean="0">
                    <a:solidFill>
                      <a:srgbClr val="0B466B"/>
                    </a:solidFill>
                    <a:latin typeface="Comic Sans MS" panose="030F0702030302020204" pitchFamily="66" charset="0"/>
                  </a:rPr>
                  <a:t> 2000       </a:t>
                </a:r>
                <a:r>
                  <a:rPr lang="sr-Latn-RS" sz="2000" dirty="0" smtClean="0">
                    <a:solidFill>
                      <a:srgbClr val="0B466B"/>
                    </a:solidFill>
                    <a:latin typeface="Comic Sans MS" panose="030F0702030302020204" pitchFamily="66" charset="0"/>
                  </a:rPr>
                  <a:t>A</a:t>
                </a:r>
                <a:r>
                  <a:rPr lang="sr-Cyrl-RS" sz="2000" dirty="0" smtClean="0">
                    <a:solidFill>
                      <a:srgbClr val="0B466B"/>
                    </a:solidFill>
                    <a:latin typeface="Comic Sans MS" panose="030F0702030302020204" pitchFamily="66" charset="0"/>
                  </a:rPr>
                  <a:t> добио 30 000, </a:t>
                </a:r>
                <a:r>
                  <a:rPr lang="sr-Latn-RS" sz="2000" dirty="0" smtClean="0">
                    <a:solidFill>
                      <a:srgbClr val="0B466B"/>
                    </a:solidFill>
                    <a:latin typeface="Comic Sans MS" panose="030F0702030302020204" pitchFamily="66" charset="0"/>
                  </a:rPr>
                  <a:t>B</a:t>
                </a:r>
                <a:r>
                  <a:rPr lang="sr-Cyrl-RS" sz="2000" dirty="0" smtClean="0">
                    <a:solidFill>
                      <a:srgbClr val="0B466B"/>
                    </a:solidFill>
                    <a:latin typeface="Comic Sans MS" panose="030F0702030302020204" pitchFamily="66" charset="0"/>
                  </a:rPr>
                  <a:t> 24 000 , </a:t>
                </a:r>
                <a:r>
                  <a:rPr lang="sr-Latn-RS" sz="2000" dirty="0" smtClean="0">
                    <a:solidFill>
                      <a:srgbClr val="0B466B"/>
                    </a:solidFill>
                    <a:latin typeface="Comic Sans MS" panose="030F0702030302020204" pitchFamily="66" charset="0"/>
                  </a:rPr>
                  <a:t>C</a:t>
                </a:r>
                <a:r>
                  <a:rPr lang="sr-Cyrl-RS" sz="2000" dirty="0" smtClean="0">
                    <a:solidFill>
                      <a:srgbClr val="0B466B"/>
                    </a:solidFill>
                    <a:latin typeface="Comic Sans MS" panose="030F0702030302020204" pitchFamily="66" charset="0"/>
                  </a:rPr>
                  <a:t> 16 000</a:t>
                </a:r>
                <a:endParaRPr lang="sr-Cyrl-RS" sz="2000" dirty="0">
                  <a:solidFill>
                    <a:srgbClr val="0B466B"/>
                  </a:solidFill>
                  <a:latin typeface="Comic Sans MS" panose="030F0702030302020204" pitchFamily="66" charset="0"/>
                </a:endParaRPr>
              </a:p>
              <a:p>
                <a:pPr marL="457200" indent="-457200">
                  <a:buAutoNum type="arabicPeriod" startAt="4"/>
                </a:pPr>
                <a:r>
                  <a:rPr lang="sr-Cyrl-RS" sz="2000" dirty="0" smtClean="0">
                    <a:solidFill>
                      <a:srgbClr val="0B466B"/>
                    </a:solidFill>
                    <a:latin typeface="Comic Sans MS" panose="030F0702030302020204" pitchFamily="66" charset="0"/>
                  </a:rPr>
                  <a:t>2300   115%       </a:t>
                </a:r>
              </a:p>
              <a:p>
                <a:r>
                  <a:rPr lang="sr-Cyrl-RS" sz="2000" b="1" dirty="0">
                    <a:solidFill>
                      <a:srgbClr val="0B466B"/>
                    </a:solidFill>
                    <a:latin typeface="Comic Sans MS" panose="030F0702030302020204" pitchFamily="66" charset="0"/>
                  </a:rPr>
                  <a:t> </a:t>
                </a:r>
                <a:r>
                  <a:rPr lang="sr-Cyrl-RS" sz="2000" b="1" dirty="0" smtClean="0">
                    <a:solidFill>
                      <a:srgbClr val="0B466B"/>
                    </a:solidFill>
                    <a:latin typeface="Comic Sans MS" panose="030F0702030302020204" pitchFamily="66" charset="0"/>
                  </a:rPr>
                  <a:t>     </a:t>
                </a:r>
                <a:r>
                  <a:rPr lang="sr-Latn-RS" sz="2000" dirty="0" smtClean="0">
                    <a:solidFill>
                      <a:srgbClr val="0B466B"/>
                    </a:solidFill>
                    <a:latin typeface="Comic Sans MS" panose="030F0702030302020204" pitchFamily="66" charset="0"/>
                  </a:rPr>
                  <a:t>x</a:t>
                </a:r>
                <a:r>
                  <a:rPr lang="sr-Cyrl-RS" sz="2000" dirty="0" smtClean="0">
                    <a:solidFill>
                      <a:srgbClr val="0B466B"/>
                    </a:solidFill>
                    <a:latin typeface="Comic Sans MS" panose="030F0702030302020204" pitchFamily="66" charset="0"/>
                  </a:rPr>
                  <a:t>    100%       </a:t>
                </a:r>
                <a:r>
                  <a:rPr lang="sr-Latn-RS" sz="2000" dirty="0" smtClean="0">
                    <a:solidFill>
                      <a:srgbClr val="0B466B"/>
                    </a:solidFill>
                    <a:latin typeface="Comic Sans MS" panose="030F0702030302020204" pitchFamily="66" charset="0"/>
                  </a:rPr>
                  <a:t>x=2000</a:t>
                </a:r>
                <a:endParaRPr lang="sr-Cyrl-RS" sz="2000" dirty="0" smtClean="0">
                  <a:solidFill>
                    <a:srgbClr val="0B466B"/>
                  </a:solidFill>
                  <a:latin typeface="Comic Sans MS" panose="030F0702030302020204" pitchFamily="66" charset="0"/>
                </a:endParaRPr>
              </a:p>
              <a:p>
                <a:endParaRPr lang="sr-Cyrl-RS" sz="2000" dirty="0">
                  <a:solidFill>
                    <a:srgbClr val="0B466B"/>
                  </a:solidFill>
                  <a:latin typeface="Comic Sans MS" panose="030F0702030302020204" pitchFamily="66" charset="0"/>
                </a:endParaRPr>
              </a:p>
              <a:p>
                <a:r>
                  <a:rPr lang="sr-Cyrl-RS" sz="2000" dirty="0" smtClean="0">
                    <a:solidFill>
                      <a:srgbClr val="0B466B"/>
                    </a:solidFill>
                    <a:latin typeface="Comic Sans MS" panose="030F0702030302020204" pitchFamily="66" charset="0"/>
                  </a:rPr>
                  <a:t>5. Директна пропорционалност.116 кутија</a:t>
                </a:r>
              </a:p>
              <a:p>
                <a:r>
                  <a:rPr lang="sr-Cyrl-RS" sz="2000" dirty="0" smtClean="0">
                    <a:solidFill>
                      <a:srgbClr val="0B466B"/>
                    </a:solidFill>
                    <a:latin typeface="Comic Sans MS" panose="030F0702030302020204" pitchFamily="66" charset="0"/>
                  </a:rPr>
                  <a:t>6. директна, 60%     7. обрнута,за 12</a:t>
                </a:r>
                <a:r>
                  <a:rPr lang="sr-Latn-RS" sz="2000" dirty="0" smtClean="0">
                    <a:solidFill>
                      <a:srgbClr val="0B466B"/>
                    </a:solidFill>
                    <a:latin typeface="Comic Sans MS" panose="030F0702030302020204" pitchFamily="66" charset="0"/>
                  </a:rPr>
                  <a:t>h</a:t>
                </a:r>
                <a:r>
                  <a:rPr lang="sr-Cyrl-RS" sz="2000" dirty="0">
                    <a:solidFill>
                      <a:srgbClr val="0B466B"/>
                    </a:solidFill>
                    <a:latin typeface="Comic Sans MS" panose="030F0702030302020204" pitchFamily="66" charset="0"/>
                  </a:rPr>
                  <a:t> </a:t>
                </a:r>
                <a:r>
                  <a:rPr lang="sr-Cyrl-RS" sz="2000" dirty="0" smtClean="0">
                    <a:solidFill>
                      <a:srgbClr val="0B466B"/>
                    </a:solidFill>
                    <a:latin typeface="Comic Sans MS" panose="030F0702030302020204" pitchFamily="66" charset="0"/>
                  </a:rPr>
                  <a:t>.  </a:t>
                </a:r>
              </a:p>
              <a:p>
                <a:r>
                  <a:rPr lang="sr-Cyrl-RS" sz="2000" dirty="0" smtClean="0">
                    <a:solidFill>
                      <a:srgbClr val="0B466B"/>
                    </a:solidFill>
                    <a:latin typeface="Comic Sans MS" panose="030F0702030302020204" pitchFamily="66" charset="0"/>
                  </a:rPr>
                  <a:t>8. обрнута 120 рад   12дана ·8</a:t>
                </a:r>
                <a:r>
                  <a:rPr lang="sr-Latn-RS" sz="2000" dirty="0" smtClean="0">
                    <a:solidFill>
                      <a:srgbClr val="0B466B"/>
                    </a:solidFill>
                    <a:latin typeface="Comic Sans MS" panose="030F0702030302020204" pitchFamily="66" charset="0"/>
                  </a:rPr>
                  <a:t>h=</a:t>
                </a:r>
                <a:r>
                  <a:rPr lang="sr-Cyrl-RS" sz="2000" dirty="0" smtClean="0">
                    <a:solidFill>
                      <a:srgbClr val="0B466B"/>
                    </a:solidFill>
                    <a:latin typeface="Comic Sans MS" panose="030F0702030302020204" pitchFamily="66" charset="0"/>
                  </a:rPr>
                  <a:t> </a:t>
                </a:r>
                <a:r>
                  <a:rPr lang="sr-Latn-RS" sz="2000" dirty="0" smtClean="0">
                    <a:solidFill>
                      <a:srgbClr val="0B466B"/>
                    </a:solidFill>
                    <a:latin typeface="Comic Sans MS" panose="030F0702030302020204" pitchFamily="66" charset="0"/>
                  </a:rPr>
                  <a:t>96h</a:t>
                </a:r>
                <a:endParaRPr lang="sr-Cyrl-RS" sz="2000" dirty="0" smtClean="0">
                  <a:solidFill>
                    <a:srgbClr val="0B466B"/>
                  </a:solidFill>
                  <a:latin typeface="Comic Sans MS" panose="030F0702030302020204" pitchFamily="66" charset="0"/>
                </a:endParaRPr>
              </a:p>
              <a:p>
                <a:r>
                  <a:rPr lang="sr-Cyrl-RS" sz="2000" dirty="0">
                    <a:solidFill>
                      <a:srgbClr val="0B466B"/>
                    </a:solidFill>
                    <a:latin typeface="Comic Sans MS" panose="030F0702030302020204" pitchFamily="66" charset="0"/>
                  </a:rPr>
                  <a:t> </a:t>
                </a:r>
                <a:r>
                  <a:rPr lang="sr-Cyrl-RS" sz="2000" dirty="0" smtClean="0">
                    <a:solidFill>
                      <a:srgbClr val="0B466B"/>
                    </a:solidFill>
                    <a:latin typeface="Comic Sans MS" panose="030F0702030302020204" pitchFamily="66" charset="0"/>
                  </a:rPr>
                  <a:t>                   </a:t>
                </a:r>
                <a:r>
                  <a:rPr lang="sr-Latn-RS" sz="2000" dirty="0" smtClean="0">
                    <a:solidFill>
                      <a:srgbClr val="0B466B"/>
                    </a:solidFill>
                    <a:latin typeface="Comic Sans MS" panose="030F0702030302020204" pitchFamily="66" charset="0"/>
                  </a:rPr>
                  <a:t>x</a:t>
                </a:r>
                <a:r>
                  <a:rPr lang="sr-Cyrl-RS" sz="2000" dirty="0" smtClean="0">
                    <a:solidFill>
                      <a:srgbClr val="0B466B"/>
                    </a:solidFill>
                    <a:latin typeface="Comic Sans MS" panose="030F0702030302020204" pitchFamily="66" charset="0"/>
                  </a:rPr>
                  <a:t> рад    10дана ·6</a:t>
                </a:r>
                <a:r>
                  <a:rPr lang="sr-Latn-RS" sz="2000" dirty="0" smtClean="0">
                    <a:solidFill>
                      <a:srgbClr val="0B466B"/>
                    </a:solidFill>
                    <a:latin typeface="Comic Sans MS" panose="030F0702030302020204" pitchFamily="66" charset="0"/>
                  </a:rPr>
                  <a:t>h=</a:t>
                </a:r>
                <a:r>
                  <a:rPr lang="sr-Cyrl-RS" sz="2000" dirty="0" smtClean="0">
                    <a:solidFill>
                      <a:srgbClr val="0B466B"/>
                    </a:solidFill>
                    <a:latin typeface="Comic Sans MS" panose="030F0702030302020204" pitchFamily="66" charset="0"/>
                  </a:rPr>
                  <a:t> </a:t>
                </a:r>
                <a:r>
                  <a:rPr lang="sr-Latn-RS" sz="2000" dirty="0" smtClean="0">
                    <a:solidFill>
                      <a:srgbClr val="0B466B"/>
                    </a:solidFill>
                    <a:latin typeface="Comic Sans MS" panose="030F0702030302020204" pitchFamily="66" charset="0"/>
                  </a:rPr>
                  <a:t>60h</a:t>
                </a:r>
                <a:r>
                  <a:rPr lang="sr-Cyrl-RS" sz="2000" dirty="0" smtClean="0">
                    <a:solidFill>
                      <a:srgbClr val="0B466B"/>
                    </a:solidFill>
                    <a:latin typeface="Comic Sans MS" panose="030F0702030302020204" pitchFamily="66" charset="0"/>
                  </a:rPr>
                  <a:t>      требају 192 радника</a:t>
                </a:r>
              </a:p>
              <a:p>
                <a:r>
                  <a:rPr lang="sr-Cyrl-RS" sz="2000" dirty="0" smtClean="0">
                    <a:solidFill>
                      <a:srgbClr val="0B466B"/>
                    </a:solidFill>
                    <a:latin typeface="Comic Sans MS" panose="030F0702030302020204" pitchFamily="66" charset="0"/>
                  </a:rPr>
                  <a:t>9. 4тр    36</a:t>
                </a:r>
                <a:r>
                  <a:rPr lang="sr-Latn-RS" sz="2000" dirty="0" smtClean="0">
                    <a:solidFill>
                      <a:srgbClr val="0B466B"/>
                    </a:solidFill>
                    <a:latin typeface="Comic Sans MS" panose="030F0702030302020204" pitchFamily="66" charset="0"/>
                  </a:rPr>
                  <a:t>h-12h</a:t>
                </a:r>
                <a:r>
                  <a:rPr lang="sr-Cyrl-RS" sz="2000" dirty="0" smtClean="0">
                    <a:solidFill>
                      <a:srgbClr val="0B466B"/>
                    </a:solidFill>
                    <a:latin typeface="Comic Sans MS" panose="030F0702030302020204" pitchFamily="66" charset="0"/>
                  </a:rPr>
                  <a:t> </a:t>
                </a:r>
                <a:r>
                  <a:rPr lang="sr-Latn-RS" sz="2000" dirty="0" smtClean="0">
                    <a:solidFill>
                      <a:srgbClr val="0B466B"/>
                    </a:solidFill>
                    <a:latin typeface="Comic Sans MS" panose="030F0702030302020204" pitchFamily="66" charset="0"/>
                  </a:rPr>
                  <a:t>=</a:t>
                </a:r>
                <a:r>
                  <a:rPr lang="sr-Cyrl-RS" sz="2000" dirty="0" smtClean="0">
                    <a:solidFill>
                      <a:srgbClr val="0B466B"/>
                    </a:solidFill>
                    <a:latin typeface="Comic Sans MS" panose="030F0702030302020204" pitchFamily="66" charset="0"/>
                  </a:rPr>
                  <a:t> </a:t>
                </a:r>
                <a:r>
                  <a:rPr lang="sr-Latn-RS" sz="2000" dirty="0" smtClean="0">
                    <a:solidFill>
                      <a:srgbClr val="0B466B"/>
                    </a:solidFill>
                    <a:latin typeface="Comic Sans MS" panose="030F0702030302020204" pitchFamily="66" charset="0"/>
                  </a:rPr>
                  <a:t>24</a:t>
                </a:r>
                <a:r>
                  <a:rPr lang="sr-Cyrl-RS" sz="2000" dirty="0" smtClean="0">
                    <a:solidFill>
                      <a:srgbClr val="0B466B"/>
                    </a:solidFill>
                    <a:latin typeface="Comic Sans MS" panose="030F0702030302020204" pitchFamily="66" charset="0"/>
                  </a:rPr>
                  <a:t> </a:t>
                </a:r>
                <a:r>
                  <a:rPr lang="sr-Latn-RS" sz="2000" dirty="0" smtClean="0">
                    <a:solidFill>
                      <a:srgbClr val="0B466B"/>
                    </a:solidFill>
                    <a:latin typeface="Comic Sans MS" panose="030F0702030302020204" pitchFamily="66" charset="0"/>
                  </a:rPr>
                  <a:t>h</a:t>
                </a:r>
                <a:endParaRPr lang="sr-Cyrl-RS" sz="2000" dirty="0" smtClean="0">
                  <a:solidFill>
                    <a:srgbClr val="0B466B"/>
                  </a:solidFill>
                  <a:latin typeface="Comic Sans MS" panose="030F0702030302020204" pitchFamily="66" charset="0"/>
                </a:endParaRPr>
              </a:p>
              <a:p>
                <a:r>
                  <a:rPr lang="sr-Cyrl-RS" sz="2000" dirty="0">
                    <a:solidFill>
                      <a:srgbClr val="0B466B"/>
                    </a:solidFill>
                    <a:latin typeface="Comic Sans MS" panose="030F0702030302020204" pitchFamily="66" charset="0"/>
                  </a:rPr>
                  <a:t> </a:t>
                </a:r>
                <a:r>
                  <a:rPr lang="sr-Cyrl-RS" sz="2000" dirty="0" smtClean="0">
                    <a:solidFill>
                      <a:srgbClr val="0B466B"/>
                    </a:solidFill>
                    <a:latin typeface="Comic Sans MS" panose="030F0702030302020204" pitchFamily="66" charset="0"/>
                  </a:rPr>
                  <a:t>   3тр                      </a:t>
                </a:r>
                <a:r>
                  <a:rPr lang="sr-Latn-RS" sz="2000" dirty="0" smtClean="0">
                    <a:solidFill>
                      <a:srgbClr val="0B466B"/>
                    </a:solidFill>
                    <a:latin typeface="Comic Sans MS" panose="030F0702030302020204" pitchFamily="66" charset="0"/>
                  </a:rPr>
                  <a:t>x</a:t>
                </a:r>
                <a:r>
                  <a:rPr lang="sr-Cyrl-RS" sz="2000" dirty="0" smtClean="0">
                    <a:solidFill>
                      <a:srgbClr val="0B466B"/>
                    </a:solidFill>
                    <a:latin typeface="Comic Sans MS" panose="030F0702030302020204" pitchFamily="66" charset="0"/>
                  </a:rPr>
                  <a:t>  </a:t>
                </a:r>
                <a:r>
                  <a:rPr lang="sr-Latn-RS" sz="2000" dirty="0" smtClean="0">
                    <a:solidFill>
                      <a:srgbClr val="0B466B"/>
                    </a:solidFill>
                    <a:latin typeface="Comic Sans MS" panose="030F0702030302020204" pitchFamily="66" charset="0"/>
                  </a:rPr>
                  <a:t>h</a:t>
                </a:r>
                <a:r>
                  <a:rPr lang="sr-Cyrl-RS" sz="2000" dirty="0" smtClean="0">
                    <a:solidFill>
                      <a:srgbClr val="0B466B"/>
                    </a:solidFill>
                    <a:latin typeface="Comic Sans MS" panose="030F0702030302020204" pitchFamily="66" charset="0"/>
                  </a:rPr>
                  <a:t>       за 32 </a:t>
                </a:r>
                <a:r>
                  <a:rPr lang="sr-Latn-RS" sz="2000" dirty="0" smtClean="0">
                    <a:solidFill>
                      <a:srgbClr val="0B466B"/>
                    </a:solidFill>
                    <a:latin typeface="Comic Sans MS" panose="030F0702030302020204" pitchFamily="66" charset="0"/>
                  </a:rPr>
                  <a:t>h</a:t>
                </a:r>
                <a:endParaRPr lang="sr-Cyrl-RS" sz="2000" dirty="0" smtClean="0">
                  <a:solidFill>
                    <a:srgbClr val="0B466B"/>
                  </a:solidFill>
                  <a:latin typeface="Comic Sans MS" panose="030F0702030302020204" pitchFamily="66" charset="0"/>
                </a:endParaRPr>
              </a:p>
              <a:p>
                <a:endParaRPr lang="sr-Cyrl-RS" sz="2000" dirty="0">
                  <a:solidFill>
                    <a:srgbClr val="0B466B"/>
                  </a:solidFill>
                  <a:latin typeface="Comic Sans MS" panose="030F0702030302020204" pitchFamily="66" charset="0"/>
                </a:endParaRPr>
              </a:p>
              <a:p>
                <a:pPr marL="457200" indent="-457200">
                  <a:buAutoNum type="arabicPeriod" startAt="10"/>
                </a:pPr>
                <a:r>
                  <a:rPr lang="sr-Latn-RS" sz="2000" dirty="0" smtClean="0">
                    <a:solidFill>
                      <a:srgbClr val="0B466B"/>
                    </a:solidFill>
                    <a:latin typeface="Comic Sans MS" panose="030F0702030302020204" pitchFamily="66" charset="0"/>
                  </a:rPr>
                  <a:t>x</a:t>
                </a:r>
                <a:r>
                  <a:rPr lang="sr-Cyrl-RS" sz="2000" dirty="0" smtClean="0">
                    <a:solidFill>
                      <a:srgbClr val="0B466B"/>
                    </a:solidFill>
                    <a:latin typeface="Comic Sans MS" panose="030F0702030302020204" pitchFamily="66" charset="0"/>
                  </a:rPr>
                  <a:t> мишева   </a:t>
                </a:r>
                <a:r>
                  <a:rPr lang="sr-Latn-RS" sz="2000" dirty="0" smtClean="0">
                    <a:solidFill>
                      <a:srgbClr val="0B466B"/>
                    </a:solidFill>
                    <a:latin typeface="Comic Sans MS" panose="030F0702030302020204" pitchFamily="66" charset="0"/>
                  </a:rPr>
                  <a:t>7</a:t>
                </a:r>
                <a:r>
                  <a:rPr lang="sr-Cyrl-RS" sz="2000" dirty="0" smtClean="0">
                    <a:solidFill>
                      <a:srgbClr val="0B466B"/>
                    </a:solidFill>
                    <a:latin typeface="Comic Sans MS" panose="030F0702030302020204" pitchFamily="66" charset="0"/>
                  </a:rPr>
                  <a:t> мачака  </a:t>
                </a:r>
                <a:r>
                  <a:rPr lang="sr-Latn-RS" sz="2000" dirty="0" smtClean="0">
                    <a:solidFill>
                      <a:srgbClr val="0B466B"/>
                    </a:solidFill>
                    <a:latin typeface="Comic Sans MS" panose="030F0702030302020204" pitchFamily="66" charset="0"/>
                  </a:rPr>
                  <a:t>6</a:t>
                </a:r>
                <a:r>
                  <a:rPr lang="sr-Cyrl-RS" sz="2000" dirty="0" smtClean="0">
                    <a:solidFill>
                      <a:srgbClr val="0B466B"/>
                    </a:solidFill>
                    <a:latin typeface="Comic Sans MS" panose="030F0702030302020204" pitchFamily="66" charset="0"/>
                  </a:rPr>
                  <a:t> дана    </a:t>
                </a:r>
                <a:r>
                  <a:rPr lang="sr-Latn-RS" sz="2000" dirty="0" smtClean="0">
                    <a:solidFill>
                      <a:srgbClr val="0B466B"/>
                    </a:solidFill>
                    <a:latin typeface="Comic Sans MS" panose="030F0702030302020204" pitchFamily="66" charset="0"/>
                  </a:rPr>
                  <a:t>x:</a:t>
                </a:r>
                <a:r>
                  <a:rPr lang="sr-Latn-RS" sz="2000" dirty="0" smtClean="0">
                    <a:solidFill>
                      <a:srgbClr val="C00000"/>
                    </a:solidFill>
                    <a:latin typeface="Comic Sans MS" panose="030F0702030302020204" pitchFamily="66" charset="0"/>
                  </a:rPr>
                  <a:t>1,5</a:t>
                </a:r>
                <a14:m>
                  <m:oMath xmlns:m="http://schemas.openxmlformats.org/officeDocument/2006/math">
                    <m:r>
                      <a:rPr lang="sr-Latn-RS" sz="2000" i="1" smtClean="0">
                        <a:solidFill>
                          <a:srgbClr val="0B466B"/>
                        </a:solidFill>
                        <a:latin typeface="Cambria Math" panose="02040503050406030204" pitchFamily="18" charset="0"/>
                        <a:ea typeface="Cambria Math" panose="02040503050406030204" pitchFamily="18" charset="0"/>
                      </a:rPr>
                      <m:t>=</m:t>
                    </m:r>
                  </m:oMath>
                </a14:m>
                <a:r>
                  <a:rPr lang="sr-Latn-RS" sz="2000" dirty="0" smtClean="0">
                    <a:solidFill>
                      <a:srgbClr val="C00000"/>
                    </a:solidFill>
                    <a:latin typeface="Comic Sans MS" panose="030F0702030302020204" pitchFamily="66" charset="0"/>
                  </a:rPr>
                  <a:t>7</a:t>
                </a:r>
                <a:r>
                  <a:rPr lang="sr-Latn-RS" sz="2000" dirty="0" smtClean="0">
                    <a:solidFill>
                      <a:srgbClr val="0B466B"/>
                    </a:solidFill>
                    <a:latin typeface="Comic Sans MS" panose="030F0702030302020204" pitchFamily="66" charset="0"/>
                  </a:rPr>
                  <a:t>:1,5</a:t>
                </a:r>
                <a:r>
                  <a:rPr lang="sr-Cyrl-RS" sz="2000" dirty="0" smtClean="0">
                    <a:solidFill>
                      <a:srgbClr val="0B466B"/>
                    </a:solidFill>
                    <a:latin typeface="Comic Sans MS" panose="030F0702030302020204" pitchFamily="66" charset="0"/>
                  </a:rPr>
                  <a:t>       </a:t>
                </a:r>
                <a:r>
                  <a:rPr lang="sr-Latn-RS" sz="2000" dirty="0" smtClean="0">
                    <a:solidFill>
                      <a:srgbClr val="0B466B"/>
                    </a:solidFill>
                    <a:latin typeface="Comic Sans MS" panose="030F0702030302020204" pitchFamily="66" charset="0"/>
                  </a:rPr>
                  <a:t>x·1,5·1,5=</a:t>
                </a:r>
                <a:r>
                  <a:rPr lang="sr-Latn-RS" sz="2000" dirty="0" smtClean="0">
                    <a:solidFill>
                      <a:srgbClr val="C00000"/>
                    </a:solidFill>
                    <a:latin typeface="Comic Sans MS" panose="030F0702030302020204" pitchFamily="66" charset="0"/>
                  </a:rPr>
                  <a:t>1,5·7·6</a:t>
                </a:r>
                <a:endParaRPr lang="sr-Cyrl-RS" sz="2000" dirty="0" smtClean="0">
                  <a:solidFill>
                    <a:srgbClr val="C00000"/>
                  </a:solidFill>
                  <a:latin typeface="Comic Sans MS" panose="030F0702030302020204" pitchFamily="66" charset="0"/>
                </a:endParaRPr>
              </a:p>
              <a:p>
                <a:r>
                  <a:rPr lang="sr-Cyrl-RS" sz="2000" dirty="0">
                    <a:solidFill>
                      <a:srgbClr val="0B466B"/>
                    </a:solidFill>
                    <a:latin typeface="Comic Sans MS" panose="030F0702030302020204" pitchFamily="66" charset="0"/>
                  </a:rPr>
                  <a:t> </a:t>
                </a:r>
                <a:r>
                  <a:rPr lang="sr-Cyrl-RS" sz="2000" dirty="0" smtClean="0">
                    <a:solidFill>
                      <a:srgbClr val="0B466B"/>
                    </a:solidFill>
                    <a:latin typeface="Comic Sans MS" panose="030F0702030302020204" pitchFamily="66" charset="0"/>
                  </a:rPr>
                  <a:t>     1,5 миш     1,5 мач      1,5 д              </a:t>
                </a:r>
                <a14:m>
                  <m:oMath xmlns:m="http://schemas.openxmlformats.org/officeDocument/2006/math">
                    <m:r>
                      <a:rPr lang="sr-Cyrl-RS" sz="2000" i="1" smtClean="0">
                        <a:solidFill>
                          <a:srgbClr val="0B466B"/>
                        </a:solidFill>
                        <a:latin typeface="Cambria Math" panose="02040503050406030204" pitchFamily="18" charset="0"/>
                        <a:ea typeface="Cambria Math" panose="02040503050406030204" pitchFamily="18" charset="0"/>
                      </a:rPr>
                      <m:t>=</m:t>
                    </m:r>
                  </m:oMath>
                </a14:m>
                <a:r>
                  <a:rPr lang="sr-Cyrl-RS" sz="2000" dirty="0" smtClean="0">
                    <a:solidFill>
                      <a:srgbClr val="0B466B"/>
                    </a:solidFill>
                    <a:latin typeface="Comic Sans MS" panose="030F0702030302020204" pitchFamily="66" charset="0"/>
                  </a:rPr>
                  <a:t> </a:t>
                </a:r>
                <a:r>
                  <a:rPr lang="sr-Latn-RS" sz="2000" dirty="0">
                    <a:solidFill>
                      <a:srgbClr val="C00000"/>
                    </a:solidFill>
                    <a:latin typeface="Comic Sans MS" panose="030F0702030302020204" pitchFamily="66" charset="0"/>
                  </a:rPr>
                  <a:t>6</a:t>
                </a:r>
                <a:r>
                  <a:rPr lang="sr-Cyrl-RS" sz="2000" dirty="0" smtClean="0">
                    <a:solidFill>
                      <a:srgbClr val="0B466B"/>
                    </a:solidFill>
                    <a:latin typeface="Comic Sans MS" panose="030F0702030302020204" pitchFamily="66" charset="0"/>
                  </a:rPr>
                  <a:t>:1,5         </a:t>
                </a:r>
                <a:r>
                  <a:rPr lang="sr-Latn-RS" sz="2000" dirty="0" smtClean="0">
                    <a:solidFill>
                      <a:srgbClr val="0B466B"/>
                    </a:solidFill>
                    <a:latin typeface="Comic Sans MS" panose="030F0702030302020204" pitchFamily="66" charset="0"/>
                  </a:rPr>
                  <a:t>x=</a:t>
                </a:r>
                <a:r>
                  <a:rPr lang="sr-Cyrl-RS" sz="2000" dirty="0" smtClean="0">
                    <a:solidFill>
                      <a:srgbClr val="0B466B"/>
                    </a:solidFill>
                    <a:latin typeface="Comic Sans MS" panose="030F0702030302020204" pitchFamily="66" charset="0"/>
                  </a:rPr>
                  <a:t>28 мишева</a:t>
                </a:r>
                <a:endParaRPr lang="sr-Cyrl-RS" sz="2000" dirty="0">
                  <a:solidFill>
                    <a:srgbClr val="0B466B"/>
                  </a:solidFill>
                  <a:latin typeface="Comic Sans MS" panose="030F0702030302020204" pitchFamily="66"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37539" y="471185"/>
                <a:ext cx="8682604" cy="6081473"/>
              </a:xfrm>
              <a:prstGeom prst="rect">
                <a:avLst/>
              </a:prstGeom>
              <a:blipFill rotWithShape="0">
                <a:blip r:embed="rId3"/>
                <a:stretch>
                  <a:fillRect l="-768" t="-99" b="-298"/>
                </a:stretch>
              </a:blipFill>
            </p:spPr>
            <p:txBody>
              <a:bodyPr/>
              <a:lstStyle/>
              <a:p>
                <a:r>
                  <a:rPr lang="sr-Latn-RS">
                    <a:noFill/>
                  </a:rPr>
                  <a:t> </a:t>
                </a:r>
              </a:p>
            </p:txBody>
          </p:sp>
        </mc:Fallback>
      </mc:AlternateContent>
      <p:sp>
        <p:nvSpPr>
          <p:cNvPr id="2" name="Curved Up Arrow 1"/>
          <p:cNvSpPr/>
          <p:nvPr/>
        </p:nvSpPr>
        <p:spPr bwMode="auto">
          <a:xfrm>
            <a:off x="1328874" y="1392145"/>
            <a:ext cx="1080120" cy="288032"/>
          </a:xfrm>
          <a:prstGeom prst="curved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Curved Up Arrow 8"/>
          <p:cNvSpPr/>
          <p:nvPr/>
        </p:nvSpPr>
        <p:spPr bwMode="auto">
          <a:xfrm>
            <a:off x="2807804" y="2077440"/>
            <a:ext cx="2520280" cy="288032"/>
          </a:xfrm>
          <a:prstGeom prst="curved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ight Arrow 12"/>
          <p:cNvSpPr/>
          <p:nvPr/>
        </p:nvSpPr>
        <p:spPr bwMode="auto">
          <a:xfrm>
            <a:off x="3275856" y="2508408"/>
            <a:ext cx="432048" cy="24818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Down Arrow 14"/>
          <p:cNvSpPr/>
          <p:nvPr/>
        </p:nvSpPr>
        <p:spPr bwMode="auto">
          <a:xfrm>
            <a:off x="467544" y="2889168"/>
            <a:ext cx="189735" cy="543904"/>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Down Arrow 15"/>
          <p:cNvSpPr/>
          <p:nvPr/>
        </p:nvSpPr>
        <p:spPr bwMode="auto">
          <a:xfrm>
            <a:off x="2161947" y="2889168"/>
            <a:ext cx="216024" cy="543904"/>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Oval 16"/>
          <p:cNvSpPr/>
          <p:nvPr/>
        </p:nvSpPr>
        <p:spPr bwMode="auto">
          <a:xfrm>
            <a:off x="4067944" y="4293096"/>
            <a:ext cx="720080" cy="648072"/>
          </a:xfrm>
          <a:prstGeom prst="ellipse">
            <a:avLst/>
          </a:prstGeom>
          <a:noFill/>
          <a:ln w="28575">
            <a:solidFill>
              <a:schemeClr val="bg2">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9" name="Straight Arrow Connector 18"/>
          <p:cNvCxnSpPr/>
          <p:nvPr/>
        </p:nvCxnSpPr>
        <p:spPr>
          <a:xfrm>
            <a:off x="467544" y="5013176"/>
            <a:ext cx="0" cy="432048"/>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275856" y="5013176"/>
            <a:ext cx="0" cy="432048"/>
          </a:xfrm>
          <a:prstGeom prst="straightConnector1">
            <a:avLst/>
          </a:prstGeom>
          <a:ln w="28575">
            <a:solidFill>
              <a:srgbClr val="0B466B"/>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57279" y="6021288"/>
            <a:ext cx="0" cy="360040"/>
          </a:xfrm>
          <a:prstGeom prst="straightConnector1">
            <a:avLst/>
          </a:prstGeom>
          <a:ln w="28575">
            <a:solidFill>
              <a:srgbClr val="0B466B"/>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979712" y="6021288"/>
            <a:ext cx="0" cy="360040"/>
          </a:xfrm>
          <a:prstGeom prst="straightConnector1">
            <a:avLst/>
          </a:prstGeom>
          <a:ln w="28575">
            <a:solidFill>
              <a:srgbClr val="0B466B"/>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302145" y="6021288"/>
            <a:ext cx="0" cy="360040"/>
          </a:xfrm>
          <a:prstGeom prst="straightConnector1">
            <a:avLst/>
          </a:prstGeom>
          <a:ln w="28575">
            <a:solidFill>
              <a:srgbClr val="0B466B"/>
            </a:solidFill>
            <a:tailEnd type="triangle"/>
          </a:ln>
        </p:spPr>
        <p:style>
          <a:lnRef idx="1">
            <a:schemeClr val="accent1"/>
          </a:lnRef>
          <a:fillRef idx="0">
            <a:schemeClr val="accent1"/>
          </a:fillRef>
          <a:effectRef idx="0">
            <a:schemeClr val="accent1"/>
          </a:effectRef>
          <a:fontRef idx="minor">
            <a:schemeClr val="tx1"/>
          </a:fontRef>
        </p:style>
      </p:cxnSp>
      <p:sp>
        <p:nvSpPr>
          <p:cNvPr id="26" name="Curved Down Arrow 25"/>
          <p:cNvSpPr/>
          <p:nvPr/>
        </p:nvSpPr>
        <p:spPr bwMode="auto">
          <a:xfrm>
            <a:off x="4427984" y="5445224"/>
            <a:ext cx="1152128" cy="360040"/>
          </a:xfrm>
          <a:prstGeom prst="curved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7" name="Curved Left Arrow 26"/>
          <p:cNvSpPr/>
          <p:nvPr/>
        </p:nvSpPr>
        <p:spPr bwMode="auto">
          <a:xfrm>
            <a:off x="5845580" y="5949280"/>
            <a:ext cx="288032" cy="504056"/>
          </a:xfrm>
          <a:prstGeom prst="curved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12477177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9872" y="212299"/>
            <a:ext cx="2592288" cy="408389"/>
          </a:xfrm>
        </p:spPr>
        <p:txBody>
          <a:bodyPr/>
          <a:lstStyle/>
          <a:p>
            <a:r>
              <a:rPr lang="sr-Cyrl-RS" sz="3200" b="1" dirty="0" smtClean="0"/>
              <a:t>Занимљивости </a:t>
            </a:r>
            <a:endParaRPr lang="en-US" sz="3200"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779" y="2636912"/>
            <a:ext cx="1227946" cy="212720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12160" y="163406"/>
            <a:ext cx="3032434" cy="2269311"/>
          </a:xfrm>
          <a:prstGeom prst="rect">
            <a:avLst/>
          </a:prstGeom>
        </p:spPr>
      </p:pic>
      <mc:AlternateContent xmlns:mc="http://schemas.openxmlformats.org/markup-compatibility/2006" xmlns:a14="http://schemas.microsoft.com/office/drawing/2010/main">
        <mc:Choice Requires="a14">
          <p:sp>
            <p:nvSpPr>
              <p:cNvPr id="13" name="Title 1">
                <a:hlinkClick r:id="rId5" action="ppaction://hlinksldjump"/>
              </p:cNvPr>
              <p:cNvSpPr txBox="1">
                <a:spLocks/>
              </p:cNvSpPr>
              <p:nvPr/>
            </p:nvSpPr>
            <p:spPr>
              <a:xfrm>
                <a:off x="168749" y="620688"/>
                <a:ext cx="8784976" cy="5904656"/>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685800" indent="-685800">
                  <a:buFont typeface="Wingdings" panose="05000000000000000000" pitchFamily="2" charset="2"/>
                  <a:buChar char="v"/>
                </a:pPr>
                <a:r>
                  <a:rPr lang="sr-Cyrl-RS" sz="2000" b="1" dirty="0" smtClean="0">
                    <a:solidFill>
                      <a:schemeClr val="tx1"/>
                    </a:solidFill>
                    <a:latin typeface="Comic Sans MS" panose="030F0702030302020204" pitchFamily="66" charset="0"/>
                  </a:rPr>
                  <a:t>Једна  специфична пропорција позната је као </a:t>
                </a:r>
              </a:p>
              <a:p>
                <a:r>
                  <a:rPr lang="sr-Cyrl-RS" sz="2000" b="1" dirty="0">
                    <a:solidFill>
                      <a:schemeClr val="tx1"/>
                    </a:solidFill>
                    <a:latin typeface="Comic Sans MS" panose="030F0702030302020204" pitchFamily="66" charset="0"/>
                  </a:rPr>
                  <a:t> </a:t>
                </a:r>
                <a:r>
                  <a:rPr lang="sr-Cyrl-RS" sz="2000" b="1" dirty="0" smtClean="0">
                    <a:solidFill>
                      <a:schemeClr val="tx1"/>
                    </a:solidFill>
                    <a:latin typeface="Comic Sans MS" panose="030F0702030302020204" pitchFamily="66" charset="0"/>
                  </a:rPr>
                  <a:t>        </a:t>
                </a:r>
                <a:r>
                  <a:rPr lang="sr-Cyrl-RS" sz="2000" b="1" dirty="0" smtClean="0">
                    <a:solidFill>
                      <a:srgbClr val="FFC000"/>
                    </a:solidFill>
                    <a:latin typeface="Comic Sans MS" panose="030F0702030302020204" pitchFamily="66" charset="0"/>
                  </a:rPr>
                  <a:t>ЗЛАТНИ ПРЕСЕК .</a:t>
                </a:r>
              </a:p>
              <a:p>
                <a:pPr marL="685800" indent="-685800">
                  <a:buFont typeface="Wingdings" panose="05000000000000000000" pitchFamily="2" charset="2"/>
                  <a:buChar char="v"/>
                </a:pPr>
                <a:r>
                  <a:rPr lang="sr-Cyrl-RS" sz="2000" b="1" dirty="0" smtClean="0">
                    <a:solidFill>
                      <a:schemeClr val="tx1"/>
                    </a:solidFill>
                    <a:latin typeface="Comic Sans MS" panose="030F0702030302020204" pitchFamily="66" charset="0"/>
                  </a:rPr>
                  <a:t>То је специфичан однос две величине који</a:t>
                </a:r>
              </a:p>
              <a:p>
                <a:r>
                  <a:rPr lang="sr-Cyrl-RS" sz="2000" b="1" dirty="0">
                    <a:solidFill>
                      <a:schemeClr val="tx1"/>
                    </a:solidFill>
                    <a:latin typeface="Comic Sans MS" panose="030F0702030302020204" pitchFamily="66" charset="0"/>
                  </a:rPr>
                  <a:t> </a:t>
                </a:r>
                <a:r>
                  <a:rPr lang="sr-Cyrl-RS" sz="2000" b="1" dirty="0" smtClean="0">
                    <a:solidFill>
                      <a:schemeClr val="tx1"/>
                    </a:solidFill>
                    <a:latin typeface="Comic Sans MS" panose="030F0702030302020204" pitchFamily="66" charset="0"/>
                  </a:rPr>
                  <a:t>       испуњава услов:однос њиховог збира и веће </a:t>
                </a:r>
              </a:p>
              <a:p>
                <a:r>
                  <a:rPr lang="sr-Cyrl-RS" sz="2000" b="1" dirty="0" smtClean="0">
                    <a:solidFill>
                      <a:schemeClr val="tx1"/>
                    </a:solidFill>
                    <a:latin typeface="Comic Sans MS" panose="030F0702030302020204" pitchFamily="66" charset="0"/>
                  </a:rPr>
                  <a:t>        величине једнак је односу веће </a:t>
                </a:r>
              </a:p>
              <a:p>
                <a:r>
                  <a:rPr lang="sr-Cyrl-RS" sz="2000" b="1" dirty="0">
                    <a:solidFill>
                      <a:schemeClr val="tx1"/>
                    </a:solidFill>
                    <a:latin typeface="Comic Sans MS" panose="030F0702030302020204" pitchFamily="66" charset="0"/>
                  </a:rPr>
                  <a:t> </a:t>
                </a:r>
                <a:r>
                  <a:rPr lang="sr-Cyrl-RS" sz="2000" b="1" dirty="0" smtClean="0">
                    <a:solidFill>
                      <a:schemeClr val="tx1"/>
                    </a:solidFill>
                    <a:latin typeface="Comic Sans MS" panose="030F0702030302020204" pitchFamily="66" charset="0"/>
                  </a:rPr>
                  <a:t>        величине према мањој </a:t>
                </a:r>
              </a:p>
              <a:p>
                <a:pPr marL="685800" indent="-685800">
                  <a:buFont typeface="Wingdings" panose="05000000000000000000" pitchFamily="2" charset="2"/>
                  <a:buChar char="v"/>
                </a:pPr>
                <a:r>
                  <a:rPr lang="sr-Cyrl-RS" sz="2000" b="1" dirty="0" smtClean="0">
                    <a:solidFill>
                      <a:schemeClr val="tx1"/>
                    </a:solidFill>
                    <a:latin typeface="Comic Sans MS" panose="030F0702030302020204" pitchFamily="66" charset="0"/>
                  </a:rPr>
                  <a:t> Златни пресек се углавном обележава малим грчким словом </a:t>
                </a:r>
                <a:r>
                  <a:rPr lang="el-GR" sz="2000" b="1" dirty="0" smtClean="0">
                    <a:solidFill>
                      <a:schemeClr val="tx1"/>
                    </a:solidFill>
                    <a:latin typeface="Calibri" panose="020F0502020204030204" pitchFamily="34" charset="0"/>
                  </a:rPr>
                  <a:t>ϕ</a:t>
                </a:r>
                <a:r>
                  <a:rPr lang="sr-Cyrl-RS" sz="2000" b="1" dirty="0" smtClean="0">
                    <a:solidFill>
                      <a:schemeClr val="tx1"/>
                    </a:solidFill>
                    <a:latin typeface="Comic Sans MS" panose="030F0702030302020204" pitchFamily="66" charset="0"/>
                  </a:rPr>
                  <a:t> ( фи )                          </a:t>
                </a:r>
                <a14:m>
                  <m:oMath xmlns:m="http://schemas.openxmlformats.org/officeDocument/2006/math">
                    <m:f>
                      <m:fPr>
                        <m:ctrlPr>
                          <a:rPr lang="sr-Cyrl-RS" sz="2000" b="1" i="1" smtClean="0">
                            <a:ln w="3175">
                              <a:solidFill>
                                <a:schemeClr val="accent1"/>
                              </a:solidFill>
                            </a:ln>
                            <a:solidFill>
                              <a:schemeClr val="tx1"/>
                            </a:solidFill>
                            <a:latin typeface="Cambria Math" panose="02040503050406030204" pitchFamily="18" charset="0"/>
                          </a:rPr>
                        </m:ctrlPr>
                      </m:fPr>
                      <m:num>
                        <m:r>
                          <a:rPr lang="sr-Latn-RS" sz="2000" b="1" i="0" smtClean="0">
                            <a:ln w="3175">
                              <a:solidFill>
                                <a:schemeClr val="accent1"/>
                              </a:solidFill>
                            </a:ln>
                            <a:solidFill>
                              <a:schemeClr val="tx1"/>
                            </a:solidFill>
                            <a:latin typeface="Cambria Math" panose="02040503050406030204" pitchFamily="18" charset="0"/>
                          </a:rPr>
                          <m:t>𝐚</m:t>
                        </m:r>
                        <m:r>
                          <a:rPr lang="sr-Latn-RS" sz="2000" b="1" i="0" smtClean="0">
                            <a:ln w="3175">
                              <a:solidFill>
                                <a:schemeClr val="accent1"/>
                              </a:solidFill>
                            </a:ln>
                            <a:solidFill>
                              <a:schemeClr val="tx1"/>
                            </a:solidFill>
                            <a:latin typeface="Cambria Math" panose="02040503050406030204" pitchFamily="18" charset="0"/>
                          </a:rPr>
                          <m:t>+</m:t>
                        </m:r>
                        <m:r>
                          <a:rPr lang="sr-Latn-RS" sz="2000" b="1" i="0" smtClean="0">
                            <a:ln w="3175">
                              <a:solidFill>
                                <a:schemeClr val="accent1"/>
                              </a:solidFill>
                            </a:ln>
                            <a:solidFill>
                              <a:schemeClr val="tx1"/>
                            </a:solidFill>
                            <a:latin typeface="Cambria Math" panose="02040503050406030204" pitchFamily="18" charset="0"/>
                          </a:rPr>
                          <m:t>𝐛</m:t>
                        </m:r>
                        <m:r>
                          <a:rPr lang="sr-Cyrl-RS" sz="2000" b="1" i="0" smtClean="0">
                            <a:ln w="3175">
                              <a:solidFill>
                                <a:schemeClr val="accent1"/>
                              </a:solidFill>
                            </a:ln>
                            <a:solidFill>
                              <a:schemeClr val="tx1"/>
                            </a:solidFill>
                            <a:latin typeface="Cambria Math" panose="02040503050406030204" pitchFamily="18" charset="0"/>
                          </a:rPr>
                          <m:t> </m:t>
                        </m:r>
                      </m:num>
                      <m:den>
                        <m:r>
                          <a:rPr lang="sr-Latn-RS" sz="2000" b="1" i="0" smtClean="0">
                            <a:ln w="3175">
                              <a:solidFill>
                                <a:schemeClr val="accent1"/>
                              </a:solidFill>
                            </a:ln>
                            <a:solidFill>
                              <a:schemeClr val="tx1"/>
                            </a:solidFill>
                            <a:latin typeface="Cambria Math" panose="02040503050406030204" pitchFamily="18" charset="0"/>
                          </a:rPr>
                          <m:t>𝐚</m:t>
                        </m:r>
                      </m:den>
                    </m:f>
                  </m:oMath>
                </a14:m>
                <a:r>
                  <a:rPr lang="sr-Cyrl-RS" sz="2000" b="1" dirty="0" smtClean="0">
                    <a:ln w="3175">
                      <a:solidFill>
                        <a:schemeClr val="accent1"/>
                      </a:solidFill>
                    </a:ln>
                    <a:solidFill>
                      <a:schemeClr val="tx1"/>
                    </a:solidFill>
                    <a:latin typeface="Comic Sans MS" panose="030F0702030302020204" pitchFamily="66" charset="0"/>
                  </a:rPr>
                  <a:t> </a:t>
                </a:r>
                <a14:m>
                  <m:oMath xmlns:m="http://schemas.openxmlformats.org/officeDocument/2006/math">
                    <m:r>
                      <a:rPr lang="sr-Cyrl-RS" sz="2000" b="1" i="0" dirty="0" smtClean="0">
                        <a:ln w="3175">
                          <a:solidFill>
                            <a:schemeClr val="accent1"/>
                          </a:solidFill>
                        </a:ln>
                        <a:solidFill>
                          <a:schemeClr val="tx1"/>
                        </a:solidFill>
                        <a:latin typeface="Cambria Math" panose="02040503050406030204" pitchFamily="18" charset="0"/>
                        <a:ea typeface="Cambria Math" panose="02040503050406030204" pitchFamily="18" charset="0"/>
                      </a:rPr>
                      <m:t>=</m:t>
                    </m:r>
                    <m:f>
                      <m:fPr>
                        <m:ctrlPr>
                          <a:rPr lang="sr-Cyrl-RS" sz="2000" b="1" i="1" dirty="0" smtClean="0">
                            <a:ln w="3175">
                              <a:solidFill>
                                <a:schemeClr val="accent1"/>
                              </a:solidFill>
                            </a:ln>
                            <a:solidFill>
                              <a:schemeClr val="tx1"/>
                            </a:solidFill>
                            <a:latin typeface="Cambria Math" panose="02040503050406030204" pitchFamily="18" charset="0"/>
                            <a:ea typeface="Cambria Math" panose="02040503050406030204" pitchFamily="18" charset="0"/>
                          </a:rPr>
                        </m:ctrlPr>
                      </m:fPr>
                      <m:num>
                        <m:r>
                          <a:rPr lang="sr-Latn-RS" sz="2000" b="1" i="0" dirty="0" smtClean="0">
                            <a:ln w="3175">
                              <a:solidFill>
                                <a:schemeClr val="accent1"/>
                              </a:solidFill>
                            </a:ln>
                            <a:solidFill>
                              <a:schemeClr val="tx1"/>
                            </a:solidFill>
                            <a:latin typeface="Cambria Math" panose="02040503050406030204" pitchFamily="18" charset="0"/>
                            <a:ea typeface="Cambria Math" panose="02040503050406030204" pitchFamily="18" charset="0"/>
                          </a:rPr>
                          <m:t>𝐚</m:t>
                        </m:r>
                        <m:r>
                          <a:rPr lang="sr-Cyrl-RS" sz="2000" b="1" i="0" dirty="0" smtClean="0">
                            <a:ln w="3175">
                              <a:solidFill>
                                <a:schemeClr val="accent1"/>
                              </a:solidFill>
                            </a:ln>
                            <a:solidFill>
                              <a:schemeClr val="tx1"/>
                            </a:solidFill>
                            <a:latin typeface="Cambria Math" panose="02040503050406030204" pitchFamily="18" charset="0"/>
                            <a:ea typeface="Cambria Math" panose="02040503050406030204" pitchFamily="18" charset="0"/>
                          </a:rPr>
                          <m:t> </m:t>
                        </m:r>
                      </m:num>
                      <m:den>
                        <m:r>
                          <a:rPr lang="sr-Latn-RS" sz="2000" b="1" i="0" dirty="0" smtClean="0">
                            <a:ln w="3175">
                              <a:solidFill>
                                <a:schemeClr val="accent1"/>
                              </a:solidFill>
                            </a:ln>
                            <a:solidFill>
                              <a:schemeClr val="tx1"/>
                            </a:solidFill>
                            <a:latin typeface="Cambria Math" panose="02040503050406030204" pitchFamily="18" charset="0"/>
                            <a:ea typeface="Cambria Math" panose="02040503050406030204" pitchFamily="18" charset="0"/>
                          </a:rPr>
                          <m:t>𝐛</m:t>
                        </m:r>
                      </m:den>
                    </m:f>
                  </m:oMath>
                </a14:m>
                <a:r>
                  <a:rPr lang="sr-Cyrl-RS" sz="2000" b="1" dirty="0" smtClean="0">
                    <a:ln w="3175">
                      <a:solidFill>
                        <a:schemeClr val="accent1"/>
                      </a:solidFill>
                    </a:ln>
                    <a:solidFill>
                      <a:schemeClr val="tx1"/>
                    </a:solidFill>
                    <a:latin typeface="Comic Sans MS" panose="030F0702030302020204" pitchFamily="66" charset="0"/>
                  </a:rPr>
                  <a:t> </a:t>
                </a:r>
                <a14:m>
                  <m:oMath xmlns:m="http://schemas.openxmlformats.org/officeDocument/2006/math">
                    <m:r>
                      <a:rPr lang="sr-Cyrl-RS" sz="2000" b="1" i="0" dirty="0" smtClean="0">
                        <a:ln w="3175">
                          <a:solidFill>
                            <a:schemeClr val="accent1"/>
                          </a:solidFill>
                        </a:ln>
                        <a:solidFill>
                          <a:schemeClr val="tx1"/>
                        </a:solidFill>
                        <a:latin typeface="Cambria Math" panose="02040503050406030204" pitchFamily="18" charset="0"/>
                        <a:ea typeface="Cambria Math" panose="02040503050406030204" pitchFamily="18" charset="0"/>
                      </a:rPr>
                      <m:t>=</m:t>
                    </m:r>
                  </m:oMath>
                </a14:m>
                <a:r>
                  <a:rPr lang="sr-Cyrl-RS" sz="2000" b="1" dirty="0" smtClean="0">
                    <a:ln w="3175">
                      <a:solidFill>
                        <a:schemeClr val="accent1"/>
                      </a:solidFill>
                    </a:ln>
                    <a:solidFill>
                      <a:schemeClr val="tx1"/>
                    </a:solidFill>
                    <a:latin typeface="Comic Sans MS" panose="030F0702030302020204" pitchFamily="66" charset="0"/>
                  </a:rPr>
                  <a:t> </a:t>
                </a:r>
                <a:r>
                  <a:rPr lang="el-GR" sz="2000" b="1" dirty="0" smtClean="0">
                    <a:ln w="3175">
                      <a:solidFill>
                        <a:schemeClr val="accent1"/>
                      </a:solidFill>
                    </a:ln>
                    <a:solidFill>
                      <a:schemeClr val="tx1"/>
                    </a:solidFill>
                    <a:latin typeface="Calibri" panose="020F0502020204030204" pitchFamily="34" charset="0"/>
                  </a:rPr>
                  <a:t>ϕ</a:t>
                </a:r>
                <a:r>
                  <a:rPr lang="sr-Cyrl-RS" sz="2000" b="1" dirty="0" smtClean="0">
                    <a:ln w="3175">
                      <a:solidFill>
                        <a:schemeClr val="accent1"/>
                      </a:solidFill>
                    </a:ln>
                    <a:solidFill>
                      <a:schemeClr val="tx1"/>
                    </a:solidFill>
                    <a:latin typeface="Calibri" panose="020F0502020204030204" pitchFamily="34" charset="0"/>
                  </a:rPr>
                  <a:t> </a:t>
                </a:r>
              </a:p>
              <a:p>
                <a:pPr marL="685800" indent="-685800">
                  <a:buFont typeface="Wingdings" panose="05000000000000000000" pitchFamily="2" charset="2"/>
                  <a:buChar char="v"/>
                </a:pPr>
                <a:r>
                  <a:rPr lang="sr-Cyrl-RS" sz="2000" b="1" dirty="0" smtClean="0">
                    <a:solidFill>
                      <a:schemeClr val="tx1"/>
                    </a:solidFill>
                    <a:latin typeface="Comic Sans MS" panose="030F0702030302020204" pitchFamily="66" charset="0"/>
                  </a:rPr>
                  <a:t>Користи  се  у математици,архитектури ,уметности,...</a:t>
                </a:r>
              </a:p>
              <a:p>
                <a:pPr marL="685800" indent="-685800">
                  <a:buFont typeface="Wingdings" panose="05000000000000000000" pitchFamily="2" charset="2"/>
                  <a:buChar char="v"/>
                </a:pPr>
                <a:r>
                  <a:rPr lang="sr-Cyrl-RS" sz="2000" b="1" dirty="0" smtClean="0">
                    <a:solidFill>
                      <a:schemeClr val="tx1"/>
                    </a:solidFill>
                    <a:latin typeface="Comic Sans MS" panose="030F0702030302020204" pitchFamily="66" charset="0"/>
                  </a:rPr>
                  <a:t>Антички  архитекти су веровали да грађевине </a:t>
                </a:r>
                <a:r>
                  <a:rPr lang="sr-Cyrl-RS" sz="2000" b="1" dirty="0" smtClean="0">
                    <a:solidFill>
                      <a:schemeClr val="tx1"/>
                    </a:solidFill>
                    <a:latin typeface="+mn-lt"/>
                  </a:rPr>
                  <a:t>имају</a:t>
                </a:r>
                <a:r>
                  <a:rPr lang="sr-Cyrl-RS" sz="2000" b="1" dirty="0" smtClean="0">
                    <a:solidFill>
                      <a:schemeClr val="tx1"/>
                    </a:solidFill>
                    <a:latin typeface="Comic Sans MS" panose="030F0702030302020204" pitchFamily="66" charset="0"/>
                  </a:rPr>
                  <a:t> изузетан изглед ако су им димензије одређене златним пресеком</a:t>
                </a:r>
              </a:p>
              <a:p>
                <a:pPr marL="685800" indent="-685800">
                  <a:buFont typeface="Wingdings" panose="05000000000000000000" pitchFamily="2" charset="2"/>
                  <a:buChar char="v"/>
                </a:pPr>
                <a:r>
                  <a:rPr lang="sr-Cyrl-RS" sz="2000" b="1" dirty="0" smtClean="0">
                    <a:solidFill>
                      <a:schemeClr val="tx1"/>
                    </a:solidFill>
                    <a:latin typeface="Comic Sans MS" panose="030F0702030302020204" pitchFamily="66" charset="0"/>
                  </a:rPr>
                  <a:t>Веровало се да такве грађевине имају магичне моћи</a:t>
                </a:r>
              </a:p>
              <a:p>
                <a:pPr marL="685800" indent="-685800">
                  <a:buFont typeface="Wingdings" panose="05000000000000000000" pitchFamily="2" charset="2"/>
                  <a:buChar char="v"/>
                </a:pPr>
                <a:r>
                  <a:rPr lang="sr-Cyrl-RS" sz="2000" b="1" dirty="0" smtClean="0">
                    <a:solidFill>
                      <a:schemeClr val="tx1"/>
                    </a:solidFill>
                    <a:latin typeface="Comic Sans MS" panose="030F0702030302020204" pitchFamily="66" charset="0"/>
                  </a:rPr>
                  <a:t>Познати Партенон у Атини је грађен по златном пресеку</a:t>
                </a:r>
              </a:p>
              <a:p>
                <a:pPr marL="685800" indent="-685800">
                  <a:buFont typeface="Wingdings" panose="05000000000000000000" pitchFamily="2" charset="2"/>
                  <a:buChar char="v"/>
                </a:pPr>
                <a:r>
                  <a:rPr lang="sr-Cyrl-RS" sz="2000" b="1" dirty="0" smtClean="0">
                    <a:solidFill>
                      <a:schemeClr val="tx1"/>
                    </a:solidFill>
                    <a:latin typeface="Comic Sans MS" panose="030F0702030302020204" pitchFamily="66" charset="0"/>
                  </a:rPr>
                  <a:t>Египатске пирамиде имају димензије златног пресека</a:t>
                </a:r>
              </a:p>
              <a:p>
                <a:pPr marL="685800" indent="-685800">
                  <a:buFont typeface="Wingdings" panose="05000000000000000000" pitchFamily="2" charset="2"/>
                  <a:buChar char="v"/>
                </a:pPr>
                <a:r>
                  <a:rPr lang="sr-Cyrl-RS" sz="2000" b="1" dirty="0" smtClean="0">
                    <a:solidFill>
                      <a:schemeClr val="tx1"/>
                    </a:solidFill>
                    <a:latin typeface="Comic Sans MS" panose="030F0702030302020204" pitchFamily="66" charset="0"/>
                  </a:rPr>
                  <a:t>Златни пресек се налази и у делима Баха,Моцартове сонате,на сликама Леонарда </a:t>
                </a:r>
              </a:p>
              <a:p>
                <a:pPr marL="685800" indent="-685800">
                  <a:buFont typeface="Wingdings" panose="05000000000000000000" pitchFamily="2" charset="2"/>
                  <a:buChar char="v"/>
                </a:pPr>
                <a:r>
                  <a:rPr lang="sr-Cyrl-RS" sz="2000" b="1" dirty="0" smtClean="0">
                    <a:solidFill>
                      <a:schemeClr val="tx1"/>
                    </a:solidFill>
                    <a:latin typeface="Comic Sans MS" panose="030F0702030302020204" pitchFamily="66" charset="0"/>
                  </a:rPr>
                  <a:t>Ипак је најзанимљивије да се налази у природи</a:t>
                </a:r>
              </a:p>
              <a:p>
                <a:pPr marL="685800" indent="-685800">
                  <a:buFont typeface="Wingdings" panose="05000000000000000000" pitchFamily="2" charset="2"/>
                  <a:buChar char="v"/>
                </a:pPr>
                <a:r>
                  <a:rPr lang="sr-Cyrl-RS" sz="2000" b="1" dirty="0" smtClean="0">
                    <a:solidFill>
                      <a:schemeClr val="tx1"/>
                    </a:solidFill>
                    <a:latin typeface="Comic Sans MS" panose="030F0702030302020204" pitchFamily="66" charset="0"/>
                  </a:rPr>
                  <a:t>Уколико поделимо број женки пчела и мужјака у кошници,добијамо приближно 1,6</a:t>
                </a:r>
              </a:p>
              <a:p>
                <a:pPr marL="685800" indent="-685800">
                  <a:buFont typeface="Wingdings" panose="05000000000000000000" pitchFamily="2" charset="2"/>
                  <a:buChar char="v"/>
                </a:pPr>
                <a:r>
                  <a:rPr lang="sr-Cyrl-RS" sz="2000" b="1" dirty="0" smtClean="0">
                    <a:solidFill>
                      <a:schemeClr val="tx1"/>
                    </a:solidFill>
                    <a:latin typeface="Comic Sans MS" panose="030F0702030302020204" pitchFamily="66" charset="0"/>
                  </a:rPr>
                  <a:t>Ако човечију дужину,од врха главе до стомака поделимо са дужином од стомака до пода,поново добијамо 1,6 </a:t>
                </a:r>
              </a:p>
              <a:p>
                <a:pPr marL="685800" indent="-685800">
                  <a:buFont typeface="Wingdings" panose="05000000000000000000" pitchFamily="2" charset="2"/>
                  <a:buChar char="v"/>
                </a:pPr>
                <a:r>
                  <a:rPr lang="sr-Cyrl-RS" sz="2000" b="1" dirty="0" smtClean="0">
                    <a:solidFill>
                      <a:schemeClr val="tx1"/>
                    </a:solidFill>
                    <a:latin typeface="Comic Sans MS" panose="030F0702030302020204" pitchFamily="66" charset="0"/>
                  </a:rPr>
                  <a:t>Има још пуно примера  који показују златни пресек свуда </a:t>
                </a:r>
              </a:p>
            </p:txBody>
          </p:sp>
        </mc:Choice>
        <mc:Fallback xmlns="">
          <p:sp>
            <p:nvSpPr>
              <p:cNvPr id="13" name="Title 1">
                <a:hlinkClick r:id="rId6" action="ppaction://hlinksldjump"/>
              </p:cNvPr>
              <p:cNvSpPr txBox="1">
                <a:spLocks noRot="1" noChangeAspect="1" noMove="1" noResize="1" noEditPoints="1" noAdjustHandles="1" noChangeArrowheads="1" noChangeShapeType="1" noTextEdit="1"/>
              </p:cNvSpPr>
              <p:nvPr/>
            </p:nvSpPr>
            <p:spPr>
              <a:xfrm>
                <a:off x="168749" y="620688"/>
                <a:ext cx="8784976" cy="5904656"/>
              </a:xfrm>
              <a:prstGeom prst="rect">
                <a:avLst/>
              </a:prstGeom>
              <a:blipFill rotWithShape="0">
                <a:blip r:embed="rId7"/>
                <a:stretch>
                  <a:fillRect l="-1804" t="-2066" r="-26856" b="-7541"/>
                </a:stretch>
              </a:blipFill>
              <a:ln w="38100">
                <a:noFill/>
              </a:ln>
            </p:spPr>
            <p:txBody>
              <a:bodyPr/>
              <a:lstStyle/>
              <a:p>
                <a:r>
                  <a:rPr lang="sr-Latn-RS">
                    <a:noFill/>
                  </a:rPr>
                  <a:t> </a:t>
                </a:r>
              </a:p>
            </p:txBody>
          </p:sp>
        </mc:Fallback>
      </mc:AlternateContent>
      <p:sp>
        <p:nvSpPr>
          <p:cNvPr id="3" name="Action Button: Forward or Next 2">
            <a:hlinkClick r:id="" action="ppaction://hlinkshowjump?jump=nextslide" highlightClick="1"/>
          </p:cNvPr>
          <p:cNvSpPr/>
          <p:nvPr/>
        </p:nvSpPr>
        <p:spPr bwMode="auto">
          <a:xfrm>
            <a:off x="1051800" y="156208"/>
            <a:ext cx="504056" cy="457282"/>
          </a:xfrm>
          <a:prstGeom prst="actionButtonForwardNex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Action Button: Back or Previous 3">
            <a:hlinkClick r:id="rId8" action="ppaction://hlinksldjump" highlightClick="1"/>
          </p:cNvPr>
          <p:cNvSpPr/>
          <p:nvPr/>
        </p:nvSpPr>
        <p:spPr bwMode="auto">
          <a:xfrm>
            <a:off x="387438" y="163406"/>
            <a:ext cx="576064" cy="400929"/>
          </a:xfrm>
          <a:prstGeom prst="actionButtonBackPreviou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03817157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rot="213045">
            <a:off x="2795375" y="4902962"/>
            <a:ext cx="5771469" cy="940190"/>
          </a:xfrm>
        </p:spPr>
        <p:txBody>
          <a:bodyPr>
            <a:prstTxWarp prst="textArchDown">
              <a:avLst/>
            </a:prstTxWarp>
          </a:bodyPr>
          <a:lstStyle/>
          <a:p>
            <a:r>
              <a:rPr lang="sr-Cyrl-RS" sz="8000" dirty="0" smtClean="0">
                <a:latin typeface="Book Antiqua" panose="02040602050305030304" pitchFamily="18" charset="0"/>
              </a:rPr>
              <a:t>Хвала   на  пажњи!</a:t>
            </a:r>
            <a:endParaRPr lang="en-US" sz="8000" dirty="0">
              <a:latin typeface="Book Antiqua" panose="02040602050305030304" pitchFamily="18" charset="0"/>
            </a:endParaRPr>
          </a:p>
        </p:txBody>
      </p:sp>
      <p:sp>
        <p:nvSpPr>
          <p:cNvPr id="7" name="Text Placeholder 3"/>
          <p:cNvSpPr txBox="1">
            <a:spLocks/>
          </p:cNvSpPr>
          <p:nvPr/>
        </p:nvSpPr>
        <p:spPr>
          <a:xfrm rot="19651843">
            <a:off x="475423" y="1533497"/>
            <a:ext cx="6251578" cy="1849709"/>
          </a:xfrm>
          <a:prstGeom prst="rect">
            <a:avLst/>
          </a:prstGeom>
        </p:spPr>
        <p:txBody>
          <a:bodyPr vert="horz" lIns="0" tIns="0" rIns="0" bIns="0" rtlCol="0" anchor="t" anchorCtr="0">
            <a:prstTxWarp prst="textButton">
              <a:avLst/>
            </a:prstTxWarp>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r-Cyrl-RS" sz="8000" dirty="0" smtClean="0">
                <a:latin typeface="Book Antiqua" panose="02040602050305030304" pitchFamily="18" charset="0"/>
              </a:rPr>
              <a:t>Нема  више!</a:t>
            </a:r>
            <a:endParaRPr lang="sr-Cyrl-RS" sz="8000" dirty="0">
              <a:latin typeface="Book Antiqua" panose="02040602050305030304" pitchFamily="18" charset="0"/>
            </a:endParaRPr>
          </a:p>
        </p:txBody>
      </p:sp>
      <mc:AlternateContent xmlns:mc="http://schemas.openxmlformats.org/markup-compatibility/2006" xmlns:a14="http://schemas.microsoft.com/office/drawing/2010/main">
        <mc:Choice Requires="a14">
          <p:sp>
            <p:nvSpPr>
              <p:cNvPr id="5" name="Text Placeholder 3"/>
              <p:cNvSpPr txBox="1">
                <a:spLocks/>
              </p:cNvSpPr>
              <p:nvPr/>
            </p:nvSpPr>
            <p:spPr>
              <a:xfrm rot="21133886">
                <a:off x="2520073" y="3297466"/>
                <a:ext cx="5771469" cy="504056"/>
              </a:xfrm>
              <a:prstGeom prst="rect">
                <a:avLst/>
              </a:prstGeom>
            </p:spPr>
            <p:txBody>
              <a:bodyPr spcFirstLastPara="1" vert="horz" lIns="0" tIns="0" rIns="0" bIns="0" numCol="1" rtlCol="0" anchor="t" anchorCtr="0">
                <a:prstTxWarp prst="textButton">
                  <a:avLst/>
                </a:prstTxWarp>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r-Latn-RS" sz="8000" dirty="0" smtClean="0">
                    <a:latin typeface="Book Antiqua" panose="02040602050305030304" pitchFamily="18" charset="0"/>
                  </a:rPr>
                  <a:t>x</a:t>
                </a:r>
                <a:r>
                  <a:rPr lang="sr-Latn-RS" sz="8000" dirty="0" smtClean="0">
                    <a:latin typeface="Calibri" panose="020F0502020204030204" pitchFamily="34" charset="0"/>
                  </a:rPr>
                  <a:t>₁</a:t>
                </a:r>
                <a:r>
                  <a:rPr lang="sr-Cyrl-RS" sz="8000" dirty="0" smtClean="0">
                    <a:latin typeface="Book Antiqua" panose="02040602050305030304" pitchFamily="18" charset="0"/>
                  </a:rPr>
                  <a:t> : </a:t>
                </a:r>
                <a:r>
                  <a:rPr lang="sr-Latn-RS" sz="8000" dirty="0" smtClean="0">
                    <a:latin typeface="Book Antiqua" panose="02040602050305030304" pitchFamily="18" charset="0"/>
                  </a:rPr>
                  <a:t>x</a:t>
                </a:r>
                <a:r>
                  <a:rPr lang="sr-Latn-RS" sz="8000" dirty="0">
                    <a:latin typeface="Calibri" panose="020F0502020204030204" pitchFamily="34" charset="0"/>
                  </a:rPr>
                  <a:t>₂</a:t>
                </a:r>
                <a:r>
                  <a:rPr lang="sr-Cyrl-RS" sz="8000" dirty="0" smtClean="0">
                    <a:latin typeface="Calibri" panose="020F0502020204030204" pitchFamily="34" charset="0"/>
                  </a:rPr>
                  <a:t> </a:t>
                </a:r>
                <a14:m>
                  <m:oMath xmlns:m="http://schemas.openxmlformats.org/officeDocument/2006/math">
                    <m:r>
                      <a:rPr lang="sr-Cyrl-RS" sz="8000" i="1" smtClean="0">
                        <a:latin typeface="Cambria Math" panose="02040503050406030204" pitchFamily="18" charset="0"/>
                        <a:ea typeface="Cambria Math" panose="02040503050406030204" pitchFamily="18" charset="0"/>
                      </a:rPr>
                      <m:t>=</m:t>
                    </m:r>
                  </m:oMath>
                </a14:m>
                <a:r>
                  <a:rPr lang="sr-Cyrl-RS" sz="8000" dirty="0" smtClean="0">
                    <a:latin typeface="Book Antiqua" panose="02040602050305030304" pitchFamily="18" charset="0"/>
                  </a:rPr>
                  <a:t> </a:t>
                </a:r>
                <a:r>
                  <a:rPr lang="sr-Latn-RS" sz="8000" dirty="0" smtClean="0">
                    <a:latin typeface="Calibri" panose="020F0502020204030204" pitchFamily="34" charset="0"/>
                  </a:rPr>
                  <a:t>y</a:t>
                </a:r>
                <a:r>
                  <a:rPr lang="sr-Cyrl-RS" sz="8000" dirty="0" smtClean="0">
                    <a:latin typeface="Calibri" panose="020F0502020204030204" pitchFamily="34" charset="0"/>
                  </a:rPr>
                  <a:t>₁ : </a:t>
                </a:r>
                <a:r>
                  <a:rPr lang="sr-Latn-RS" sz="8000" dirty="0" smtClean="0">
                    <a:latin typeface="Calibri" panose="020F0502020204030204" pitchFamily="34" charset="0"/>
                  </a:rPr>
                  <a:t>y</a:t>
                </a:r>
                <a:r>
                  <a:rPr lang="sr-Cyrl-RS" sz="8000" dirty="0" smtClean="0">
                    <a:latin typeface="Calibri" panose="020F0502020204030204" pitchFamily="34" charset="0"/>
                  </a:rPr>
                  <a:t>₂ </a:t>
                </a:r>
                <a:endParaRPr lang="sr-Cyrl-RS" sz="8000" dirty="0">
                  <a:latin typeface="Book Antiqua" panose="02040602050305030304" pitchFamily="18" charset="0"/>
                </a:endParaRPr>
              </a:p>
            </p:txBody>
          </p:sp>
        </mc:Choice>
        <mc:Fallback xmlns="">
          <p:sp>
            <p:nvSpPr>
              <p:cNvPr id="5" name="Text Placeholder 3"/>
              <p:cNvSpPr txBox="1">
                <a:spLocks noRot="1" noChangeAspect="1" noMove="1" noResize="1" noEditPoints="1" noAdjustHandles="1" noChangeArrowheads="1" noChangeShapeType="1" noTextEdit="1"/>
              </p:cNvSpPr>
              <p:nvPr/>
            </p:nvSpPr>
            <p:spPr>
              <a:xfrm rot="21133886">
                <a:off x="2520073" y="3297466"/>
                <a:ext cx="5771469" cy="504056"/>
              </a:xfrm>
              <a:prstGeom prst="rect">
                <a:avLst/>
              </a:prstGeom>
              <a:blipFill rotWithShape="0">
                <a:blip r:embed="rId4"/>
                <a:stretch>
                  <a:fillRect l="-1368" t="-6635"/>
                </a:stretch>
              </a:blipFill>
            </p:spPr>
            <p:txBody>
              <a:bodyPr/>
              <a:lstStyle/>
              <a:p>
                <a:r>
                  <a:rPr lang="sr-Latn-RS">
                    <a:noFill/>
                  </a:rPr>
                  <a:t> </a:t>
                </a:r>
              </a:p>
            </p:txBody>
          </p:sp>
        </mc:Fallback>
      </mc:AlternateContent>
      <mc:AlternateContent xmlns:mc="http://schemas.openxmlformats.org/markup-compatibility/2006" xmlns:a14="http://schemas.microsoft.com/office/drawing/2010/main">
        <mc:Choice Requires="a14">
          <p:sp>
            <p:nvSpPr>
              <p:cNvPr id="6" name="Text Placeholder 3"/>
              <p:cNvSpPr txBox="1">
                <a:spLocks/>
              </p:cNvSpPr>
              <p:nvPr/>
            </p:nvSpPr>
            <p:spPr>
              <a:xfrm rot="1842814">
                <a:off x="4367951" y="1710831"/>
                <a:ext cx="5771469" cy="504056"/>
              </a:xfrm>
              <a:prstGeom prst="rect">
                <a:avLst/>
              </a:prstGeom>
            </p:spPr>
            <p:txBody>
              <a:bodyPr spcFirstLastPara="1" vert="horz" lIns="0" tIns="0" rIns="0" bIns="0" numCol="1" rtlCol="0" anchor="t" anchorCtr="0">
                <a:prstTxWarp prst="textButton">
                  <a:avLst/>
                </a:prstTxWarp>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r-Latn-RS" sz="8000" dirty="0" smtClean="0">
                    <a:latin typeface="Book Antiqua" panose="02040602050305030304" pitchFamily="18" charset="0"/>
                  </a:rPr>
                  <a:t>x</a:t>
                </a:r>
                <a:r>
                  <a:rPr lang="sr-Latn-RS" sz="8000" dirty="0" smtClean="0">
                    <a:latin typeface="Calibri" panose="020F0502020204030204" pitchFamily="34" charset="0"/>
                  </a:rPr>
                  <a:t>₁</a:t>
                </a:r>
                <a:r>
                  <a:rPr lang="sr-Cyrl-RS" sz="8000" dirty="0" smtClean="0">
                    <a:latin typeface="Book Antiqua" panose="02040602050305030304" pitchFamily="18" charset="0"/>
                  </a:rPr>
                  <a:t> : </a:t>
                </a:r>
                <a:r>
                  <a:rPr lang="sr-Latn-RS" sz="8000" dirty="0" smtClean="0">
                    <a:latin typeface="Book Antiqua" panose="02040602050305030304" pitchFamily="18" charset="0"/>
                  </a:rPr>
                  <a:t>x</a:t>
                </a:r>
                <a:r>
                  <a:rPr lang="sr-Latn-RS" sz="8000" dirty="0">
                    <a:latin typeface="Calibri" panose="020F0502020204030204" pitchFamily="34" charset="0"/>
                  </a:rPr>
                  <a:t>₂</a:t>
                </a:r>
                <a:r>
                  <a:rPr lang="sr-Cyrl-RS" sz="8000" dirty="0" smtClean="0">
                    <a:latin typeface="Calibri" panose="020F0502020204030204" pitchFamily="34" charset="0"/>
                  </a:rPr>
                  <a:t> </a:t>
                </a:r>
                <a14:m>
                  <m:oMath xmlns:m="http://schemas.openxmlformats.org/officeDocument/2006/math">
                    <m:r>
                      <a:rPr lang="sr-Cyrl-RS" sz="8000" i="1" smtClean="0">
                        <a:latin typeface="Cambria Math" panose="02040503050406030204" pitchFamily="18" charset="0"/>
                        <a:ea typeface="Cambria Math" panose="02040503050406030204" pitchFamily="18" charset="0"/>
                      </a:rPr>
                      <m:t>=</m:t>
                    </m:r>
                  </m:oMath>
                </a14:m>
                <a:r>
                  <a:rPr lang="sr-Cyrl-RS" sz="8000" dirty="0" smtClean="0">
                    <a:latin typeface="Book Antiqua" panose="02040602050305030304" pitchFamily="18" charset="0"/>
                  </a:rPr>
                  <a:t> </a:t>
                </a:r>
                <a:r>
                  <a:rPr lang="sr-Latn-RS" sz="8000" dirty="0" smtClean="0">
                    <a:latin typeface="Calibri" panose="020F0502020204030204" pitchFamily="34" charset="0"/>
                  </a:rPr>
                  <a:t>y</a:t>
                </a:r>
                <a:r>
                  <a:rPr lang="sr-Cyrl-RS" sz="8000" dirty="0">
                    <a:latin typeface="Calibri" panose="020F0502020204030204" pitchFamily="34" charset="0"/>
                  </a:rPr>
                  <a:t>₂</a:t>
                </a:r>
                <a:r>
                  <a:rPr lang="sr-Cyrl-RS" sz="8000" dirty="0" smtClean="0">
                    <a:latin typeface="Calibri" panose="020F0502020204030204" pitchFamily="34" charset="0"/>
                  </a:rPr>
                  <a:t>: </a:t>
                </a:r>
                <a:r>
                  <a:rPr lang="sr-Latn-RS" sz="8000" dirty="0" smtClean="0">
                    <a:latin typeface="Calibri" panose="020F0502020204030204" pitchFamily="34" charset="0"/>
                  </a:rPr>
                  <a:t>y</a:t>
                </a:r>
                <a:r>
                  <a:rPr lang="sr-Cyrl-RS" sz="8000" dirty="0">
                    <a:latin typeface="Calibri" panose="020F0502020204030204" pitchFamily="34" charset="0"/>
                  </a:rPr>
                  <a:t>₁</a:t>
                </a:r>
                <a:r>
                  <a:rPr lang="sr-Cyrl-RS" sz="8000" dirty="0" smtClean="0">
                    <a:latin typeface="Calibri" panose="020F0502020204030204" pitchFamily="34" charset="0"/>
                  </a:rPr>
                  <a:t> </a:t>
                </a:r>
                <a:endParaRPr lang="sr-Cyrl-RS" sz="8000" dirty="0">
                  <a:latin typeface="Book Antiqua" panose="02040602050305030304" pitchFamily="18" charset="0"/>
                </a:endParaRPr>
              </a:p>
            </p:txBody>
          </p:sp>
        </mc:Choice>
        <mc:Fallback xmlns="">
          <p:sp>
            <p:nvSpPr>
              <p:cNvPr id="6" name="Text Placeholder 3"/>
              <p:cNvSpPr txBox="1">
                <a:spLocks noRot="1" noChangeAspect="1" noMove="1" noResize="1" noEditPoints="1" noAdjustHandles="1" noChangeArrowheads="1" noChangeShapeType="1" noTextEdit="1"/>
              </p:cNvSpPr>
              <p:nvPr/>
            </p:nvSpPr>
            <p:spPr>
              <a:xfrm rot="1842814">
                <a:off x="4367951" y="1710831"/>
                <a:ext cx="5771469" cy="504056"/>
              </a:xfrm>
              <a:prstGeom prst="rect">
                <a:avLst/>
              </a:prstGeom>
              <a:blipFill rotWithShape="0">
                <a:blip r:embed="rId5"/>
                <a:stretch>
                  <a:fillRect l="-466" t="-5216"/>
                </a:stretch>
              </a:blipFill>
            </p:spPr>
            <p:txBody>
              <a:bodyPr/>
              <a:lstStyle/>
              <a:p>
                <a:r>
                  <a:rPr lang="sr-Latn-RS">
                    <a:noFill/>
                  </a:rPr>
                  <a:t> </a:t>
                </a:r>
              </a:p>
            </p:txBody>
          </p:sp>
        </mc:Fallback>
      </mc:AlternateContent>
      <p:sp>
        <p:nvSpPr>
          <p:cNvPr id="2" name="Action Button: End 1">
            <a:hlinkClick r:id="" action="ppaction://hlinkshowjump?jump=endshow" highlightClick="1"/>
          </p:cNvPr>
          <p:cNvSpPr/>
          <p:nvPr/>
        </p:nvSpPr>
        <p:spPr bwMode="auto">
          <a:xfrm>
            <a:off x="8172400" y="404664"/>
            <a:ext cx="648072" cy="576064"/>
          </a:xfrm>
          <a:prstGeom prst="actionButtonEnd">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4">
                                            <p:txEl>
                                              <p:pRg st="0" end="0"/>
                                            </p:txEl>
                                          </p:spTgt>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145571" y="932502"/>
                <a:ext cx="8964488" cy="4569311"/>
              </a:xfrm>
            </p:spPr>
            <p:txBody>
              <a:bodyPr>
                <a:noAutofit/>
              </a:bodyPr>
              <a:lstStyle/>
              <a:p>
                <a:pPr marL="457200" indent="-457200">
                  <a:buFont typeface="Wingdings" panose="05000000000000000000" pitchFamily="2" charset="2"/>
                  <a:buChar char="Ø"/>
                </a:pPr>
                <a:r>
                  <a:rPr lang="sr-Cyrl-RS" dirty="0" smtClean="0"/>
                  <a:t>Вратимо се на претходни пример пропорције да бисмо уочили нека правила која ће нам користити где год примењивали пропорцију .</a:t>
                </a:r>
              </a:p>
              <a:p>
                <a:endParaRPr lang="sr-Cyrl-RS" dirty="0" smtClean="0"/>
              </a:p>
              <a:p>
                <a:pPr marL="457200" indent="-457200">
                  <a:buFont typeface="Wingdings" panose="05000000000000000000" pitchFamily="2" charset="2"/>
                  <a:buChar char="Ø"/>
                </a:pPr>
                <a:r>
                  <a:rPr lang="sr-Cyrl-RS" dirty="0" smtClean="0"/>
                  <a:t>Израчунајмо вредности размера</a:t>
                </a:r>
              </a:p>
              <a:p>
                <a:pPr marL="457200" indent="-457200">
                  <a:buFont typeface="Wingdings" panose="05000000000000000000" pitchFamily="2" charset="2"/>
                  <a:buChar char="Ø"/>
                </a:pPr>
                <a:r>
                  <a:rPr lang="sr-Cyrl-RS" dirty="0" smtClean="0"/>
                  <a:t>5 : 10 </a:t>
                </a:r>
                <a14:m>
                  <m:oMath xmlns:m="http://schemas.openxmlformats.org/officeDocument/2006/math">
                    <m:r>
                      <a:rPr lang="sr-Cyrl-RS" i="1" smtClean="0">
                        <a:latin typeface="Cambria Math" panose="02040503050406030204" pitchFamily="18" charset="0"/>
                        <a:ea typeface="Cambria Math" panose="02040503050406030204" pitchFamily="18" charset="0"/>
                      </a:rPr>
                      <m:t>=</m:t>
                    </m:r>
                    <m:f>
                      <m:fPr>
                        <m:ctrlPr>
                          <a:rPr lang="sr-Cyrl-RS" i="1" smtClean="0">
                            <a:latin typeface="Cambria Math" panose="02040503050406030204" pitchFamily="18" charset="0"/>
                            <a:ea typeface="Cambria Math" panose="02040503050406030204" pitchFamily="18" charset="0"/>
                          </a:rPr>
                        </m:ctrlPr>
                      </m:fPr>
                      <m:num>
                        <m:r>
                          <a:rPr lang="sr-Cyrl-RS" b="0" i="1" smtClean="0">
                            <a:latin typeface="Cambria Math" panose="02040503050406030204" pitchFamily="18" charset="0"/>
                            <a:ea typeface="Cambria Math" panose="02040503050406030204" pitchFamily="18" charset="0"/>
                          </a:rPr>
                          <m:t>5</m:t>
                        </m:r>
                      </m:num>
                      <m:den>
                        <m:r>
                          <a:rPr lang="sr-Cyrl-RS" b="0" i="1" smtClean="0">
                            <a:latin typeface="Cambria Math" panose="02040503050406030204" pitchFamily="18" charset="0"/>
                            <a:ea typeface="Cambria Math" panose="02040503050406030204" pitchFamily="18" charset="0"/>
                          </a:rPr>
                          <m:t>10</m:t>
                        </m:r>
                      </m:den>
                    </m:f>
                    <m:r>
                      <a:rPr lang="sr-Cyrl-RS" i="1" smtClean="0">
                        <a:latin typeface="Cambria Math" panose="02040503050406030204" pitchFamily="18" charset="0"/>
                        <a:ea typeface="Cambria Math" panose="02040503050406030204" pitchFamily="18" charset="0"/>
                      </a:rPr>
                      <m:t>=</m:t>
                    </m:r>
                    <m:f>
                      <m:fPr>
                        <m:ctrlPr>
                          <a:rPr lang="sr-Cyrl-RS" b="1" i="1" smtClean="0">
                            <a:solidFill>
                              <a:srgbClr val="F9CC4D"/>
                            </a:solidFill>
                            <a:effectLst/>
                            <a:latin typeface="Cambria Math" panose="02040503050406030204" pitchFamily="18" charset="0"/>
                            <a:ea typeface="Cambria Math" panose="02040503050406030204" pitchFamily="18" charset="0"/>
                          </a:rPr>
                        </m:ctrlPr>
                      </m:fPr>
                      <m:num>
                        <m:r>
                          <a:rPr lang="sr-Cyrl-RS" b="1" i="1" smtClean="0">
                            <a:solidFill>
                              <a:srgbClr val="F9CC4D"/>
                            </a:solidFill>
                            <a:effectLst/>
                            <a:latin typeface="Cambria Math" panose="02040503050406030204" pitchFamily="18" charset="0"/>
                            <a:ea typeface="Cambria Math" panose="02040503050406030204" pitchFamily="18" charset="0"/>
                          </a:rPr>
                          <m:t>𝟏</m:t>
                        </m:r>
                      </m:num>
                      <m:den>
                        <m:r>
                          <a:rPr lang="sr-Cyrl-RS" b="1" i="1" smtClean="0">
                            <a:solidFill>
                              <a:srgbClr val="F9CC4D"/>
                            </a:solidFill>
                            <a:effectLst/>
                            <a:latin typeface="Cambria Math" panose="02040503050406030204" pitchFamily="18" charset="0"/>
                            <a:ea typeface="Cambria Math" panose="02040503050406030204" pitchFamily="18" charset="0"/>
                          </a:rPr>
                          <m:t>𝟐</m:t>
                        </m:r>
                      </m:den>
                    </m:f>
                  </m:oMath>
                </a14:m>
                <a:r>
                  <a:rPr lang="sr-Cyrl-RS" dirty="0" smtClean="0"/>
                  <a:t>    1 : 2</a:t>
                </a:r>
                <a14:m>
                  <m:oMath xmlns:m="http://schemas.openxmlformats.org/officeDocument/2006/math">
                    <m:r>
                      <a:rPr lang="sr-Cyrl-RS" i="1" smtClean="0">
                        <a:latin typeface="Cambria Math" panose="02040503050406030204" pitchFamily="18" charset="0"/>
                        <a:ea typeface="Cambria Math" panose="02040503050406030204" pitchFamily="18" charset="0"/>
                      </a:rPr>
                      <m:t>=</m:t>
                    </m:r>
                    <m:f>
                      <m:fPr>
                        <m:ctrlPr>
                          <a:rPr lang="sr-Cyrl-RS" b="1" i="1" smtClean="0">
                            <a:solidFill>
                              <a:srgbClr val="F9CC4D"/>
                            </a:solidFill>
                            <a:latin typeface="Cambria Math" panose="02040503050406030204" pitchFamily="18" charset="0"/>
                            <a:ea typeface="Cambria Math" panose="02040503050406030204" pitchFamily="18" charset="0"/>
                          </a:rPr>
                        </m:ctrlPr>
                      </m:fPr>
                      <m:num>
                        <m:r>
                          <a:rPr lang="sr-Cyrl-RS" b="1" i="1" smtClean="0">
                            <a:solidFill>
                              <a:srgbClr val="F9CC4D"/>
                            </a:solidFill>
                            <a:latin typeface="Cambria Math" panose="02040503050406030204" pitchFamily="18" charset="0"/>
                            <a:ea typeface="Cambria Math" panose="02040503050406030204" pitchFamily="18" charset="0"/>
                          </a:rPr>
                          <m:t>𝟏</m:t>
                        </m:r>
                      </m:num>
                      <m:den>
                        <m:r>
                          <a:rPr lang="sr-Cyrl-RS" b="1" i="1" smtClean="0">
                            <a:solidFill>
                              <a:srgbClr val="F9CC4D"/>
                            </a:solidFill>
                            <a:latin typeface="Cambria Math" panose="02040503050406030204" pitchFamily="18" charset="0"/>
                            <a:ea typeface="Cambria Math" panose="02040503050406030204" pitchFamily="18" charset="0"/>
                          </a:rPr>
                          <m:t>𝟐</m:t>
                        </m:r>
                      </m:den>
                    </m:f>
                  </m:oMath>
                </a14:m>
                <a:r>
                  <a:rPr lang="sr-Cyrl-RS" dirty="0" smtClean="0"/>
                  <a:t>   </a:t>
                </a:r>
              </a:p>
              <a:p>
                <a:pPr marL="457200" indent="-457200">
                  <a:buFont typeface="Wingdings" panose="05000000000000000000" pitchFamily="2" charset="2"/>
                  <a:buChar char="Ø"/>
                </a:pPr>
                <a:r>
                  <a:rPr lang="sr-Cyrl-RS" dirty="0" smtClean="0"/>
                  <a:t>Али ,може и овако :</a:t>
                </a:r>
              </a:p>
              <a:p>
                <a:endParaRPr lang="sr-Cyrl-RS" b="1" dirty="0" smtClean="0">
                  <a:solidFill>
                    <a:srgbClr val="F9CC4D"/>
                  </a:solidFill>
                </a:endParaRPr>
              </a:p>
              <a:p>
                <a:pPr marL="457200" indent="-457200">
                  <a:buFont typeface="Wingdings" panose="05000000000000000000" pitchFamily="2" charset="2"/>
                  <a:buChar char="Ø"/>
                </a:pPr>
                <a:endParaRPr lang="sr-Cyrl-RS" b="1" dirty="0" smtClean="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145571" y="932502"/>
                <a:ext cx="8964488" cy="4569311"/>
              </a:xfrm>
              <a:blipFill rotWithShape="0">
                <a:blip r:embed="rId3"/>
                <a:stretch>
                  <a:fillRect l="-2585" t="-3867" r="-2857"/>
                </a:stretch>
              </a:blipFill>
            </p:spPr>
            <p:txBody>
              <a:bodyPr/>
              <a:lstStyle/>
              <a:p>
                <a:r>
                  <a:rPr lang="sr-Latn-RS">
                    <a:noFill/>
                  </a:rPr>
                  <a:t> </a:t>
                </a:r>
              </a:p>
            </p:txBody>
          </p:sp>
        </mc:Fallback>
      </mc:AlternateContent>
      <p:sp>
        <p:nvSpPr>
          <p:cNvPr id="7" name="Title 6"/>
          <p:cNvSpPr>
            <a:spLocks noGrp="1"/>
          </p:cNvSpPr>
          <p:nvPr>
            <p:ph type="ctrTitle"/>
          </p:nvPr>
        </p:nvSpPr>
        <p:spPr>
          <a:xfrm>
            <a:off x="1787426" y="333678"/>
            <a:ext cx="5713164" cy="647050"/>
          </a:xfrm>
        </p:spPr>
        <p:txBody>
          <a:bodyPr/>
          <a:lstStyle/>
          <a:p>
            <a:pPr algn="ctr"/>
            <a:r>
              <a:rPr lang="sr-Cyrl-RS" sz="4400" b="1" dirty="0" smtClean="0"/>
              <a:t>Размера и пропорција </a:t>
            </a:r>
            <a:endParaRPr lang="sr-Latn-RS" sz="4400" b="1" dirty="0"/>
          </a:p>
        </p:txBody>
      </p:sp>
      <p:sp>
        <p:nvSpPr>
          <p:cNvPr id="5" name="Title 6"/>
          <p:cNvSpPr txBox="1">
            <a:spLocks/>
          </p:cNvSpPr>
          <p:nvPr/>
        </p:nvSpPr>
        <p:spPr>
          <a:xfrm>
            <a:off x="1117919" y="5720518"/>
            <a:ext cx="4915182" cy="1130424"/>
          </a:xfrm>
          <a:prstGeom prst="rect">
            <a:avLst/>
          </a:prstGeom>
          <a:solidFill>
            <a:srgbClr val="165574"/>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3600" b="1" dirty="0" smtClean="0"/>
              <a:t>  5·2  -</a:t>
            </a:r>
            <a:r>
              <a:rPr lang="sr-Cyrl-RS" sz="3200" b="1" dirty="0" smtClean="0"/>
              <a:t>производ  спољашњих</a:t>
            </a:r>
          </a:p>
          <a:p>
            <a:r>
              <a:rPr lang="sr-Cyrl-RS" sz="3600" b="1" dirty="0" smtClean="0"/>
              <a:t>  10 ·1-</a:t>
            </a:r>
            <a:r>
              <a:rPr lang="sr-Cyrl-RS" sz="3200" b="1" dirty="0" smtClean="0"/>
              <a:t>производ унутрашњих</a:t>
            </a:r>
            <a:endParaRPr lang="sr-Cyrl-RS" sz="3600" b="1" dirty="0" smtClean="0"/>
          </a:p>
          <a:p>
            <a:endParaRPr lang="sr-Latn-RS" sz="3200" b="1" dirty="0"/>
          </a:p>
        </p:txBody>
      </p:sp>
      <mc:AlternateContent xmlns:mc="http://schemas.openxmlformats.org/markup-compatibility/2006" xmlns:a14="http://schemas.microsoft.com/office/drawing/2010/main">
        <mc:Choice Requires="a14">
          <p:sp>
            <p:nvSpPr>
              <p:cNvPr id="6" name="Title 6"/>
              <p:cNvSpPr txBox="1">
                <a:spLocks/>
              </p:cNvSpPr>
              <p:nvPr/>
            </p:nvSpPr>
            <p:spPr>
              <a:xfrm>
                <a:off x="971600" y="2296151"/>
                <a:ext cx="2448272" cy="395533"/>
              </a:xfrm>
              <a:prstGeom prst="rect">
                <a:avLst/>
              </a:prstGeom>
              <a:no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3600" b="1" dirty="0" smtClean="0"/>
                  <a:t> 5 : 10 </a:t>
                </a:r>
                <a14:m>
                  <m:oMath xmlns:m="http://schemas.openxmlformats.org/officeDocument/2006/math">
                    <m:r>
                      <a:rPr lang="sr-Cyrl-RS" sz="3600" b="1" i="1" smtClean="0">
                        <a:latin typeface="Cambria Math" panose="02040503050406030204" pitchFamily="18" charset="0"/>
                        <a:ea typeface="Cambria Math" panose="02040503050406030204" pitchFamily="18" charset="0"/>
                      </a:rPr>
                      <m:t>=</m:t>
                    </m:r>
                  </m:oMath>
                </a14:m>
                <a:r>
                  <a:rPr lang="sr-Cyrl-RS" sz="3600" b="1" dirty="0" smtClean="0"/>
                  <a:t> 1 : 2   </a:t>
                </a:r>
                <a:endParaRPr lang="sr-Latn-RS" sz="3600" b="1" dirty="0"/>
              </a:p>
            </p:txBody>
          </p:sp>
        </mc:Choice>
        <mc:Fallback xmlns="">
          <p:sp>
            <p:nvSpPr>
              <p:cNvPr id="6" name="Title 6"/>
              <p:cNvSpPr txBox="1">
                <a:spLocks noRot="1" noChangeAspect="1" noMove="1" noResize="1" noEditPoints="1" noAdjustHandles="1" noChangeArrowheads="1" noChangeShapeType="1" noTextEdit="1"/>
              </p:cNvSpPr>
              <p:nvPr/>
            </p:nvSpPr>
            <p:spPr>
              <a:xfrm>
                <a:off x="971600" y="2296151"/>
                <a:ext cx="2448272" cy="395533"/>
              </a:xfrm>
              <a:prstGeom prst="rect">
                <a:avLst/>
              </a:prstGeom>
              <a:blipFill rotWithShape="0">
                <a:blip r:embed="rId4"/>
                <a:stretch>
                  <a:fillRect/>
                </a:stretch>
              </a:blipFill>
            </p:spPr>
            <p:txBody>
              <a:bodyPr/>
              <a:lstStyle/>
              <a:p>
                <a:r>
                  <a:rPr lang="sr-Latn-RS">
                    <a:noFill/>
                  </a:rPr>
                  <a:t> </a:t>
                </a:r>
              </a:p>
            </p:txBody>
          </p:sp>
        </mc:Fallback>
      </mc:AlternateContent>
      <mc:AlternateContent xmlns:mc="http://schemas.openxmlformats.org/markup-compatibility/2006" xmlns:a14="http://schemas.microsoft.com/office/drawing/2010/main">
        <mc:Choice Requires="a14">
          <p:sp>
            <p:nvSpPr>
              <p:cNvPr id="8" name="Title 6"/>
              <p:cNvSpPr txBox="1">
                <a:spLocks/>
              </p:cNvSpPr>
              <p:nvPr/>
            </p:nvSpPr>
            <p:spPr>
              <a:xfrm>
                <a:off x="3972317" y="4301554"/>
                <a:ext cx="2448272" cy="504056"/>
              </a:xfrm>
              <a:prstGeom prst="rect">
                <a:avLst/>
              </a:prstGeom>
              <a:no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3600" b="1" dirty="0" smtClean="0"/>
                  <a:t> 5 : 10 </a:t>
                </a:r>
                <a14:m>
                  <m:oMath xmlns:m="http://schemas.openxmlformats.org/officeDocument/2006/math">
                    <m:r>
                      <a:rPr lang="sr-Cyrl-RS" sz="3600" b="1" i="1" smtClean="0">
                        <a:latin typeface="Cambria Math" panose="02040503050406030204" pitchFamily="18" charset="0"/>
                        <a:ea typeface="Cambria Math" panose="02040503050406030204" pitchFamily="18" charset="0"/>
                      </a:rPr>
                      <m:t>=</m:t>
                    </m:r>
                  </m:oMath>
                </a14:m>
                <a:r>
                  <a:rPr lang="sr-Cyrl-RS" sz="3600" b="1" dirty="0" smtClean="0"/>
                  <a:t> 1 : 2   </a:t>
                </a:r>
                <a:endParaRPr lang="sr-Latn-RS" sz="3600" b="1" dirty="0"/>
              </a:p>
            </p:txBody>
          </p:sp>
        </mc:Choice>
        <mc:Fallback xmlns="">
          <p:sp>
            <p:nvSpPr>
              <p:cNvPr id="8" name="Title 6"/>
              <p:cNvSpPr txBox="1">
                <a:spLocks noRot="1" noChangeAspect="1" noMove="1" noResize="1" noEditPoints="1" noAdjustHandles="1" noChangeArrowheads="1" noChangeShapeType="1" noTextEdit="1"/>
              </p:cNvSpPr>
              <p:nvPr/>
            </p:nvSpPr>
            <p:spPr>
              <a:xfrm>
                <a:off x="3972317" y="4301554"/>
                <a:ext cx="2448272" cy="504056"/>
              </a:xfrm>
              <a:prstGeom prst="rect">
                <a:avLst/>
              </a:prstGeom>
              <a:blipFill rotWithShape="0">
                <a:blip r:embed="rId5"/>
                <a:stretch>
                  <a:fillRect/>
                </a:stretch>
              </a:blipFill>
            </p:spPr>
            <p:txBody>
              <a:bodyPr/>
              <a:lstStyle/>
              <a:p>
                <a:r>
                  <a:rPr lang="sr-Latn-RS">
                    <a:noFill/>
                  </a:rPr>
                  <a:t> </a:t>
                </a:r>
              </a:p>
            </p:txBody>
          </p:sp>
        </mc:Fallback>
      </mc:AlternateContent>
      <p:sp>
        <p:nvSpPr>
          <p:cNvPr id="2" name="Curved Up Arrow 1"/>
          <p:cNvSpPr/>
          <p:nvPr/>
        </p:nvSpPr>
        <p:spPr bwMode="auto">
          <a:xfrm>
            <a:off x="4199067" y="4741513"/>
            <a:ext cx="1992605" cy="648071"/>
          </a:xfrm>
          <a:prstGeom prst="curvedUpArrow">
            <a:avLst/>
          </a:prstGeom>
          <a:solidFill>
            <a:srgbClr val="A2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Curved Down Arrow 3"/>
          <p:cNvSpPr/>
          <p:nvPr/>
        </p:nvSpPr>
        <p:spPr bwMode="auto">
          <a:xfrm>
            <a:off x="4627815" y="3550055"/>
            <a:ext cx="1130671" cy="679846"/>
          </a:xfrm>
          <a:prstGeom prst="curvedDownArrow">
            <a:avLst/>
          </a:prstGeom>
          <a:gradFill flip="none" rotWithShape="1">
            <a:gsLst>
              <a:gs pos="0">
                <a:srgbClr val="006C31">
                  <a:shade val="30000"/>
                  <a:satMod val="115000"/>
                </a:srgbClr>
              </a:gs>
              <a:gs pos="50000">
                <a:srgbClr val="006C31">
                  <a:shade val="67500"/>
                  <a:satMod val="115000"/>
                </a:srgbClr>
              </a:gs>
              <a:gs pos="100000">
                <a:srgbClr val="006C31">
                  <a:shade val="100000"/>
                  <a:satMod val="115000"/>
                </a:srgbClr>
              </a:gs>
            </a:gsLst>
            <a:path path="circle">
              <a:fillToRect l="50000" t="50000" r="50000" b="50000"/>
            </a:path>
            <a:tileRect/>
          </a:gra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mc:AlternateContent xmlns:mc="http://schemas.openxmlformats.org/markup-compatibility/2006" xmlns:a14="http://schemas.microsoft.com/office/drawing/2010/main">
        <mc:Choice Requires="a14">
          <p:sp>
            <p:nvSpPr>
              <p:cNvPr id="9" name="Title 6"/>
              <p:cNvSpPr txBox="1">
                <a:spLocks/>
              </p:cNvSpPr>
              <p:nvPr/>
            </p:nvSpPr>
            <p:spPr>
              <a:xfrm>
                <a:off x="652796" y="4365104"/>
                <a:ext cx="2348943" cy="1190306"/>
              </a:xfrm>
              <a:prstGeom prst="rect">
                <a:avLst/>
              </a:prstGeom>
              <a:no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3600" b="1" dirty="0" smtClean="0"/>
                  <a:t> 5 · 2 </a:t>
                </a:r>
                <a14:m>
                  <m:oMath xmlns:m="http://schemas.openxmlformats.org/officeDocument/2006/math">
                    <m:r>
                      <a:rPr lang="sr-Cyrl-RS" sz="3600" b="1" i="1" smtClean="0">
                        <a:latin typeface="Cambria Math" panose="02040503050406030204" pitchFamily="18" charset="0"/>
                        <a:ea typeface="Cambria Math" panose="02040503050406030204" pitchFamily="18" charset="0"/>
                      </a:rPr>
                      <m:t>=</m:t>
                    </m:r>
                  </m:oMath>
                </a14:m>
                <a:r>
                  <a:rPr lang="sr-Cyrl-RS" sz="3600" b="1" dirty="0" smtClean="0"/>
                  <a:t> 10 ·1</a:t>
                </a:r>
              </a:p>
              <a:p>
                <a:r>
                  <a:rPr lang="sr-Cyrl-RS" sz="3600" b="1" dirty="0"/>
                  <a:t> </a:t>
                </a:r>
                <a:r>
                  <a:rPr lang="sr-Cyrl-RS" sz="3600" b="1" dirty="0" smtClean="0"/>
                  <a:t>   10</a:t>
                </a:r>
                <a14:m>
                  <m:oMath xmlns:m="http://schemas.openxmlformats.org/officeDocument/2006/math">
                    <m:r>
                      <a:rPr lang="sr-Cyrl-RS" sz="3600" b="1" i="1" smtClean="0">
                        <a:latin typeface="Cambria Math" panose="02040503050406030204" pitchFamily="18" charset="0"/>
                        <a:ea typeface="Cambria Math" panose="02040503050406030204" pitchFamily="18" charset="0"/>
                      </a:rPr>
                      <m:t>=</m:t>
                    </m:r>
                  </m:oMath>
                </a14:m>
                <a:r>
                  <a:rPr lang="sr-Cyrl-RS" sz="3600" b="1" dirty="0" smtClean="0"/>
                  <a:t> 10 , </a:t>
                </a:r>
                <a:r>
                  <a:rPr lang="sr-Latn-RS" sz="3600" b="1" dirty="0" smtClean="0"/>
                  <a:t>T</a:t>
                </a:r>
                <a:endParaRPr lang="sr-Cyrl-RS" sz="3600" b="1" dirty="0" smtClean="0"/>
              </a:p>
              <a:p>
                <a:r>
                  <a:rPr lang="sr-Cyrl-RS" sz="3600" b="1" dirty="0" smtClean="0"/>
                  <a:t>   </a:t>
                </a:r>
                <a:endParaRPr lang="sr-Latn-RS" sz="3600" b="1" dirty="0"/>
              </a:p>
            </p:txBody>
          </p:sp>
        </mc:Choice>
        <mc:Fallback xmlns="">
          <p:sp>
            <p:nvSpPr>
              <p:cNvPr id="9" name="Title 6"/>
              <p:cNvSpPr txBox="1">
                <a:spLocks noRot="1" noChangeAspect="1" noMove="1" noResize="1" noEditPoints="1" noAdjustHandles="1" noChangeArrowheads="1" noChangeShapeType="1" noTextEdit="1"/>
              </p:cNvSpPr>
              <p:nvPr/>
            </p:nvSpPr>
            <p:spPr>
              <a:xfrm>
                <a:off x="652796" y="4365104"/>
                <a:ext cx="2348943" cy="1190306"/>
              </a:xfrm>
              <a:prstGeom prst="rect">
                <a:avLst/>
              </a:prstGeom>
              <a:blipFill rotWithShape="0">
                <a:blip r:embed="rId6"/>
                <a:stretch>
                  <a:fillRect/>
                </a:stretch>
              </a:blipFill>
            </p:spPr>
            <p:txBody>
              <a:bodyPr/>
              <a:lstStyle/>
              <a:p>
                <a:r>
                  <a:rPr lang="sr-Latn-RS">
                    <a:noFill/>
                  </a:rPr>
                  <a:t> </a:t>
                </a:r>
              </a:p>
            </p:txBody>
          </p:sp>
        </mc:Fallback>
      </mc:AlternateContent>
      <p:sp>
        <p:nvSpPr>
          <p:cNvPr id="11" name="Title 6"/>
          <p:cNvSpPr txBox="1">
            <a:spLocks/>
          </p:cNvSpPr>
          <p:nvPr/>
        </p:nvSpPr>
        <p:spPr>
          <a:xfrm>
            <a:off x="5713141" y="3157883"/>
            <a:ext cx="2952328" cy="936104"/>
          </a:xfrm>
          <a:prstGeom prst="rect">
            <a:avLst/>
          </a:prstGeom>
          <a:solidFill>
            <a:srgbClr val="006C31"/>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2800" b="1" dirty="0"/>
              <a:t>у</a:t>
            </a:r>
            <a:r>
              <a:rPr lang="sr-Cyrl-RS" sz="2800" b="1" dirty="0" smtClean="0"/>
              <a:t>нутрашњи чланови пропорције </a:t>
            </a:r>
            <a:endParaRPr lang="sr-Latn-RS" sz="2800" b="1" dirty="0"/>
          </a:p>
        </p:txBody>
      </p:sp>
      <p:sp>
        <p:nvSpPr>
          <p:cNvPr id="12" name="Title 6"/>
          <p:cNvSpPr txBox="1">
            <a:spLocks/>
          </p:cNvSpPr>
          <p:nvPr/>
        </p:nvSpPr>
        <p:spPr>
          <a:xfrm>
            <a:off x="6095416" y="4877263"/>
            <a:ext cx="2952328" cy="936104"/>
          </a:xfrm>
          <a:prstGeom prst="rect">
            <a:avLst/>
          </a:prstGeom>
          <a:solidFill>
            <a:srgbClr val="A20000"/>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2800" b="1" dirty="0"/>
              <a:t>с</a:t>
            </a:r>
            <a:r>
              <a:rPr lang="sr-Cyrl-RS" sz="2800" b="1" dirty="0" smtClean="0"/>
              <a:t>пољашњи  чланови пропорције </a:t>
            </a:r>
            <a:endParaRPr lang="sr-Latn-RS" sz="2800" b="1" dirty="0"/>
          </a:p>
        </p:txBody>
      </p:sp>
    </p:spTree>
    <p:extLst>
      <p:ext uri="{BB962C8B-B14F-4D97-AF65-F5344CB8AC3E}">
        <p14:creationId xmlns:p14="http://schemas.microsoft.com/office/powerpoint/2010/main" val="3528844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80">
                                          <p:stCondLst>
                                            <p:cond delay="0"/>
                                          </p:stCondLst>
                                        </p:cTn>
                                        <p:tgtEl>
                                          <p:spTgt spid="4"/>
                                        </p:tgtEl>
                                      </p:cBhvr>
                                    </p:animEffect>
                                    <p:anim calcmode="lin" valueType="num">
                                      <p:cBhvr>
                                        <p:cTn id="4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3" dur="26">
                                          <p:stCondLst>
                                            <p:cond delay="650"/>
                                          </p:stCondLst>
                                        </p:cTn>
                                        <p:tgtEl>
                                          <p:spTgt spid="4"/>
                                        </p:tgtEl>
                                      </p:cBhvr>
                                      <p:to x="100000" y="60000"/>
                                    </p:animScale>
                                    <p:animScale>
                                      <p:cBhvr>
                                        <p:cTn id="54" dur="166" decel="50000">
                                          <p:stCondLst>
                                            <p:cond delay="676"/>
                                          </p:stCondLst>
                                        </p:cTn>
                                        <p:tgtEl>
                                          <p:spTgt spid="4"/>
                                        </p:tgtEl>
                                      </p:cBhvr>
                                      <p:to x="100000" y="100000"/>
                                    </p:animScale>
                                    <p:animScale>
                                      <p:cBhvr>
                                        <p:cTn id="55" dur="26">
                                          <p:stCondLst>
                                            <p:cond delay="1312"/>
                                          </p:stCondLst>
                                        </p:cTn>
                                        <p:tgtEl>
                                          <p:spTgt spid="4"/>
                                        </p:tgtEl>
                                      </p:cBhvr>
                                      <p:to x="100000" y="80000"/>
                                    </p:animScale>
                                    <p:animScale>
                                      <p:cBhvr>
                                        <p:cTn id="56" dur="166" decel="50000">
                                          <p:stCondLst>
                                            <p:cond delay="1338"/>
                                          </p:stCondLst>
                                        </p:cTn>
                                        <p:tgtEl>
                                          <p:spTgt spid="4"/>
                                        </p:tgtEl>
                                      </p:cBhvr>
                                      <p:to x="100000" y="100000"/>
                                    </p:animScale>
                                    <p:animScale>
                                      <p:cBhvr>
                                        <p:cTn id="57" dur="26">
                                          <p:stCondLst>
                                            <p:cond delay="1642"/>
                                          </p:stCondLst>
                                        </p:cTn>
                                        <p:tgtEl>
                                          <p:spTgt spid="4"/>
                                        </p:tgtEl>
                                      </p:cBhvr>
                                      <p:to x="100000" y="90000"/>
                                    </p:animScale>
                                    <p:animScale>
                                      <p:cBhvr>
                                        <p:cTn id="58" dur="166" decel="50000">
                                          <p:stCondLst>
                                            <p:cond delay="1668"/>
                                          </p:stCondLst>
                                        </p:cTn>
                                        <p:tgtEl>
                                          <p:spTgt spid="4"/>
                                        </p:tgtEl>
                                      </p:cBhvr>
                                      <p:to x="100000" y="100000"/>
                                    </p:animScale>
                                    <p:animScale>
                                      <p:cBhvr>
                                        <p:cTn id="59" dur="26">
                                          <p:stCondLst>
                                            <p:cond delay="1808"/>
                                          </p:stCondLst>
                                        </p:cTn>
                                        <p:tgtEl>
                                          <p:spTgt spid="4"/>
                                        </p:tgtEl>
                                      </p:cBhvr>
                                      <p:to x="100000" y="95000"/>
                                    </p:animScale>
                                    <p:animScale>
                                      <p:cBhvr>
                                        <p:cTn id="60" dur="166" decel="50000">
                                          <p:stCondLst>
                                            <p:cond delay="1834"/>
                                          </p:stCondLst>
                                        </p:cTn>
                                        <p:tgtEl>
                                          <p:spTgt spid="4"/>
                                        </p:tgtEl>
                                      </p:cBhvr>
                                      <p:to x="100000" y="100000"/>
                                    </p:animScale>
                                  </p:childTnLst>
                                </p:cTn>
                              </p:par>
                              <p:par>
                                <p:cTn id="61" presetID="26"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80">
                                          <p:stCondLst>
                                            <p:cond delay="0"/>
                                          </p:stCondLst>
                                        </p:cTn>
                                        <p:tgtEl>
                                          <p:spTgt spid="11"/>
                                        </p:tgtEl>
                                      </p:cBhvr>
                                    </p:animEffect>
                                    <p:anim calcmode="lin" valueType="num">
                                      <p:cBhvr>
                                        <p:cTn id="6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9" dur="26">
                                          <p:stCondLst>
                                            <p:cond delay="650"/>
                                          </p:stCondLst>
                                        </p:cTn>
                                        <p:tgtEl>
                                          <p:spTgt spid="11"/>
                                        </p:tgtEl>
                                      </p:cBhvr>
                                      <p:to x="100000" y="60000"/>
                                    </p:animScale>
                                    <p:animScale>
                                      <p:cBhvr>
                                        <p:cTn id="70" dur="166" decel="50000">
                                          <p:stCondLst>
                                            <p:cond delay="676"/>
                                          </p:stCondLst>
                                        </p:cTn>
                                        <p:tgtEl>
                                          <p:spTgt spid="11"/>
                                        </p:tgtEl>
                                      </p:cBhvr>
                                      <p:to x="100000" y="100000"/>
                                    </p:animScale>
                                    <p:animScale>
                                      <p:cBhvr>
                                        <p:cTn id="71" dur="26">
                                          <p:stCondLst>
                                            <p:cond delay="1312"/>
                                          </p:stCondLst>
                                        </p:cTn>
                                        <p:tgtEl>
                                          <p:spTgt spid="11"/>
                                        </p:tgtEl>
                                      </p:cBhvr>
                                      <p:to x="100000" y="80000"/>
                                    </p:animScale>
                                    <p:animScale>
                                      <p:cBhvr>
                                        <p:cTn id="72" dur="166" decel="50000">
                                          <p:stCondLst>
                                            <p:cond delay="1338"/>
                                          </p:stCondLst>
                                        </p:cTn>
                                        <p:tgtEl>
                                          <p:spTgt spid="11"/>
                                        </p:tgtEl>
                                      </p:cBhvr>
                                      <p:to x="100000" y="100000"/>
                                    </p:animScale>
                                    <p:animScale>
                                      <p:cBhvr>
                                        <p:cTn id="73" dur="26">
                                          <p:stCondLst>
                                            <p:cond delay="1642"/>
                                          </p:stCondLst>
                                        </p:cTn>
                                        <p:tgtEl>
                                          <p:spTgt spid="11"/>
                                        </p:tgtEl>
                                      </p:cBhvr>
                                      <p:to x="100000" y="90000"/>
                                    </p:animScale>
                                    <p:animScale>
                                      <p:cBhvr>
                                        <p:cTn id="74" dur="166" decel="50000">
                                          <p:stCondLst>
                                            <p:cond delay="1668"/>
                                          </p:stCondLst>
                                        </p:cTn>
                                        <p:tgtEl>
                                          <p:spTgt spid="11"/>
                                        </p:tgtEl>
                                      </p:cBhvr>
                                      <p:to x="100000" y="100000"/>
                                    </p:animScale>
                                    <p:animScale>
                                      <p:cBhvr>
                                        <p:cTn id="75" dur="26">
                                          <p:stCondLst>
                                            <p:cond delay="1808"/>
                                          </p:stCondLst>
                                        </p:cTn>
                                        <p:tgtEl>
                                          <p:spTgt spid="11"/>
                                        </p:tgtEl>
                                      </p:cBhvr>
                                      <p:to x="100000" y="95000"/>
                                    </p:animScale>
                                    <p:animScale>
                                      <p:cBhvr>
                                        <p:cTn id="76" dur="166" decel="50000">
                                          <p:stCondLst>
                                            <p:cond delay="1834"/>
                                          </p:stCondLst>
                                        </p:cTn>
                                        <p:tgtEl>
                                          <p:spTgt spid="11"/>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wipe(down)">
                                      <p:cBhvr>
                                        <p:cTn id="81" dur="580">
                                          <p:stCondLst>
                                            <p:cond delay="0"/>
                                          </p:stCondLst>
                                        </p:cTn>
                                        <p:tgtEl>
                                          <p:spTgt spid="2"/>
                                        </p:tgtEl>
                                      </p:cBhvr>
                                    </p:animEffect>
                                    <p:anim calcmode="lin" valueType="num">
                                      <p:cBhvr>
                                        <p:cTn id="8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87" dur="26">
                                          <p:stCondLst>
                                            <p:cond delay="650"/>
                                          </p:stCondLst>
                                        </p:cTn>
                                        <p:tgtEl>
                                          <p:spTgt spid="2"/>
                                        </p:tgtEl>
                                      </p:cBhvr>
                                      <p:to x="100000" y="60000"/>
                                    </p:animScale>
                                    <p:animScale>
                                      <p:cBhvr>
                                        <p:cTn id="88" dur="166" decel="50000">
                                          <p:stCondLst>
                                            <p:cond delay="676"/>
                                          </p:stCondLst>
                                        </p:cTn>
                                        <p:tgtEl>
                                          <p:spTgt spid="2"/>
                                        </p:tgtEl>
                                      </p:cBhvr>
                                      <p:to x="100000" y="100000"/>
                                    </p:animScale>
                                    <p:animScale>
                                      <p:cBhvr>
                                        <p:cTn id="89" dur="26">
                                          <p:stCondLst>
                                            <p:cond delay="1312"/>
                                          </p:stCondLst>
                                        </p:cTn>
                                        <p:tgtEl>
                                          <p:spTgt spid="2"/>
                                        </p:tgtEl>
                                      </p:cBhvr>
                                      <p:to x="100000" y="80000"/>
                                    </p:animScale>
                                    <p:animScale>
                                      <p:cBhvr>
                                        <p:cTn id="90" dur="166" decel="50000">
                                          <p:stCondLst>
                                            <p:cond delay="1338"/>
                                          </p:stCondLst>
                                        </p:cTn>
                                        <p:tgtEl>
                                          <p:spTgt spid="2"/>
                                        </p:tgtEl>
                                      </p:cBhvr>
                                      <p:to x="100000" y="100000"/>
                                    </p:animScale>
                                    <p:animScale>
                                      <p:cBhvr>
                                        <p:cTn id="91" dur="26">
                                          <p:stCondLst>
                                            <p:cond delay="1642"/>
                                          </p:stCondLst>
                                        </p:cTn>
                                        <p:tgtEl>
                                          <p:spTgt spid="2"/>
                                        </p:tgtEl>
                                      </p:cBhvr>
                                      <p:to x="100000" y="90000"/>
                                    </p:animScale>
                                    <p:animScale>
                                      <p:cBhvr>
                                        <p:cTn id="92" dur="166" decel="50000">
                                          <p:stCondLst>
                                            <p:cond delay="1668"/>
                                          </p:stCondLst>
                                        </p:cTn>
                                        <p:tgtEl>
                                          <p:spTgt spid="2"/>
                                        </p:tgtEl>
                                      </p:cBhvr>
                                      <p:to x="100000" y="100000"/>
                                    </p:animScale>
                                    <p:animScale>
                                      <p:cBhvr>
                                        <p:cTn id="93" dur="26">
                                          <p:stCondLst>
                                            <p:cond delay="1808"/>
                                          </p:stCondLst>
                                        </p:cTn>
                                        <p:tgtEl>
                                          <p:spTgt spid="2"/>
                                        </p:tgtEl>
                                      </p:cBhvr>
                                      <p:to x="100000" y="95000"/>
                                    </p:animScale>
                                    <p:animScale>
                                      <p:cBhvr>
                                        <p:cTn id="94" dur="166" decel="50000">
                                          <p:stCondLst>
                                            <p:cond delay="1834"/>
                                          </p:stCondLst>
                                        </p:cTn>
                                        <p:tgtEl>
                                          <p:spTgt spid="2"/>
                                        </p:tgtEl>
                                      </p:cBhvr>
                                      <p:to x="100000" y="100000"/>
                                    </p:animScale>
                                  </p:childTnLst>
                                </p:cTn>
                              </p:par>
                              <p:par>
                                <p:cTn id="95" presetID="26" presetClass="entr" presetSubtype="0" fill="hold" grpId="0"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80">
                                          <p:stCondLst>
                                            <p:cond delay="0"/>
                                          </p:stCondLst>
                                        </p:cTn>
                                        <p:tgtEl>
                                          <p:spTgt spid="12"/>
                                        </p:tgtEl>
                                      </p:cBhvr>
                                    </p:animEffect>
                                    <p:anim calcmode="lin" valueType="num">
                                      <p:cBhvr>
                                        <p:cTn id="9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3" dur="26">
                                          <p:stCondLst>
                                            <p:cond delay="650"/>
                                          </p:stCondLst>
                                        </p:cTn>
                                        <p:tgtEl>
                                          <p:spTgt spid="12"/>
                                        </p:tgtEl>
                                      </p:cBhvr>
                                      <p:to x="100000" y="60000"/>
                                    </p:animScale>
                                    <p:animScale>
                                      <p:cBhvr>
                                        <p:cTn id="104" dur="166" decel="50000">
                                          <p:stCondLst>
                                            <p:cond delay="676"/>
                                          </p:stCondLst>
                                        </p:cTn>
                                        <p:tgtEl>
                                          <p:spTgt spid="12"/>
                                        </p:tgtEl>
                                      </p:cBhvr>
                                      <p:to x="100000" y="100000"/>
                                    </p:animScale>
                                    <p:animScale>
                                      <p:cBhvr>
                                        <p:cTn id="105" dur="26">
                                          <p:stCondLst>
                                            <p:cond delay="1312"/>
                                          </p:stCondLst>
                                        </p:cTn>
                                        <p:tgtEl>
                                          <p:spTgt spid="12"/>
                                        </p:tgtEl>
                                      </p:cBhvr>
                                      <p:to x="100000" y="80000"/>
                                    </p:animScale>
                                    <p:animScale>
                                      <p:cBhvr>
                                        <p:cTn id="106" dur="166" decel="50000">
                                          <p:stCondLst>
                                            <p:cond delay="1338"/>
                                          </p:stCondLst>
                                        </p:cTn>
                                        <p:tgtEl>
                                          <p:spTgt spid="12"/>
                                        </p:tgtEl>
                                      </p:cBhvr>
                                      <p:to x="100000" y="100000"/>
                                    </p:animScale>
                                    <p:animScale>
                                      <p:cBhvr>
                                        <p:cTn id="107" dur="26">
                                          <p:stCondLst>
                                            <p:cond delay="1642"/>
                                          </p:stCondLst>
                                        </p:cTn>
                                        <p:tgtEl>
                                          <p:spTgt spid="12"/>
                                        </p:tgtEl>
                                      </p:cBhvr>
                                      <p:to x="100000" y="90000"/>
                                    </p:animScale>
                                    <p:animScale>
                                      <p:cBhvr>
                                        <p:cTn id="108" dur="166" decel="50000">
                                          <p:stCondLst>
                                            <p:cond delay="1668"/>
                                          </p:stCondLst>
                                        </p:cTn>
                                        <p:tgtEl>
                                          <p:spTgt spid="12"/>
                                        </p:tgtEl>
                                      </p:cBhvr>
                                      <p:to x="100000" y="100000"/>
                                    </p:animScale>
                                    <p:animScale>
                                      <p:cBhvr>
                                        <p:cTn id="109" dur="26">
                                          <p:stCondLst>
                                            <p:cond delay="1808"/>
                                          </p:stCondLst>
                                        </p:cTn>
                                        <p:tgtEl>
                                          <p:spTgt spid="12"/>
                                        </p:tgtEl>
                                      </p:cBhvr>
                                      <p:to x="100000" y="95000"/>
                                    </p:animScale>
                                    <p:animScale>
                                      <p:cBhvr>
                                        <p:cTn id="110" dur="166" decel="50000">
                                          <p:stCondLst>
                                            <p:cond delay="1834"/>
                                          </p:stCondLst>
                                        </p:cTn>
                                        <p:tgtEl>
                                          <p:spTgt spid="12"/>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45" presetClass="entr" presetSubtype="0" fill="hold" grpId="0" nodeType="clickEffect">
                                  <p:stCondLst>
                                    <p:cond delay="0"/>
                                  </p:stCondLst>
                                  <p:childTnLst>
                                    <p:set>
                                      <p:cBhvr>
                                        <p:cTn id="114" dur="1" fill="hold">
                                          <p:stCondLst>
                                            <p:cond delay="0"/>
                                          </p:stCondLst>
                                        </p:cTn>
                                        <p:tgtEl>
                                          <p:spTgt spid="5"/>
                                        </p:tgtEl>
                                        <p:attrNameLst>
                                          <p:attrName>style.visibility</p:attrName>
                                        </p:attrNameLst>
                                      </p:cBhvr>
                                      <p:to>
                                        <p:strVal val="visible"/>
                                      </p:to>
                                    </p:set>
                                    <p:animEffect transition="in" filter="fade">
                                      <p:cBhvr>
                                        <p:cTn id="115" dur="2000"/>
                                        <p:tgtEl>
                                          <p:spTgt spid="5"/>
                                        </p:tgtEl>
                                      </p:cBhvr>
                                    </p:animEffect>
                                    <p:anim calcmode="lin" valueType="num">
                                      <p:cBhvr>
                                        <p:cTn id="116" dur="2000" fill="hold"/>
                                        <p:tgtEl>
                                          <p:spTgt spid="5"/>
                                        </p:tgtEl>
                                        <p:attrNameLst>
                                          <p:attrName>ppt_w</p:attrName>
                                        </p:attrNameLst>
                                      </p:cBhvr>
                                      <p:tavLst>
                                        <p:tav tm="0" fmla="#ppt_w*sin(2.5*pi*$)">
                                          <p:val>
                                            <p:fltVal val="0"/>
                                          </p:val>
                                        </p:tav>
                                        <p:tav tm="100000">
                                          <p:val>
                                            <p:fltVal val="1"/>
                                          </p:val>
                                        </p:tav>
                                      </p:tavLst>
                                    </p:anim>
                                    <p:anim calcmode="lin" valueType="num">
                                      <p:cBhvr>
                                        <p:cTn id="11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2" grpId="0" animBg="1"/>
      <p:bldP spid="4" grpId="0" animBg="1"/>
      <p:bldP spid="9"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5571" y="932503"/>
            <a:ext cx="8964488" cy="831502"/>
          </a:xfrm>
        </p:spPr>
        <p:txBody>
          <a:bodyPr>
            <a:noAutofit/>
          </a:bodyPr>
          <a:lstStyle/>
          <a:p>
            <a:pPr marL="457200" indent="-457200">
              <a:buFont typeface="Wingdings" panose="05000000000000000000" pitchFamily="2" charset="2"/>
              <a:buChar char="Ø"/>
            </a:pPr>
            <a:r>
              <a:rPr lang="sr-Cyrl-RS" dirty="0" smtClean="0"/>
              <a:t>У општем случају,ако имамо пропорцију :</a:t>
            </a:r>
          </a:p>
          <a:p>
            <a:endParaRPr lang="sr-Cyrl-RS" dirty="0" smtClean="0"/>
          </a:p>
          <a:p>
            <a:endParaRPr lang="sr-Cyrl-RS" b="1" dirty="0" smtClean="0">
              <a:solidFill>
                <a:srgbClr val="F9CC4D"/>
              </a:solidFill>
            </a:endParaRPr>
          </a:p>
        </p:txBody>
      </p:sp>
      <p:sp>
        <p:nvSpPr>
          <p:cNvPr id="7" name="Title 6"/>
          <p:cNvSpPr>
            <a:spLocks noGrp="1"/>
          </p:cNvSpPr>
          <p:nvPr>
            <p:ph type="ctrTitle"/>
          </p:nvPr>
        </p:nvSpPr>
        <p:spPr>
          <a:xfrm>
            <a:off x="1787426" y="333678"/>
            <a:ext cx="5713164" cy="647050"/>
          </a:xfrm>
        </p:spPr>
        <p:txBody>
          <a:bodyPr/>
          <a:lstStyle/>
          <a:p>
            <a:pPr algn="ctr"/>
            <a:r>
              <a:rPr lang="sr-Cyrl-RS" sz="4400" b="1" dirty="0" smtClean="0"/>
              <a:t>Размера и пропорција </a:t>
            </a:r>
            <a:endParaRPr lang="sr-Latn-RS" sz="4400" b="1" dirty="0"/>
          </a:p>
        </p:txBody>
      </p:sp>
      <mc:AlternateContent xmlns:mc="http://schemas.openxmlformats.org/markup-compatibility/2006" xmlns:a14="http://schemas.microsoft.com/office/drawing/2010/main">
        <mc:Choice Requires="a14">
          <p:sp>
            <p:nvSpPr>
              <p:cNvPr id="5" name="Title 6"/>
              <p:cNvSpPr txBox="1">
                <a:spLocks/>
              </p:cNvSpPr>
              <p:nvPr/>
            </p:nvSpPr>
            <p:spPr>
              <a:xfrm>
                <a:off x="179512" y="4080110"/>
                <a:ext cx="8712968" cy="1130424"/>
              </a:xfrm>
              <a:prstGeom prst="rect">
                <a:avLst/>
              </a:prstGeom>
              <a:solidFill>
                <a:srgbClr val="165574"/>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sr-Cyrl-RS" sz="3600" b="1" dirty="0" smtClean="0"/>
                  <a:t>П</a:t>
                </a:r>
                <a:r>
                  <a:rPr lang="sr-Cyrl-RS" sz="3200" b="1" dirty="0" smtClean="0"/>
                  <a:t>роизвод  спољашњих чланова  пропорције  једнак је   производу  унутрашњих        тј.         </a:t>
                </a:r>
                <a:r>
                  <a:rPr lang="sr-Latn-RS" sz="4000" b="1" i="1" dirty="0" smtClean="0"/>
                  <a:t>a</a:t>
                </a:r>
                <a:r>
                  <a:rPr lang="sr-Cyrl-RS" sz="4000" b="1" dirty="0" smtClean="0"/>
                  <a:t> </a:t>
                </a:r>
                <a:r>
                  <a:rPr lang="sr-Latn-RS" sz="4000" b="1" dirty="0" smtClean="0"/>
                  <a:t>·</a:t>
                </a:r>
                <a:r>
                  <a:rPr lang="sr-Cyrl-RS" sz="4000" b="1" dirty="0" smtClean="0"/>
                  <a:t> </a:t>
                </a:r>
                <a:r>
                  <a:rPr lang="sr-Latn-RS" sz="4000" b="1" dirty="0" smtClean="0"/>
                  <a:t>d</a:t>
                </a:r>
                <a14:m>
                  <m:oMath xmlns:m="http://schemas.openxmlformats.org/officeDocument/2006/math">
                    <m:r>
                      <a:rPr lang="sr-Cyrl-RS" sz="4000" b="1" i="0" smtClean="0">
                        <a:latin typeface="Cambria Math" panose="02040503050406030204" pitchFamily="18" charset="0"/>
                        <a:ea typeface="Cambria Math" panose="02040503050406030204" pitchFamily="18" charset="0"/>
                      </a:rPr>
                      <m:t> </m:t>
                    </m:r>
                    <m:r>
                      <a:rPr lang="sr-Latn-RS" sz="4000" b="1" i="1" smtClean="0">
                        <a:latin typeface="Cambria Math" panose="02040503050406030204" pitchFamily="18" charset="0"/>
                        <a:ea typeface="Cambria Math" panose="02040503050406030204" pitchFamily="18" charset="0"/>
                      </a:rPr>
                      <m:t>=</m:t>
                    </m:r>
                  </m:oMath>
                </a14:m>
                <a:r>
                  <a:rPr lang="sr-Cyrl-RS" sz="4000" b="1" dirty="0" smtClean="0"/>
                  <a:t> </a:t>
                </a:r>
                <a:r>
                  <a:rPr lang="sr-Latn-RS" sz="4000" b="1" dirty="0" smtClean="0"/>
                  <a:t>b</a:t>
                </a:r>
                <a:r>
                  <a:rPr lang="sr-Cyrl-RS" sz="4000" b="1" dirty="0" smtClean="0"/>
                  <a:t> </a:t>
                </a:r>
                <a:r>
                  <a:rPr lang="sr-Latn-RS" sz="4000" b="1" dirty="0" smtClean="0"/>
                  <a:t>·</a:t>
                </a:r>
                <a:r>
                  <a:rPr lang="sr-Cyrl-RS" sz="4000" b="1" dirty="0" smtClean="0"/>
                  <a:t> </a:t>
                </a:r>
                <a:r>
                  <a:rPr lang="sr-Latn-RS" sz="4000" b="1" dirty="0" smtClean="0"/>
                  <a:t>c</a:t>
                </a:r>
                <a:endParaRPr lang="sr-Cyrl-RS" sz="4000" b="1" dirty="0" smtClean="0"/>
              </a:p>
              <a:p>
                <a:pPr algn="ctr"/>
                <a:endParaRPr lang="sr-Latn-RS" sz="3200" b="1" dirty="0"/>
              </a:p>
            </p:txBody>
          </p:sp>
        </mc:Choice>
        <mc:Fallback xmlns="">
          <p:sp>
            <p:nvSpPr>
              <p:cNvPr id="5" name="Title 6"/>
              <p:cNvSpPr txBox="1">
                <a:spLocks noRot="1" noChangeAspect="1" noMove="1" noResize="1" noEditPoints="1" noAdjustHandles="1" noChangeArrowheads="1" noChangeShapeType="1" noTextEdit="1"/>
              </p:cNvSpPr>
              <p:nvPr/>
            </p:nvSpPr>
            <p:spPr>
              <a:xfrm>
                <a:off x="179512" y="4080110"/>
                <a:ext cx="8712968" cy="1130424"/>
              </a:xfrm>
              <a:prstGeom prst="rect">
                <a:avLst/>
              </a:prstGeom>
              <a:blipFill rotWithShape="0">
                <a:blip r:embed="rId3"/>
                <a:stretch>
                  <a:fillRect/>
                </a:stretch>
              </a:blipFill>
            </p:spPr>
            <p:txBody>
              <a:bodyPr/>
              <a:lstStyle/>
              <a:p>
                <a:r>
                  <a:rPr lang="sr-Latn-RS">
                    <a:noFill/>
                  </a:rPr>
                  <a:t> </a:t>
                </a:r>
              </a:p>
            </p:txBody>
          </p:sp>
        </mc:Fallback>
      </mc:AlternateContent>
      <mc:AlternateContent xmlns:mc="http://schemas.openxmlformats.org/markup-compatibility/2006" xmlns:a14="http://schemas.microsoft.com/office/drawing/2010/main">
        <mc:Choice Requires="a14">
          <p:sp>
            <p:nvSpPr>
              <p:cNvPr id="8" name="Title 6"/>
              <p:cNvSpPr txBox="1">
                <a:spLocks/>
              </p:cNvSpPr>
              <p:nvPr/>
            </p:nvSpPr>
            <p:spPr>
              <a:xfrm>
                <a:off x="2284742" y="2448291"/>
                <a:ext cx="4502507" cy="504056"/>
              </a:xfrm>
              <a:prstGeom prst="rect">
                <a:avLst/>
              </a:prstGeom>
              <a:no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3600" b="1" dirty="0" smtClean="0"/>
                  <a:t> </a:t>
                </a:r>
                <a:r>
                  <a:rPr lang="sr-Latn-RS" sz="3600" b="1" i="1" dirty="0" smtClean="0"/>
                  <a:t>a</a:t>
                </a:r>
                <a:r>
                  <a:rPr lang="sr-Cyrl-RS" sz="3600" b="1" dirty="0" smtClean="0"/>
                  <a:t> : </a:t>
                </a:r>
                <a:r>
                  <a:rPr lang="sr-Latn-RS" sz="3600" b="1" dirty="0" smtClean="0"/>
                  <a:t>b</a:t>
                </a:r>
                <a:r>
                  <a:rPr lang="sr-Cyrl-RS" sz="3600" b="1" dirty="0" smtClean="0"/>
                  <a:t> </a:t>
                </a:r>
                <a14:m>
                  <m:oMath xmlns:m="http://schemas.openxmlformats.org/officeDocument/2006/math">
                    <m:r>
                      <a:rPr lang="sr-Cyrl-RS" sz="3600" b="1" i="1" smtClean="0">
                        <a:latin typeface="Cambria Math" panose="02040503050406030204" pitchFamily="18" charset="0"/>
                        <a:ea typeface="Cambria Math" panose="02040503050406030204" pitchFamily="18" charset="0"/>
                      </a:rPr>
                      <m:t>=</m:t>
                    </m:r>
                  </m:oMath>
                </a14:m>
                <a:r>
                  <a:rPr lang="sr-Cyrl-RS" sz="3600" b="1" dirty="0" smtClean="0"/>
                  <a:t> </a:t>
                </a:r>
                <a:r>
                  <a:rPr lang="sr-Latn-RS" sz="3600" b="1" dirty="0" smtClean="0"/>
                  <a:t>c</a:t>
                </a:r>
                <a:r>
                  <a:rPr lang="sr-Cyrl-RS" sz="3600" b="1" dirty="0" smtClean="0"/>
                  <a:t> : </a:t>
                </a:r>
                <a:r>
                  <a:rPr lang="sr-Cyrl-RS" sz="3600" b="1" dirty="0"/>
                  <a:t>d</a:t>
                </a:r>
                <a:r>
                  <a:rPr lang="sr-Cyrl-RS" sz="3600" b="1" dirty="0" smtClean="0"/>
                  <a:t>  </a:t>
                </a:r>
                <a:r>
                  <a:rPr lang="sr-Latn-RS" sz="3600" b="1" dirty="0" smtClean="0"/>
                  <a:t> (</a:t>
                </a:r>
                <a:r>
                  <a:rPr lang="sr-Latn-RS" sz="3600" b="1" dirty="0" smtClean="0">
                    <a:latin typeface="Calibri" panose="020F0502020204030204" pitchFamily="34" charset="0"/>
                  </a:rPr>
                  <a:t>b</a:t>
                </a:r>
                <a14:m>
                  <m:oMath xmlns:m="http://schemas.openxmlformats.org/officeDocument/2006/math">
                    <m:r>
                      <a:rPr lang="sr-Latn-RS" sz="3600" b="1" i="1" smtClean="0">
                        <a:latin typeface="Cambria Math" panose="02040503050406030204" pitchFamily="18" charset="0"/>
                        <a:ea typeface="Cambria Math" panose="02040503050406030204" pitchFamily="18" charset="0"/>
                      </a:rPr>
                      <m:t>≠</m:t>
                    </m:r>
                  </m:oMath>
                </a14:m>
                <a:r>
                  <a:rPr lang="sr-Latn-RS" sz="3600" b="1" dirty="0" smtClean="0"/>
                  <a:t> 0</a:t>
                </a:r>
                <a:r>
                  <a:rPr lang="sr-Latn-RS" sz="3600" b="1" dirty="0" smtClean="0">
                    <a:latin typeface="Calibri" panose="020F0502020204030204" pitchFamily="34" charset="0"/>
                  </a:rPr>
                  <a:t>, d </a:t>
                </a:r>
                <a14:m>
                  <m:oMath xmlns:m="http://schemas.openxmlformats.org/officeDocument/2006/math">
                    <m:r>
                      <a:rPr lang="sr-Latn-RS" sz="3600" b="1" i="1" smtClean="0">
                        <a:latin typeface="Cambria Math" panose="02040503050406030204" pitchFamily="18" charset="0"/>
                        <a:ea typeface="Cambria Math" panose="02040503050406030204" pitchFamily="18" charset="0"/>
                      </a:rPr>
                      <m:t>≠</m:t>
                    </m:r>
                  </m:oMath>
                </a14:m>
                <a:r>
                  <a:rPr lang="sr-Latn-RS" sz="3600" b="1" dirty="0" smtClean="0">
                    <a:latin typeface="Calibri" panose="020F0502020204030204" pitchFamily="34" charset="0"/>
                  </a:rPr>
                  <a:t>0 )</a:t>
                </a:r>
                <a:endParaRPr lang="sr-Latn-RS" sz="3600" b="1" dirty="0"/>
              </a:p>
            </p:txBody>
          </p:sp>
        </mc:Choice>
        <mc:Fallback xmlns="">
          <p:sp>
            <p:nvSpPr>
              <p:cNvPr id="8" name="Title 6"/>
              <p:cNvSpPr txBox="1">
                <a:spLocks noRot="1" noChangeAspect="1" noMove="1" noResize="1" noEditPoints="1" noAdjustHandles="1" noChangeArrowheads="1" noChangeShapeType="1" noTextEdit="1"/>
              </p:cNvSpPr>
              <p:nvPr/>
            </p:nvSpPr>
            <p:spPr>
              <a:xfrm>
                <a:off x="2284742" y="2448291"/>
                <a:ext cx="4502507" cy="504056"/>
              </a:xfrm>
              <a:prstGeom prst="rect">
                <a:avLst/>
              </a:prstGeom>
              <a:blipFill rotWithShape="0">
                <a:blip r:embed="rId4"/>
                <a:stretch>
                  <a:fillRect/>
                </a:stretch>
              </a:blipFill>
            </p:spPr>
            <p:txBody>
              <a:bodyPr/>
              <a:lstStyle/>
              <a:p>
                <a:r>
                  <a:rPr lang="sr-Latn-RS">
                    <a:noFill/>
                  </a:rPr>
                  <a:t> </a:t>
                </a:r>
              </a:p>
            </p:txBody>
          </p:sp>
        </mc:Fallback>
      </mc:AlternateContent>
      <p:sp>
        <p:nvSpPr>
          <p:cNvPr id="2" name="Curved Up Arrow 1"/>
          <p:cNvSpPr/>
          <p:nvPr/>
        </p:nvSpPr>
        <p:spPr bwMode="auto">
          <a:xfrm>
            <a:off x="2344037" y="2924544"/>
            <a:ext cx="2011939" cy="792488"/>
          </a:xfrm>
          <a:prstGeom prst="curvedUpArrow">
            <a:avLst/>
          </a:prstGeom>
          <a:solidFill>
            <a:srgbClr val="A20000"/>
          </a:solidFill>
          <a:ln>
            <a:solidFill>
              <a:schemeClr val="accent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Curved Down Arrow 3"/>
          <p:cNvSpPr/>
          <p:nvPr/>
        </p:nvSpPr>
        <p:spPr bwMode="auto">
          <a:xfrm>
            <a:off x="2891464" y="1720661"/>
            <a:ext cx="917084" cy="757748"/>
          </a:xfrm>
          <a:prstGeom prst="curvedDownArrow">
            <a:avLst/>
          </a:prstGeom>
          <a:gradFill flip="none" rotWithShape="1">
            <a:gsLst>
              <a:gs pos="0">
                <a:srgbClr val="006C31">
                  <a:shade val="30000"/>
                  <a:satMod val="115000"/>
                </a:srgbClr>
              </a:gs>
              <a:gs pos="50000">
                <a:srgbClr val="006C31">
                  <a:shade val="67500"/>
                  <a:satMod val="115000"/>
                </a:srgbClr>
              </a:gs>
              <a:gs pos="100000">
                <a:srgbClr val="006C31">
                  <a:shade val="100000"/>
                  <a:satMod val="115000"/>
                </a:srgbClr>
              </a:gs>
            </a:gsLst>
            <a:path path="circle">
              <a:fillToRect l="50000" t="50000" r="50000" b="50000"/>
            </a:path>
            <a:tileRect/>
          </a:gradFill>
          <a:ln>
            <a:solidFill>
              <a:srgbClr val="FFC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Title 6"/>
          <p:cNvSpPr txBox="1">
            <a:spLocks/>
          </p:cNvSpPr>
          <p:nvPr/>
        </p:nvSpPr>
        <p:spPr>
          <a:xfrm>
            <a:off x="3807476" y="1419129"/>
            <a:ext cx="2952328" cy="936104"/>
          </a:xfrm>
          <a:prstGeom prst="rect">
            <a:avLst/>
          </a:prstGeom>
          <a:solidFill>
            <a:srgbClr val="006C31"/>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2800" b="1" dirty="0"/>
              <a:t>у</a:t>
            </a:r>
            <a:r>
              <a:rPr lang="sr-Cyrl-RS" sz="2800" b="1" dirty="0" smtClean="0"/>
              <a:t>нутрашњи чланови пропорције </a:t>
            </a:r>
            <a:endParaRPr lang="sr-Latn-RS" sz="2800" b="1" dirty="0"/>
          </a:p>
        </p:txBody>
      </p:sp>
      <p:sp>
        <p:nvSpPr>
          <p:cNvPr id="12" name="Title 6"/>
          <p:cNvSpPr txBox="1">
            <a:spLocks/>
          </p:cNvSpPr>
          <p:nvPr/>
        </p:nvSpPr>
        <p:spPr>
          <a:xfrm>
            <a:off x="4270546" y="3048176"/>
            <a:ext cx="2952328" cy="936104"/>
          </a:xfrm>
          <a:prstGeom prst="rect">
            <a:avLst/>
          </a:prstGeom>
          <a:solidFill>
            <a:srgbClr val="A20000"/>
          </a:solid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2800" b="1" dirty="0"/>
              <a:t>с</a:t>
            </a:r>
            <a:r>
              <a:rPr lang="sr-Cyrl-RS" sz="2800" b="1" dirty="0" smtClean="0"/>
              <a:t>пољашњи  чланови пропорције </a:t>
            </a:r>
            <a:endParaRPr lang="sr-Latn-RS" sz="2800" b="1" dirty="0"/>
          </a:p>
        </p:txBody>
      </p:sp>
      <p:sp>
        <p:nvSpPr>
          <p:cNvPr id="10" name="Subtitle 2"/>
          <p:cNvSpPr txBox="1">
            <a:spLocks/>
          </p:cNvSpPr>
          <p:nvPr/>
        </p:nvSpPr>
        <p:spPr>
          <a:xfrm>
            <a:off x="17725" y="5333710"/>
            <a:ext cx="8964488" cy="831502"/>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Wingdings" panose="05000000000000000000" pitchFamily="2" charset="2"/>
              <a:buChar char="Ø"/>
            </a:pPr>
            <a:r>
              <a:rPr lang="sr-Cyrl-RS" dirty="0" smtClean="0"/>
              <a:t>Ово својство пропорције упамтите јер ћете га често користити,</a:t>
            </a:r>
            <a:r>
              <a:rPr lang="sr-Latn-RS" dirty="0" smtClean="0"/>
              <a:t> </a:t>
            </a:r>
            <a:r>
              <a:rPr lang="sr-Cyrl-RS" dirty="0" smtClean="0"/>
              <a:t>не само сада већ и у даљем школовању  и  свакодневном животу .</a:t>
            </a:r>
          </a:p>
          <a:p>
            <a:endParaRPr lang="sr-Cyrl-RS" dirty="0" smtClean="0"/>
          </a:p>
          <a:p>
            <a:endParaRPr lang="sr-Cyrl-RS" b="1" dirty="0" smtClean="0">
              <a:solidFill>
                <a:srgbClr val="F9CC4D"/>
              </a:solidFill>
            </a:endParaRPr>
          </a:p>
        </p:txBody>
      </p:sp>
    </p:spTree>
    <p:extLst>
      <p:ext uri="{BB962C8B-B14F-4D97-AF65-F5344CB8AC3E}">
        <p14:creationId xmlns:p14="http://schemas.microsoft.com/office/powerpoint/2010/main" val="1011024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80">
                                          <p:stCondLst>
                                            <p:cond delay="0"/>
                                          </p:stCondLst>
                                        </p:cTn>
                                        <p:tgtEl>
                                          <p:spTgt spid="11"/>
                                        </p:tgtEl>
                                      </p:cBhvr>
                                    </p:animEffect>
                                    <p:anim calcmode="lin" valueType="num">
                                      <p:cBhvr>
                                        <p:cTn id="3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1" dur="26">
                                          <p:stCondLst>
                                            <p:cond delay="650"/>
                                          </p:stCondLst>
                                        </p:cTn>
                                        <p:tgtEl>
                                          <p:spTgt spid="11"/>
                                        </p:tgtEl>
                                      </p:cBhvr>
                                      <p:to x="100000" y="60000"/>
                                    </p:animScale>
                                    <p:animScale>
                                      <p:cBhvr>
                                        <p:cTn id="42" dur="166" decel="50000">
                                          <p:stCondLst>
                                            <p:cond delay="676"/>
                                          </p:stCondLst>
                                        </p:cTn>
                                        <p:tgtEl>
                                          <p:spTgt spid="11"/>
                                        </p:tgtEl>
                                      </p:cBhvr>
                                      <p:to x="100000" y="100000"/>
                                    </p:animScale>
                                    <p:animScale>
                                      <p:cBhvr>
                                        <p:cTn id="43" dur="26">
                                          <p:stCondLst>
                                            <p:cond delay="1312"/>
                                          </p:stCondLst>
                                        </p:cTn>
                                        <p:tgtEl>
                                          <p:spTgt spid="11"/>
                                        </p:tgtEl>
                                      </p:cBhvr>
                                      <p:to x="100000" y="80000"/>
                                    </p:animScale>
                                    <p:animScale>
                                      <p:cBhvr>
                                        <p:cTn id="44" dur="166" decel="50000">
                                          <p:stCondLst>
                                            <p:cond delay="1338"/>
                                          </p:stCondLst>
                                        </p:cTn>
                                        <p:tgtEl>
                                          <p:spTgt spid="11"/>
                                        </p:tgtEl>
                                      </p:cBhvr>
                                      <p:to x="100000" y="100000"/>
                                    </p:animScale>
                                    <p:animScale>
                                      <p:cBhvr>
                                        <p:cTn id="45" dur="26">
                                          <p:stCondLst>
                                            <p:cond delay="1642"/>
                                          </p:stCondLst>
                                        </p:cTn>
                                        <p:tgtEl>
                                          <p:spTgt spid="11"/>
                                        </p:tgtEl>
                                      </p:cBhvr>
                                      <p:to x="100000" y="90000"/>
                                    </p:animScale>
                                    <p:animScale>
                                      <p:cBhvr>
                                        <p:cTn id="46" dur="166" decel="50000">
                                          <p:stCondLst>
                                            <p:cond delay="1668"/>
                                          </p:stCondLst>
                                        </p:cTn>
                                        <p:tgtEl>
                                          <p:spTgt spid="11"/>
                                        </p:tgtEl>
                                      </p:cBhvr>
                                      <p:to x="100000" y="100000"/>
                                    </p:animScale>
                                    <p:animScale>
                                      <p:cBhvr>
                                        <p:cTn id="47" dur="26">
                                          <p:stCondLst>
                                            <p:cond delay="1808"/>
                                          </p:stCondLst>
                                        </p:cTn>
                                        <p:tgtEl>
                                          <p:spTgt spid="11"/>
                                        </p:tgtEl>
                                      </p:cBhvr>
                                      <p:to x="100000" y="95000"/>
                                    </p:animScale>
                                    <p:animScale>
                                      <p:cBhvr>
                                        <p:cTn id="48" dur="166" decel="50000">
                                          <p:stCondLst>
                                            <p:cond delay="1834"/>
                                          </p:stCondLst>
                                        </p:cTn>
                                        <p:tgtEl>
                                          <p:spTgt spid="11"/>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80">
                                          <p:stCondLst>
                                            <p:cond delay="0"/>
                                          </p:stCondLst>
                                        </p:cTn>
                                        <p:tgtEl>
                                          <p:spTgt spid="2"/>
                                        </p:tgtEl>
                                      </p:cBhvr>
                                    </p:animEffect>
                                    <p:anim calcmode="lin" valueType="num">
                                      <p:cBhvr>
                                        <p:cTn id="5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9" dur="26">
                                          <p:stCondLst>
                                            <p:cond delay="650"/>
                                          </p:stCondLst>
                                        </p:cTn>
                                        <p:tgtEl>
                                          <p:spTgt spid="2"/>
                                        </p:tgtEl>
                                      </p:cBhvr>
                                      <p:to x="100000" y="60000"/>
                                    </p:animScale>
                                    <p:animScale>
                                      <p:cBhvr>
                                        <p:cTn id="60" dur="166" decel="50000">
                                          <p:stCondLst>
                                            <p:cond delay="676"/>
                                          </p:stCondLst>
                                        </p:cTn>
                                        <p:tgtEl>
                                          <p:spTgt spid="2"/>
                                        </p:tgtEl>
                                      </p:cBhvr>
                                      <p:to x="100000" y="100000"/>
                                    </p:animScale>
                                    <p:animScale>
                                      <p:cBhvr>
                                        <p:cTn id="61" dur="26">
                                          <p:stCondLst>
                                            <p:cond delay="1312"/>
                                          </p:stCondLst>
                                        </p:cTn>
                                        <p:tgtEl>
                                          <p:spTgt spid="2"/>
                                        </p:tgtEl>
                                      </p:cBhvr>
                                      <p:to x="100000" y="80000"/>
                                    </p:animScale>
                                    <p:animScale>
                                      <p:cBhvr>
                                        <p:cTn id="62" dur="166" decel="50000">
                                          <p:stCondLst>
                                            <p:cond delay="1338"/>
                                          </p:stCondLst>
                                        </p:cTn>
                                        <p:tgtEl>
                                          <p:spTgt spid="2"/>
                                        </p:tgtEl>
                                      </p:cBhvr>
                                      <p:to x="100000" y="100000"/>
                                    </p:animScale>
                                    <p:animScale>
                                      <p:cBhvr>
                                        <p:cTn id="63" dur="26">
                                          <p:stCondLst>
                                            <p:cond delay="1642"/>
                                          </p:stCondLst>
                                        </p:cTn>
                                        <p:tgtEl>
                                          <p:spTgt spid="2"/>
                                        </p:tgtEl>
                                      </p:cBhvr>
                                      <p:to x="100000" y="90000"/>
                                    </p:animScale>
                                    <p:animScale>
                                      <p:cBhvr>
                                        <p:cTn id="64" dur="166" decel="50000">
                                          <p:stCondLst>
                                            <p:cond delay="1668"/>
                                          </p:stCondLst>
                                        </p:cTn>
                                        <p:tgtEl>
                                          <p:spTgt spid="2"/>
                                        </p:tgtEl>
                                      </p:cBhvr>
                                      <p:to x="100000" y="100000"/>
                                    </p:animScale>
                                    <p:animScale>
                                      <p:cBhvr>
                                        <p:cTn id="65" dur="26">
                                          <p:stCondLst>
                                            <p:cond delay="1808"/>
                                          </p:stCondLst>
                                        </p:cTn>
                                        <p:tgtEl>
                                          <p:spTgt spid="2"/>
                                        </p:tgtEl>
                                      </p:cBhvr>
                                      <p:to x="100000" y="95000"/>
                                    </p:animScale>
                                    <p:animScale>
                                      <p:cBhvr>
                                        <p:cTn id="66" dur="166" decel="50000">
                                          <p:stCondLst>
                                            <p:cond delay="1834"/>
                                          </p:stCondLst>
                                        </p:cTn>
                                        <p:tgtEl>
                                          <p:spTgt spid="2"/>
                                        </p:tgtEl>
                                      </p:cBhvr>
                                      <p:to x="100000" y="100000"/>
                                    </p:animScale>
                                  </p:childTnLst>
                                </p:cTn>
                              </p:par>
                              <p:par>
                                <p:cTn id="67" presetID="26"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down)">
                                      <p:cBhvr>
                                        <p:cTn id="69" dur="580">
                                          <p:stCondLst>
                                            <p:cond delay="0"/>
                                          </p:stCondLst>
                                        </p:cTn>
                                        <p:tgtEl>
                                          <p:spTgt spid="12"/>
                                        </p:tgtEl>
                                      </p:cBhvr>
                                    </p:animEffect>
                                    <p:anim calcmode="lin" valueType="num">
                                      <p:cBhvr>
                                        <p:cTn id="7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5" dur="26">
                                          <p:stCondLst>
                                            <p:cond delay="650"/>
                                          </p:stCondLst>
                                        </p:cTn>
                                        <p:tgtEl>
                                          <p:spTgt spid="12"/>
                                        </p:tgtEl>
                                      </p:cBhvr>
                                      <p:to x="100000" y="60000"/>
                                    </p:animScale>
                                    <p:animScale>
                                      <p:cBhvr>
                                        <p:cTn id="76" dur="166" decel="50000">
                                          <p:stCondLst>
                                            <p:cond delay="676"/>
                                          </p:stCondLst>
                                        </p:cTn>
                                        <p:tgtEl>
                                          <p:spTgt spid="12"/>
                                        </p:tgtEl>
                                      </p:cBhvr>
                                      <p:to x="100000" y="100000"/>
                                    </p:animScale>
                                    <p:animScale>
                                      <p:cBhvr>
                                        <p:cTn id="77" dur="26">
                                          <p:stCondLst>
                                            <p:cond delay="1312"/>
                                          </p:stCondLst>
                                        </p:cTn>
                                        <p:tgtEl>
                                          <p:spTgt spid="12"/>
                                        </p:tgtEl>
                                      </p:cBhvr>
                                      <p:to x="100000" y="80000"/>
                                    </p:animScale>
                                    <p:animScale>
                                      <p:cBhvr>
                                        <p:cTn id="78" dur="166" decel="50000">
                                          <p:stCondLst>
                                            <p:cond delay="1338"/>
                                          </p:stCondLst>
                                        </p:cTn>
                                        <p:tgtEl>
                                          <p:spTgt spid="12"/>
                                        </p:tgtEl>
                                      </p:cBhvr>
                                      <p:to x="100000" y="100000"/>
                                    </p:animScale>
                                    <p:animScale>
                                      <p:cBhvr>
                                        <p:cTn id="79" dur="26">
                                          <p:stCondLst>
                                            <p:cond delay="1642"/>
                                          </p:stCondLst>
                                        </p:cTn>
                                        <p:tgtEl>
                                          <p:spTgt spid="12"/>
                                        </p:tgtEl>
                                      </p:cBhvr>
                                      <p:to x="100000" y="90000"/>
                                    </p:animScale>
                                    <p:animScale>
                                      <p:cBhvr>
                                        <p:cTn id="80" dur="166" decel="50000">
                                          <p:stCondLst>
                                            <p:cond delay="1668"/>
                                          </p:stCondLst>
                                        </p:cTn>
                                        <p:tgtEl>
                                          <p:spTgt spid="12"/>
                                        </p:tgtEl>
                                      </p:cBhvr>
                                      <p:to x="100000" y="100000"/>
                                    </p:animScale>
                                    <p:animScale>
                                      <p:cBhvr>
                                        <p:cTn id="81" dur="26">
                                          <p:stCondLst>
                                            <p:cond delay="1808"/>
                                          </p:stCondLst>
                                        </p:cTn>
                                        <p:tgtEl>
                                          <p:spTgt spid="12"/>
                                        </p:tgtEl>
                                      </p:cBhvr>
                                      <p:to x="100000" y="95000"/>
                                    </p:animScale>
                                    <p:animScale>
                                      <p:cBhvr>
                                        <p:cTn id="82" dur="166" decel="50000">
                                          <p:stCondLst>
                                            <p:cond delay="1834"/>
                                          </p:stCondLst>
                                        </p:cTn>
                                        <p:tgtEl>
                                          <p:spTgt spid="12"/>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45" presetClass="entr" presetSubtype="0"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2000"/>
                                        <p:tgtEl>
                                          <p:spTgt spid="5"/>
                                        </p:tgtEl>
                                      </p:cBhvr>
                                    </p:animEffect>
                                    <p:anim calcmode="lin" valueType="num">
                                      <p:cBhvr>
                                        <p:cTn id="88" dur="2000" fill="hold"/>
                                        <p:tgtEl>
                                          <p:spTgt spid="5"/>
                                        </p:tgtEl>
                                        <p:attrNameLst>
                                          <p:attrName>ppt_w</p:attrName>
                                        </p:attrNameLst>
                                      </p:cBhvr>
                                      <p:tavLst>
                                        <p:tav tm="0" fmla="#ppt_w*sin(2.5*pi*$)">
                                          <p:val>
                                            <p:fltVal val="0"/>
                                          </p:val>
                                        </p:tav>
                                        <p:tav tm="100000">
                                          <p:val>
                                            <p:fltVal val="1"/>
                                          </p:val>
                                        </p:tav>
                                      </p:tavLst>
                                    </p:anim>
                                    <p:anim calcmode="lin" valueType="num">
                                      <p:cBhvr>
                                        <p:cTn id="8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17" presetClass="entr" presetSubtype="10" fill="hold" nodeType="clickEffect">
                                  <p:stCondLst>
                                    <p:cond delay="0"/>
                                  </p:stCondLst>
                                  <p:childTnLst>
                                    <p:set>
                                      <p:cBhvr>
                                        <p:cTn id="93" dur="1" fill="hold">
                                          <p:stCondLst>
                                            <p:cond delay="0"/>
                                          </p:stCondLst>
                                        </p:cTn>
                                        <p:tgtEl>
                                          <p:spTgt spid="10">
                                            <p:txEl>
                                              <p:pRg st="0" end="0"/>
                                            </p:txEl>
                                          </p:spTgt>
                                        </p:tgtEl>
                                        <p:attrNameLst>
                                          <p:attrName>style.visibility</p:attrName>
                                        </p:attrNameLst>
                                      </p:cBhvr>
                                      <p:to>
                                        <p:strVal val="visible"/>
                                      </p:to>
                                    </p:set>
                                    <p:anim calcmode="lin" valueType="num">
                                      <p:cBhvr>
                                        <p:cTn id="9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 grpId="0" animBg="1"/>
      <p:bldP spid="4"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5571" y="932503"/>
            <a:ext cx="7522773" cy="500401"/>
          </a:xfrm>
        </p:spPr>
        <p:txBody>
          <a:bodyPr>
            <a:noAutofit/>
          </a:bodyPr>
          <a:lstStyle/>
          <a:p>
            <a:pPr marL="457200" indent="-457200">
              <a:buFont typeface="Wingdings" panose="05000000000000000000" pitchFamily="2" charset="2"/>
              <a:buChar char="Ø"/>
            </a:pPr>
            <a:r>
              <a:rPr lang="sr-Cyrl-RS" dirty="0" smtClean="0"/>
              <a:t>И још нешто што ћете често користити  :</a:t>
            </a:r>
          </a:p>
          <a:p>
            <a:endParaRPr lang="sr-Cyrl-RS" dirty="0" smtClean="0"/>
          </a:p>
          <a:p>
            <a:endParaRPr lang="sr-Cyrl-RS" b="1" dirty="0" smtClean="0">
              <a:solidFill>
                <a:srgbClr val="F9CC4D"/>
              </a:solidFill>
            </a:endParaRPr>
          </a:p>
        </p:txBody>
      </p:sp>
      <p:sp>
        <p:nvSpPr>
          <p:cNvPr id="7" name="Title 6"/>
          <p:cNvSpPr>
            <a:spLocks noGrp="1"/>
          </p:cNvSpPr>
          <p:nvPr>
            <p:ph type="ctrTitle"/>
          </p:nvPr>
        </p:nvSpPr>
        <p:spPr>
          <a:xfrm>
            <a:off x="1787426" y="333678"/>
            <a:ext cx="5713164" cy="647050"/>
          </a:xfrm>
        </p:spPr>
        <p:txBody>
          <a:bodyPr/>
          <a:lstStyle/>
          <a:p>
            <a:pPr algn="ctr"/>
            <a:r>
              <a:rPr lang="sr-Cyrl-RS" sz="4400" b="1" dirty="0" smtClean="0"/>
              <a:t>Размера и пропорција </a:t>
            </a:r>
            <a:endParaRPr lang="sr-Latn-RS" sz="4400" b="1" dirty="0"/>
          </a:p>
        </p:txBody>
      </p:sp>
      <mc:AlternateContent xmlns:mc="http://schemas.openxmlformats.org/markup-compatibility/2006" xmlns:a14="http://schemas.microsoft.com/office/drawing/2010/main">
        <mc:Choice Requires="a14">
          <p:sp>
            <p:nvSpPr>
              <p:cNvPr id="8" name="Title 6"/>
              <p:cNvSpPr txBox="1">
                <a:spLocks/>
              </p:cNvSpPr>
              <p:nvPr/>
            </p:nvSpPr>
            <p:spPr>
              <a:xfrm>
                <a:off x="16588" y="1556792"/>
                <a:ext cx="9045382" cy="653299"/>
              </a:xfrm>
              <a:prstGeom prst="rect">
                <a:avLst/>
              </a:prstGeom>
              <a:no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sr-Cyrl-RS" sz="3600" b="1" dirty="0" smtClean="0"/>
                  <a:t> </a:t>
                </a:r>
                <a:r>
                  <a:rPr lang="sr-Latn-RS" sz="3600" b="1" i="1" dirty="0" smtClean="0"/>
                  <a:t>a</a:t>
                </a:r>
                <a:r>
                  <a:rPr lang="sr-Cyrl-RS" sz="3600" b="1" dirty="0" smtClean="0"/>
                  <a:t> : </a:t>
                </a:r>
                <a:r>
                  <a:rPr lang="sr-Latn-RS" sz="3600" b="1" dirty="0" smtClean="0"/>
                  <a:t>b</a:t>
                </a:r>
                <a:r>
                  <a:rPr lang="sr-Cyrl-RS" sz="3600" b="1" dirty="0" smtClean="0"/>
                  <a:t> </a:t>
                </a:r>
                <a14:m>
                  <m:oMath xmlns:m="http://schemas.openxmlformats.org/officeDocument/2006/math">
                    <m:r>
                      <a:rPr lang="sr-Cyrl-RS" sz="3600" b="1" i="1" smtClean="0">
                        <a:latin typeface="Cambria Math" panose="02040503050406030204" pitchFamily="18" charset="0"/>
                        <a:ea typeface="Cambria Math" panose="02040503050406030204" pitchFamily="18" charset="0"/>
                      </a:rPr>
                      <m:t>=</m:t>
                    </m:r>
                  </m:oMath>
                </a14:m>
                <a:r>
                  <a:rPr lang="sr-Cyrl-RS" sz="3600" b="1" dirty="0" smtClean="0"/>
                  <a:t> </a:t>
                </a:r>
                <a:r>
                  <a:rPr lang="sr-Latn-RS" sz="3600" b="1" dirty="0" smtClean="0"/>
                  <a:t>c</a:t>
                </a:r>
                <a:r>
                  <a:rPr lang="sr-Cyrl-RS" sz="3600" b="1" dirty="0" smtClean="0"/>
                  <a:t> : d   можемо писати и у облику разломка</a:t>
                </a:r>
              </a:p>
              <a:p>
                <a:endParaRPr lang="sr-Latn-RS" sz="3600" b="1" i="1" dirty="0">
                  <a:solidFill>
                    <a:srgbClr val="FFC000"/>
                  </a:solidFill>
                </a:endParaRPr>
              </a:p>
            </p:txBody>
          </p:sp>
        </mc:Choice>
        <mc:Fallback xmlns="">
          <p:sp>
            <p:nvSpPr>
              <p:cNvPr id="8" name="Title 6"/>
              <p:cNvSpPr txBox="1">
                <a:spLocks noRot="1" noChangeAspect="1" noMove="1" noResize="1" noEditPoints="1" noAdjustHandles="1" noChangeArrowheads="1" noChangeShapeType="1" noTextEdit="1"/>
              </p:cNvSpPr>
              <p:nvPr/>
            </p:nvSpPr>
            <p:spPr>
              <a:xfrm>
                <a:off x="16588" y="1556792"/>
                <a:ext cx="9045382" cy="653299"/>
              </a:xfrm>
              <a:prstGeom prst="rect">
                <a:avLst/>
              </a:prstGeom>
              <a:blipFill rotWithShape="0">
                <a:blip r:embed="rId3"/>
                <a:stretch>
                  <a:fillRect/>
                </a:stretch>
              </a:blipFill>
            </p:spPr>
            <p:txBody>
              <a:bodyPr/>
              <a:lstStyle/>
              <a:p>
                <a:r>
                  <a:rPr lang="sr-Latn-RS">
                    <a:noFill/>
                  </a:rPr>
                  <a:t> </a:t>
                </a:r>
              </a:p>
            </p:txBody>
          </p:sp>
        </mc:Fallback>
      </mc:AlternateContent>
      <mc:AlternateContent xmlns:mc="http://schemas.openxmlformats.org/markup-compatibility/2006" xmlns:a14="http://schemas.microsoft.com/office/drawing/2010/main">
        <mc:Choice Requires="a14">
          <p:sp>
            <p:nvSpPr>
              <p:cNvPr id="13" name="Title 6"/>
              <p:cNvSpPr txBox="1">
                <a:spLocks/>
              </p:cNvSpPr>
              <p:nvPr/>
            </p:nvSpPr>
            <p:spPr>
              <a:xfrm>
                <a:off x="145571" y="2333979"/>
                <a:ext cx="8856304" cy="3528392"/>
              </a:xfrm>
              <a:prstGeom prst="rect">
                <a:avLst/>
              </a:prstGeom>
              <a:noFill/>
            </p:spPr>
            <p:style>
              <a:lnRef idx="2">
                <a:schemeClr val="accent1"/>
              </a:lnRef>
              <a:fillRef idx="1">
                <a:schemeClr val="lt1"/>
              </a:fillRef>
              <a:effectRef idx="0">
                <a:schemeClr val="accent1"/>
              </a:effectRef>
              <a:fontRef idx="minor">
                <a:schemeClr val="dk1"/>
              </a:fontRef>
            </p:style>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sr-Cyrl-RS" sz="3600" b="1" i="1" dirty="0" smtClean="0">
                    <a:ln w="28575">
                      <a:solidFill>
                        <a:srgbClr val="FFFF00"/>
                      </a:solidFill>
                    </a:ln>
                    <a:solidFill>
                      <a:srgbClr val="FF0000"/>
                    </a:solidFill>
                  </a:rPr>
                  <a:t>   </a:t>
                </a:r>
                <a14:m>
                  <m:oMath xmlns:m="http://schemas.openxmlformats.org/officeDocument/2006/math">
                    <m:f>
                      <m:fPr>
                        <m:ctrlPr>
                          <a:rPr lang="sr-Cyrl-RS" sz="3600" b="1" i="1" smtClean="0">
                            <a:ln w="28575">
                              <a:solidFill>
                                <a:srgbClr val="FFFF00"/>
                              </a:solidFill>
                            </a:ln>
                            <a:solidFill>
                              <a:srgbClr val="FFC000"/>
                            </a:solidFill>
                            <a:latin typeface="Cambria Math" panose="02040503050406030204" pitchFamily="18" charset="0"/>
                          </a:rPr>
                        </m:ctrlPr>
                      </m:fPr>
                      <m:num>
                        <m:r>
                          <a:rPr lang="sr-Latn-RS" sz="3600" b="1" i="1" smtClean="0">
                            <a:ln w="28575">
                              <a:solidFill>
                                <a:srgbClr val="FFFF00"/>
                              </a:solidFill>
                            </a:ln>
                            <a:solidFill>
                              <a:srgbClr val="FFC000"/>
                            </a:solidFill>
                            <a:latin typeface="Cambria Math" panose="02040503050406030204" pitchFamily="18" charset="0"/>
                          </a:rPr>
                          <m:t>𝒂</m:t>
                        </m:r>
                      </m:num>
                      <m:den>
                        <m:r>
                          <a:rPr lang="sr-Latn-RS" sz="3600" b="1" i="1" smtClean="0">
                            <a:ln w="28575">
                              <a:solidFill>
                                <a:srgbClr val="FFFF00"/>
                              </a:solidFill>
                            </a:ln>
                            <a:solidFill>
                              <a:srgbClr val="FFC000"/>
                            </a:solidFill>
                            <a:latin typeface="Cambria Math" panose="02040503050406030204" pitchFamily="18" charset="0"/>
                          </a:rPr>
                          <m:t>𝒃</m:t>
                        </m:r>
                      </m:den>
                    </m:f>
                  </m:oMath>
                </a14:m>
                <a:r>
                  <a:rPr lang="sr-Cyrl-RS" sz="3600" b="1" i="1" dirty="0" smtClean="0">
                    <a:ln w="28575">
                      <a:solidFill>
                        <a:srgbClr val="FFFF00"/>
                      </a:solidFill>
                    </a:ln>
                    <a:solidFill>
                      <a:srgbClr val="FFC000"/>
                    </a:solidFill>
                  </a:rPr>
                  <a:t> </a:t>
                </a:r>
                <a14:m>
                  <m:oMath xmlns:m="http://schemas.openxmlformats.org/officeDocument/2006/math">
                    <m:r>
                      <a:rPr lang="sr-Cyrl-RS" sz="3600" b="1" i="1" dirty="0" smtClean="0">
                        <a:ln w="28575">
                          <a:solidFill>
                            <a:srgbClr val="FFFF00"/>
                          </a:solidFill>
                        </a:ln>
                        <a:solidFill>
                          <a:srgbClr val="FFC000"/>
                        </a:solidFill>
                        <a:latin typeface="Cambria Math" panose="02040503050406030204" pitchFamily="18" charset="0"/>
                        <a:ea typeface="Cambria Math" panose="02040503050406030204" pitchFamily="18" charset="0"/>
                      </a:rPr>
                      <m:t>=</m:t>
                    </m:r>
                    <m:f>
                      <m:fPr>
                        <m:ctrlPr>
                          <a:rPr lang="sr-Cyrl-RS" sz="3600" b="1" i="1" dirty="0" smtClean="0">
                            <a:ln w="28575">
                              <a:solidFill>
                                <a:srgbClr val="FFFF00"/>
                              </a:solidFill>
                            </a:ln>
                            <a:solidFill>
                              <a:srgbClr val="FFC000"/>
                            </a:solidFill>
                            <a:latin typeface="Cambria Math" panose="02040503050406030204" pitchFamily="18" charset="0"/>
                            <a:ea typeface="Cambria Math" panose="02040503050406030204" pitchFamily="18" charset="0"/>
                          </a:rPr>
                        </m:ctrlPr>
                      </m:fPr>
                      <m:num>
                        <m:r>
                          <a:rPr lang="sr-Latn-RS" sz="3600" b="1" i="1" dirty="0" smtClean="0">
                            <a:ln w="28575">
                              <a:solidFill>
                                <a:srgbClr val="FFFF00"/>
                              </a:solidFill>
                            </a:ln>
                            <a:solidFill>
                              <a:srgbClr val="FFC000"/>
                            </a:solidFill>
                            <a:latin typeface="Cambria Math" panose="02040503050406030204" pitchFamily="18" charset="0"/>
                            <a:ea typeface="Cambria Math" panose="02040503050406030204" pitchFamily="18" charset="0"/>
                          </a:rPr>
                          <m:t>𝒄</m:t>
                        </m:r>
                      </m:num>
                      <m:den>
                        <m:r>
                          <a:rPr lang="sr-Latn-RS" sz="3600" b="1" i="1" dirty="0" smtClean="0">
                            <a:ln w="28575">
                              <a:solidFill>
                                <a:srgbClr val="FFFF00"/>
                              </a:solidFill>
                            </a:ln>
                            <a:solidFill>
                              <a:srgbClr val="FFC000"/>
                            </a:solidFill>
                            <a:latin typeface="Cambria Math" panose="02040503050406030204" pitchFamily="18" charset="0"/>
                            <a:ea typeface="Cambria Math" panose="02040503050406030204" pitchFamily="18" charset="0"/>
                          </a:rPr>
                          <m:t>𝒅</m:t>
                        </m:r>
                      </m:den>
                    </m:f>
                  </m:oMath>
                </a14:m>
                <a:r>
                  <a:rPr lang="sr-Cyrl-RS" sz="3600" b="1" i="1" dirty="0" smtClean="0">
                    <a:solidFill>
                      <a:srgbClr val="FFC000"/>
                    </a:solidFill>
                  </a:rPr>
                  <a:t>   </a:t>
                </a:r>
                <a:r>
                  <a:rPr lang="sr-Cyrl-RS" sz="3600" dirty="0" smtClean="0">
                    <a:solidFill>
                      <a:schemeClr val="tx1"/>
                    </a:solidFill>
                  </a:rPr>
                  <a:t>проширивањем се не мења вредност</a:t>
                </a:r>
              </a:p>
              <a:p>
                <a:pPr algn="ctr"/>
                <a:endParaRPr lang="sr-Cyrl-RS" sz="3600" b="1" dirty="0" smtClean="0">
                  <a:solidFill>
                    <a:srgbClr val="FFC000"/>
                  </a:solidFill>
                </a:endParaRPr>
              </a:p>
              <a:p>
                <a:pPr algn="ctr"/>
                <a:r>
                  <a:rPr lang="sr-Cyrl-RS" sz="3600" b="1" dirty="0" smtClean="0">
                    <a:solidFill>
                      <a:srgbClr val="FFC000"/>
                    </a:solidFill>
                  </a:rPr>
                  <a:t>  </a:t>
                </a:r>
                <a14:m>
                  <m:oMath xmlns:m="http://schemas.openxmlformats.org/officeDocument/2006/math">
                    <m:f>
                      <m:fPr>
                        <m:ctrlPr>
                          <a:rPr lang="sr-Cyrl-RS" sz="3600" b="1" i="1" smtClean="0">
                            <a:ln w="28575">
                              <a:solidFill>
                                <a:srgbClr val="FFFF00"/>
                              </a:solidFill>
                            </a:ln>
                            <a:solidFill>
                              <a:srgbClr val="FFC000"/>
                            </a:solidFill>
                            <a:latin typeface="Cambria Math" panose="02040503050406030204" pitchFamily="18" charset="0"/>
                          </a:rPr>
                        </m:ctrlPr>
                      </m:fPr>
                      <m:num>
                        <m:r>
                          <a:rPr lang="sr-Latn-RS" sz="3600" b="1" i="1" smtClean="0">
                            <a:ln w="28575">
                              <a:solidFill>
                                <a:srgbClr val="FFFF00"/>
                              </a:solidFill>
                            </a:ln>
                            <a:solidFill>
                              <a:srgbClr val="FFC000"/>
                            </a:solidFill>
                            <a:latin typeface="Cambria Math" panose="02040503050406030204" pitchFamily="18" charset="0"/>
                          </a:rPr>
                          <m:t>𝒂</m:t>
                        </m:r>
                      </m:num>
                      <m:den>
                        <m:r>
                          <a:rPr lang="sr-Latn-RS" sz="3600" b="1" i="1" smtClean="0">
                            <a:ln w="28575">
                              <a:solidFill>
                                <a:srgbClr val="FFFF00"/>
                              </a:solidFill>
                            </a:ln>
                            <a:solidFill>
                              <a:srgbClr val="FFC000"/>
                            </a:solidFill>
                            <a:latin typeface="Cambria Math" panose="02040503050406030204" pitchFamily="18" charset="0"/>
                          </a:rPr>
                          <m:t>𝒃</m:t>
                        </m:r>
                      </m:den>
                    </m:f>
                  </m:oMath>
                </a14:m>
                <a:r>
                  <a:rPr lang="sr-Cyrl-RS" sz="3600" b="1" i="1" dirty="0" smtClean="0">
                    <a:ln w="28575">
                      <a:solidFill>
                        <a:srgbClr val="FFFF00"/>
                      </a:solidFill>
                    </a:ln>
                    <a:solidFill>
                      <a:srgbClr val="FFC000"/>
                    </a:solidFill>
                  </a:rPr>
                  <a:t> </a:t>
                </a:r>
                <a14:m>
                  <m:oMath xmlns:m="http://schemas.openxmlformats.org/officeDocument/2006/math">
                    <m:r>
                      <a:rPr lang="sr-Cyrl-RS" sz="3600" b="1" i="1" dirty="0" smtClean="0">
                        <a:ln w="28575">
                          <a:solidFill>
                            <a:srgbClr val="FFFF00"/>
                          </a:solidFill>
                        </a:ln>
                        <a:solidFill>
                          <a:srgbClr val="FFC000"/>
                        </a:solidFill>
                        <a:latin typeface="Cambria Math" panose="02040503050406030204" pitchFamily="18" charset="0"/>
                        <a:ea typeface="Cambria Math" panose="02040503050406030204" pitchFamily="18" charset="0"/>
                      </a:rPr>
                      <m:t>=</m:t>
                    </m:r>
                    <m:f>
                      <m:fPr>
                        <m:ctrlPr>
                          <a:rPr lang="sr-Cyrl-RS" sz="3600" b="1" i="1" dirty="0" smtClean="0">
                            <a:ln w="28575">
                              <a:solidFill>
                                <a:srgbClr val="FFFF00"/>
                              </a:solidFill>
                            </a:ln>
                            <a:solidFill>
                              <a:srgbClr val="FFC000"/>
                            </a:solidFill>
                            <a:latin typeface="Cambria Math" panose="02040503050406030204" pitchFamily="18" charset="0"/>
                            <a:ea typeface="Cambria Math" panose="02040503050406030204" pitchFamily="18" charset="0"/>
                          </a:rPr>
                        </m:ctrlPr>
                      </m:fPr>
                      <m:num>
                        <m:r>
                          <a:rPr lang="sr-Latn-RS" sz="3600" b="1" i="1" dirty="0" smtClean="0">
                            <a:ln w="28575">
                              <a:solidFill>
                                <a:srgbClr val="FFFF00"/>
                              </a:solidFill>
                            </a:ln>
                            <a:solidFill>
                              <a:srgbClr val="FFC000"/>
                            </a:solidFill>
                            <a:latin typeface="Cambria Math" panose="02040503050406030204" pitchFamily="18" charset="0"/>
                            <a:ea typeface="Cambria Math" panose="02040503050406030204" pitchFamily="18" charset="0"/>
                          </a:rPr>
                          <m:t>𝒄</m:t>
                        </m:r>
                        <m:r>
                          <a:rPr lang="sr-Cyrl-RS" sz="3600" b="1" i="1" dirty="0" smtClean="0">
                            <a:ln w="28575">
                              <a:solidFill>
                                <a:srgbClr val="FFFF00"/>
                              </a:solidFill>
                            </a:ln>
                            <a:solidFill>
                              <a:srgbClr val="FFC000"/>
                            </a:solidFill>
                            <a:latin typeface="Cambria Math" panose="02040503050406030204" pitchFamily="18" charset="0"/>
                            <a:ea typeface="Cambria Math" panose="02040503050406030204" pitchFamily="18" charset="0"/>
                          </a:rPr>
                          <m:t> </m:t>
                        </m:r>
                        <m:r>
                          <a:rPr lang="sr-Latn-RS" sz="3600" b="1" i="1" dirty="0" smtClean="0">
                            <a:ln w="28575">
                              <a:solidFill>
                                <a:srgbClr val="FFFF00"/>
                              </a:solidFill>
                            </a:ln>
                            <a:solidFill>
                              <a:srgbClr val="FFC000"/>
                            </a:solidFill>
                            <a:latin typeface="Cambria Math" panose="02040503050406030204" pitchFamily="18" charset="0"/>
                            <a:ea typeface="Cambria Math" panose="02040503050406030204" pitchFamily="18" charset="0"/>
                          </a:rPr>
                          <m:t>·</m:t>
                        </m:r>
                        <m:r>
                          <a:rPr lang="sr-Cyrl-RS" sz="3600" b="1" i="1" dirty="0" smtClean="0">
                            <a:ln w="28575">
                              <a:solidFill>
                                <a:srgbClr val="FFFF00"/>
                              </a:solidFill>
                            </a:ln>
                            <a:solidFill>
                              <a:srgbClr val="FFC000"/>
                            </a:solidFill>
                            <a:latin typeface="Cambria Math" panose="02040503050406030204" pitchFamily="18" charset="0"/>
                            <a:ea typeface="Cambria Math" panose="02040503050406030204" pitchFamily="18" charset="0"/>
                          </a:rPr>
                          <m:t> </m:t>
                        </m:r>
                        <m:r>
                          <a:rPr lang="sr-Latn-RS" sz="3600" b="1" i="1" dirty="0" smtClean="0">
                            <a:ln w="28575">
                              <a:solidFill>
                                <a:srgbClr val="FFFF00"/>
                              </a:solidFill>
                            </a:ln>
                            <a:solidFill>
                              <a:srgbClr val="FFC000"/>
                            </a:solidFill>
                            <a:latin typeface="Cambria Math" panose="02040503050406030204" pitchFamily="18" charset="0"/>
                            <a:ea typeface="Cambria Math" panose="02040503050406030204" pitchFamily="18" charset="0"/>
                          </a:rPr>
                          <m:t>𝒌</m:t>
                        </m:r>
                      </m:num>
                      <m:den>
                        <m:r>
                          <a:rPr lang="sr-Latn-RS" sz="3600" b="1" i="1" dirty="0" smtClean="0">
                            <a:ln w="28575">
                              <a:solidFill>
                                <a:srgbClr val="FFFF00"/>
                              </a:solidFill>
                            </a:ln>
                            <a:solidFill>
                              <a:srgbClr val="FFC000"/>
                            </a:solidFill>
                            <a:latin typeface="Cambria Math" panose="02040503050406030204" pitchFamily="18" charset="0"/>
                            <a:ea typeface="Cambria Math" panose="02040503050406030204" pitchFamily="18" charset="0"/>
                          </a:rPr>
                          <m:t>𝒅</m:t>
                        </m:r>
                        <m:r>
                          <a:rPr lang="sr-Cyrl-RS" sz="3600" b="1" i="1" dirty="0" smtClean="0">
                            <a:ln w="28575">
                              <a:solidFill>
                                <a:srgbClr val="FFFF00"/>
                              </a:solidFill>
                            </a:ln>
                            <a:solidFill>
                              <a:srgbClr val="FFC000"/>
                            </a:solidFill>
                            <a:latin typeface="Cambria Math" panose="02040503050406030204" pitchFamily="18" charset="0"/>
                            <a:ea typeface="Cambria Math" panose="02040503050406030204" pitchFamily="18" charset="0"/>
                          </a:rPr>
                          <m:t> </m:t>
                        </m:r>
                        <m:r>
                          <a:rPr lang="sr-Latn-RS" sz="3600" b="1" i="1" dirty="0" smtClean="0">
                            <a:ln w="28575">
                              <a:solidFill>
                                <a:srgbClr val="FFFF00"/>
                              </a:solidFill>
                            </a:ln>
                            <a:solidFill>
                              <a:srgbClr val="FFC000"/>
                            </a:solidFill>
                            <a:latin typeface="Cambria Math" panose="02040503050406030204" pitchFamily="18" charset="0"/>
                            <a:ea typeface="Cambria Math" panose="02040503050406030204" pitchFamily="18" charset="0"/>
                          </a:rPr>
                          <m:t>·</m:t>
                        </m:r>
                        <m:r>
                          <a:rPr lang="sr-Cyrl-RS" sz="3600" b="1" i="1" dirty="0" smtClean="0">
                            <a:ln w="28575">
                              <a:solidFill>
                                <a:srgbClr val="FFFF00"/>
                              </a:solidFill>
                            </a:ln>
                            <a:solidFill>
                              <a:srgbClr val="FFC000"/>
                            </a:solidFill>
                            <a:latin typeface="Cambria Math" panose="02040503050406030204" pitchFamily="18" charset="0"/>
                            <a:ea typeface="Cambria Math" panose="02040503050406030204" pitchFamily="18" charset="0"/>
                          </a:rPr>
                          <m:t> </m:t>
                        </m:r>
                        <m:r>
                          <a:rPr lang="sr-Latn-RS" sz="3600" b="1" i="1" dirty="0" smtClean="0">
                            <a:ln w="28575">
                              <a:solidFill>
                                <a:srgbClr val="FFFF00"/>
                              </a:solidFill>
                            </a:ln>
                            <a:solidFill>
                              <a:srgbClr val="FFC000"/>
                            </a:solidFill>
                            <a:latin typeface="Cambria Math" panose="02040503050406030204" pitchFamily="18" charset="0"/>
                            <a:ea typeface="Cambria Math" panose="02040503050406030204" pitchFamily="18" charset="0"/>
                          </a:rPr>
                          <m:t>𝒌</m:t>
                        </m:r>
                      </m:den>
                    </m:f>
                  </m:oMath>
                </a14:m>
                <a:r>
                  <a:rPr lang="sr-Cyrl-RS" sz="3600" b="1" dirty="0" smtClean="0">
                    <a:solidFill>
                      <a:srgbClr val="FFC000"/>
                    </a:solidFill>
                  </a:rPr>
                  <a:t>    </a:t>
                </a:r>
                <a:r>
                  <a:rPr lang="sr-Cyrl-RS" sz="3600" dirty="0" smtClean="0">
                    <a:solidFill>
                      <a:schemeClr val="tx1"/>
                    </a:solidFill>
                  </a:rPr>
                  <a:t>што  значи да у пропорцији  </a:t>
                </a:r>
                <a:r>
                  <a:rPr lang="sr-Latn-RS" sz="3600" b="1" i="1" dirty="0" smtClean="0">
                    <a:solidFill>
                      <a:srgbClr val="FFFF00"/>
                    </a:solidFill>
                  </a:rPr>
                  <a:t>a</a:t>
                </a:r>
                <a:r>
                  <a:rPr lang="sr-Cyrl-RS" sz="3600" b="1" i="1" dirty="0" smtClean="0">
                    <a:solidFill>
                      <a:srgbClr val="FFFF00"/>
                    </a:solidFill>
                  </a:rPr>
                  <a:t> </a:t>
                </a:r>
                <a:r>
                  <a:rPr lang="sr-Latn-RS" sz="3600" b="1" dirty="0" smtClean="0">
                    <a:solidFill>
                      <a:srgbClr val="FFFF00"/>
                    </a:solidFill>
                  </a:rPr>
                  <a:t>:</a:t>
                </a:r>
                <a:r>
                  <a:rPr lang="sr-Cyrl-RS" sz="3600" b="1" dirty="0" smtClean="0">
                    <a:solidFill>
                      <a:srgbClr val="FFFF00"/>
                    </a:solidFill>
                  </a:rPr>
                  <a:t> </a:t>
                </a:r>
                <a:r>
                  <a:rPr lang="sr-Latn-RS" sz="3600" b="1" dirty="0" smtClean="0">
                    <a:solidFill>
                      <a:srgbClr val="FFFF00"/>
                    </a:solidFill>
                  </a:rPr>
                  <a:t>b</a:t>
                </a:r>
                <a14:m>
                  <m:oMath xmlns:m="http://schemas.openxmlformats.org/officeDocument/2006/math">
                    <m:r>
                      <a:rPr lang="sr-Latn-RS" sz="3600" b="1" i="1" smtClean="0">
                        <a:solidFill>
                          <a:srgbClr val="FFFF00"/>
                        </a:solidFill>
                        <a:latin typeface="Cambria Math" panose="02040503050406030204" pitchFamily="18" charset="0"/>
                        <a:ea typeface="Cambria Math" panose="02040503050406030204" pitchFamily="18" charset="0"/>
                      </a:rPr>
                      <m:t>=</m:t>
                    </m:r>
                  </m:oMath>
                </a14:m>
                <a:r>
                  <a:rPr lang="sr-Latn-RS" sz="3600" b="1" dirty="0" smtClean="0">
                    <a:solidFill>
                      <a:srgbClr val="FFFF00"/>
                    </a:solidFill>
                  </a:rPr>
                  <a:t>c</a:t>
                </a:r>
                <a:r>
                  <a:rPr lang="sr-Cyrl-RS" sz="3600" b="1" dirty="0" smtClean="0">
                    <a:solidFill>
                      <a:srgbClr val="FFFF00"/>
                    </a:solidFill>
                  </a:rPr>
                  <a:t> </a:t>
                </a:r>
                <a:r>
                  <a:rPr lang="sr-Latn-RS" sz="3600" b="1" dirty="0" smtClean="0">
                    <a:solidFill>
                      <a:srgbClr val="FFFF00"/>
                    </a:solidFill>
                  </a:rPr>
                  <a:t>:</a:t>
                </a:r>
                <a:r>
                  <a:rPr lang="sr-Cyrl-RS" sz="3600" b="1" dirty="0" smtClean="0">
                    <a:solidFill>
                      <a:srgbClr val="FFFF00"/>
                    </a:solidFill>
                  </a:rPr>
                  <a:t> </a:t>
                </a:r>
                <a:r>
                  <a:rPr lang="sr-Latn-RS" sz="3600" b="1" dirty="0" smtClean="0">
                    <a:solidFill>
                      <a:srgbClr val="FFFF00"/>
                    </a:solidFill>
                  </a:rPr>
                  <a:t>d</a:t>
                </a:r>
                <a:r>
                  <a:rPr lang="sr-Cyrl-RS" sz="3600" b="1" dirty="0" smtClean="0">
                    <a:solidFill>
                      <a:srgbClr val="FFFF00"/>
                    </a:solidFill>
                  </a:rPr>
                  <a:t>  </a:t>
                </a:r>
                <a:r>
                  <a:rPr lang="sr-Cyrl-RS" sz="3600" dirty="0" smtClean="0">
                    <a:solidFill>
                      <a:schemeClr val="tx1"/>
                    </a:solidFill>
                  </a:rPr>
                  <a:t>можемо користити и да је  </a:t>
                </a:r>
                <a:r>
                  <a:rPr lang="sr-Latn-RS" sz="3600" b="1" i="1" dirty="0" smtClean="0">
                    <a:solidFill>
                      <a:srgbClr val="FFFF00"/>
                    </a:solidFill>
                  </a:rPr>
                  <a:t>a</a:t>
                </a:r>
                <a14:m>
                  <m:oMath xmlns:m="http://schemas.openxmlformats.org/officeDocument/2006/math">
                    <m:r>
                      <a:rPr lang="sr-Latn-RS" sz="3600" b="1" i="1" smtClean="0">
                        <a:solidFill>
                          <a:srgbClr val="FFFF00"/>
                        </a:solidFill>
                        <a:latin typeface="Cambria Math" panose="02040503050406030204" pitchFamily="18" charset="0"/>
                        <a:ea typeface="Cambria Math" panose="02040503050406030204" pitchFamily="18" charset="0"/>
                      </a:rPr>
                      <m:t>=</m:t>
                    </m:r>
                  </m:oMath>
                </a14:m>
                <a:r>
                  <a:rPr lang="sr-Cyrl-RS" sz="3600" b="1" dirty="0" smtClean="0">
                    <a:solidFill>
                      <a:srgbClr val="FFFF00"/>
                    </a:solidFill>
                  </a:rPr>
                  <a:t> </a:t>
                </a:r>
                <a:r>
                  <a:rPr lang="sr-Latn-RS" sz="3600" b="1" dirty="0" smtClean="0">
                    <a:solidFill>
                      <a:srgbClr val="FFFF00"/>
                    </a:solidFill>
                  </a:rPr>
                  <a:t>c·k</a:t>
                </a:r>
                <a:r>
                  <a:rPr lang="sr-Cyrl-RS" sz="3600" b="1" dirty="0" smtClean="0">
                    <a:solidFill>
                      <a:srgbClr val="FFFF00"/>
                    </a:solidFill>
                  </a:rPr>
                  <a:t>  </a:t>
                </a:r>
                <a:r>
                  <a:rPr lang="sr-Latn-RS" sz="3600" b="1" dirty="0" smtClean="0">
                    <a:solidFill>
                      <a:srgbClr val="FFFF00"/>
                    </a:solidFill>
                  </a:rPr>
                  <a:t>b</a:t>
                </a:r>
                <a14:m>
                  <m:oMath xmlns:m="http://schemas.openxmlformats.org/officeDocument/2006/math">
                    <m:r>
                      <a:rPr lang="sr-Latn-RS" sz="3600" b="1" i="1" smtClean="0">
                        <a:solidFill>
                          <a:srgbClr val="FFFF00"/>
                        </a:solidFill>
                        <a:latin typeface="Cambria Math" panose="02040503050406030204" pitchFamily="18" charset="0"/>
                        <a:ea typeface="Cambria Math" panose="02040503050406030204" pitchFamily="18" charset="0"/>
                      </a:rPr>
                      <m:t>=</m:t>
                    </m:r>
                  </m:oMath>
                </a14:m>
                <a:r>
                  <a:rPr lang="sr-Cyrl-RS" sz="3600" b="1" dirty="0" smtClean="0">
                    <a:solidFill>
                      <a:srgbClr val="FFFF00"/>
                    </a:solidFill>
                  </a:rPr>
                  <a:t> </a:t>
                </a:r>
                <a:r>
                  <a:rPr lang="sr-Latn-RS" sz="3600" b="1" dirty="0" smtClean="0">
                    <a:solidFill>
                      <a:srgbClr val="FFFF00"/>
                    </a:solidFill>
                  </a:rPr>
                  <a:t>d·k</a:t>
                </a:r>
                <a:r>
                  <a:rPr lang="sr-Cyrl-RS" sz="3600" b="1" dirty="0" smtClean="0">
                    <a:solidFill>
                      <a:srgbClr val="FFFF00"/>
                    </a:solidFill>
                  </a:rPr>
                  <a:t>  </a:t>
                </a:r>
              </a:p>
              <a:p>
                <a:pPr algn="ctr"/>
                <a:r>
                  <a:rPr lang="sr-Cyrl-RS" sz="3600" b="1" dirty="0" smtClean="0">
                    <a:solidFill>
                      <a:srgbClr val="FFFF00"/>
                    </a:solidFill>
                  </a:rPr>
                  <a:t> ( </a:t>
                </a:r>
                <a:r>
                  <a:rPr lang="sr-Latn-RS" sz="3600" b="1" dirty="0" smtClean="0">
                    <a:solidFill>
                      <a:srgbClr val="FFFF00"/>
                    </a:solidFill>
                  </a:rPr>
                  <a:t>k</a:t>
                </a:r>
                <a:r>
                  <a:rPr lang="sr-Cyrl-RS" sz="3600" b="1" dirty="0" smtClean="0">
                    <a:solidFill>
                      <a:srgbClr val="FFFF00"/>
                    </a:solidFill>
                  </a:rPr>
                  <a:t>  било који  број </a:t>
                </a:r>
                <a14:m>
                  <m:oMath xmlns:m="http://schemas.openxmlformats.org/officeDocument/2006/math">
                    <m:r>
                      <a:rPr lang="sr-Cyrl-RS" sz="3600" b="1" i="0" smtClean="0">
                        <a:solidFill>
                          <a:srgbClr val="FFFF00"/>
                        </a:solidFill>
                        <a:latin typeface="Cambria Math" panose="02040503050406030204" pitchFamily="18" charset="0"/>
                        <a:ea typeface="Cambria Math" panose="02040503050406030204" pitchFamily="18" charset="0"/>
                      </a:rPr>
                      <m:t>≠</m:t>
                    </m:r>
                  </m:oMath>
                </a14:m>
                <a:r>
                  <a:rPr lang="sr-Cyrl-RS" sz="3600" b="1" dirty="0" smtClean="0">
                    <a:solidFill>
                      <a:srgbClr val="FFC000"/>
                    </a:solidFill>
                  </a:rPr>
                  <a:t> </a:t>
                </a:r>
                <a:r>
                  <a:rPr lang="sr-Cyrl-RS" sz="3600" b="1" dirty="0" smtClean="0">
                    <a:ln w="3175">
                      <a:solidFill>
                        <a:srgbClr val="FFFF00"/>
                      </a:solidFill>
                    </a:ln>
                    <a:solidFill>
                      <a:srgbClr val="FFFF00"/>
                    </a:solidFill>
                  </a:rPr>
                  <a:t>0  )</a:t>
                </a:r>
              </a:p>
              <a:p>
                <a:pPr algn="ctr"/>
                <a:r>
                  <a:rPr lang="sr-Cyrl-RS" sz="3600" dirty="0" smtClean="0">
                    <a:solidFill>
                      <a:schemeClr val="tx1"/>
                    </a:solidFill>
                  </a:rPr>
                  <a:t>ако нам то  помаже  у   решавању  задатака.</a:t>
                </a:r>
              </a:p>
              <a:p>
                <a:pPr algn="ctr"/>
                <a:endParaRPr lang="sr-Cyrl-RS" sz="3600" dirty="0" smtClean="0">
                  <a:solidFill>
                    <a:schemeClr val="tx1"/>
                  </a:solidFill>
                </a:endParaRPr>
              </a:p>
              <a:p>
                <a:pPr algn="ctr"/>
                <a:endParaRPr lang="sr-Latn-RS" sz="3600" i="1" dirty="0">
                  <a:solidFill>
                    <a:schemeClr val="tx1"/>
                  </a:solidFill>
                </a:endParaRPr>
              </a:p>
            </p:txBody>
          </p:sp>
        </mc:Choice>
        <mc:Fallback xmlns="">
          <p:sp>
            <p:nvSpPr>
              <p:cNvPr id="13" name="Title 6"/>
              <p:cNvSpPr txBox="1">
                <a:spLocks noRot="1" noChangeAspect="1" noMove="1" noResize="1" noEditPoints="1" noAdjustHandles="1" noChangeArrowheads="1" noChangeShapeType="1" noTextEdit="1"/>
              </p:cNvSpPr>
              <p:nvPr/>
            </p:nvSpPr>
            <p:spPr>
              <a:xfrm>
                <a:off x="145571" y="2333979"/>
                <a:ext cx="8856304" cy="3528392"/>
              </a:xfrm>
              <a:prstGeom prst="rect">
                <a:avLst/>
              </a:prstGeom>
              <a:blipFill rotWithShape="0">
                <a:blip r:embed="rId4"/>
                <a:stretch>
                  <a:fillRect t="-3231" r="-1778" b="-3231"/>
                </a:stretch>
              </a:blipFill>
            </p:spPr>
            <p:txBody>
              <a:bodyPr/>
              <a:lstStyle/>
              <a:p>
                <a:r>
                  <a:rPr lang="sr-Latn-RS">
                    <a:noFill/>
                  </a:rPr>
                  <a:t> </a:t>
                </a:r>
              </a:p>
            </p:txBody>
          </p:sp>
        </mc:Fallback>
      </mc:AlternateContent>
    </p:spTree>
    <p:extLst>
      <p:ext uri="{BB962C8B-B14F-4D97-AF65-F5344CB8AC3E}">
        <p14:creationId xmlns:p14="http://schemas.microsoft.com/office/powerpoint/2010/main" val="1225772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145571" y="932503"/>
                <a:ext cx="8899811" cy="1704409"/>
              </a:xfrm>
            </p:spPr>
            <p:txBody>
              <a:bodyPr>
                <a:noAutofit/>
              </a:bodyPr>
              <a:lstStyle/>
              <a:p>
                <a:pPr marL="457200" indent="-457200">
                  <a:buFont typeface="Wingdings" panose="05000000000000000000" pitchFamily="2" charset="2"/>
                  <a:buChar char="Ø"/>
                </a:pPr>
                <a:r>
                  <a:rPr lang="sr-Cyrl-RS" b="1" i="1" dirty="0" smtClean="0"/>
                  <a:t>Пример 1:  </a:t>
                </a:r>
              </a:p>
              <a:p>
                <a:r>
                  <a:rPr lang="sr-Cyrl-RS" dirty="0" smtClean="0"/>
                  <a:t>Да ли је дата једнакост пропорција  :</a:t>
                </a:r>
              </a:p>
              <a:p>
                <a:r>
                  <a:rPr lang="sr-Cyrl-RS" dirty="0" smtClean="0"/>
                  <a:t> а) 2 : 3 </a:t>
                </a:r>
                <a14:m>
                  <m:oMath xmlns:m="http://schemas.openxmlformats.org/officeDocument/2006/math">
                    <m:r>
                      <a:rPr lang="sr-Cyrl-RS" i="1" smtClean="0">
                        <a:latin typeface="Cambria Math" panose="02040503050406030204" pitchFamily="18" charset="0"/>
                        <a:ea typeface="Cambria Math" panose="02040503050406030204" pitchFamily="18" charset="0"/>
                      </a:rPr>
                      <m:t>=</m:t>
                    </m:r>
                  </m:oMath>
                </a14:m>
                <a:r>
                  <a:rPr lang="sr-Cyrl-RS" dirty="0" smtClean="0"/>
                  <a:t> 4 : 6          б) 3 : 8 </a:t>
                </a:r>
                <a14:m>
                  <m:oMath xmlns:m="http://schemas.openxmlformats.org/officeDocument/2006/math">
                    <m:r>
                      <a:rPr lang="sr-Cyrl-RS" i="1" smtClean="0">
                        <a:latin typeface="Cambria Math" panose="02040503050406030204" pitchFamily="18" charset="0"/>
                        <a:ea typeface="Cambria Math" panose="02040503050406030204" pitchFamily="18" charset="0"/>
                      </a:rPr>
                      <m:t>=</m:t>
                    </m:r>
                  </m:oMath>
                </a14:m>
                <a:r>
                  <a:rPr lang="sr-Cyrl-RS" dirty="0" smtClean="0"/>
                  <a:t> 7 : 14</a:t>
                </a:r>
              </a:p>
              <a:p>
                <a:r>
                  <a:rPr lang="sr-Cyrl-RS" dirty="0" smtClean="0"/>
                  <a:t>Најједноставније је да проверимо да ли је производ спољашњих чланова једнак производу унутрашњих.</a:t>
                </a:r>
              </a:p>
              <a:p>
                <a:endParaRPr lang="sr-Cyrl-RS" dirty="0" smtClean="0"/>
              </a:p>
              <a:p>
                <a:r>
                  <a:rPr lang="sr-Cyrl-RS" dirty="0" smtClean="0"/>
                  <a:t>а) 2 : 3 </a:t>
                </a:r>
                <a14:m>
                  <m:oMath xmlns:m="http://schemas.openxmlformats.org/officeDocument/2006/math">
                    <m:r>
                      <a:rPr lang="sr-Cyrl-RS" i="1" smtClean="0">
                        <a:latin typeface="Cambria Math" panose="02040503050406030204" pitchFamily="18" charset="0"/>
                        <a:ea typeface="Cambria Math" panose="02040503050406030204" pitchFamily="18" charset="0"/>
                      </a:rPr>
                      <m:t>=</m:t>
                    </m:r>
                  </m:oMath>
                </a14:m>
                <a:r>
                  <a:rPr lang="sr-Cyrl-RS" dirty="0" smtClean="0"/>
                  <a:t> 4 : 6                  б) 3 : 8 </a:t>
                </a:r>
                <a14:m>
                  <m:oMath xmlns:m="http://schemas.openxmlformats.org/officeDocument/2006/math">
                    <m:r>
                      <a:rPr lang="sr-Cyrl-RS" i="1" smtClean="0">
                        <a:latin typeface="Cambria Math" panose="02040503050406030204" pitchFamily="18" charset="0"/>
                        <a:ea typeface="Cambria Math" panose="02040503050406030204" pitchFamily="18" charset="0"/>
                      </a:rPr>
                      <m:t>=</m:t>
                    </m:r>
                  </m:oMath>
                </a14:m>
                <a:r>
                  <a:rPr lang="sr-Cyrl-RS" dirty="0" smtClean="0"/>
                  <a:t> 7 : 14</a:t>
                </a:r>
                <a:endParaRPr lang="sr-Cyrl-RS" dirty="0"/>
              </a:p>
              <a:p>
                <a:r>
                  <a:rPr lang="sr-Cyrl-RS" dirty="0" smtClean="0"/>
                  <a:t>     </a:t>
                </a:r>
              </a:p>
              <a:p>
                <a:r>
                  <a:rPr lang="sr-Cyrl-RS" dirty="0"/>
                  <a:t> </a:t>
                </a:r>
                <a:r>
                  <a:rPr lang="sr-Cyrl-RS" dirty="0" smtClean="0"/>
                  <a:t>     2 · 6 </a:t>
                </a:r>
                <a14:m>
                  <m:oMath xmlns:m="http://schemas.openxmlformats.org/officeDocument/2006/math">
                    <m:r>
                      <a:rPr lang="sr-Cyrl-RS" i="1" smtClean="0">
                        <a:latin typeface="Cambria Math" panose="02040503050406030204" pitchFamily="18" charset="0"/>
                        <a:ea typeface="Cambria Math" panose="02040503050406030204" pitchFamily="18" charset="0"/>
                      </a:rPr>
                      <m:t>=</m:t>
                    </m:r>
                  </m:oMath>
                </a14:m>
                <a:r>
                  <a:rPr lang="sr-Cyrl-RS" dirty="0" smtClean="0"/>
                  <a:t>  3 · 4                      3 · 14 </a:t>
                </a:r>
                <a14:m>
                  <m:oMath xmlns:m="http://schemas.openxmlformats.org/officeDocument/2006/math">
                    <m:r>
                      <a:rPr lang="sr-Cyrl-RS" i="1" smtClean="0">
                        <a:latin typeface="Cambria Math" panose="02040503050406030204" pitchFamily="18" charset="0"/>
                        <a:ea typeface="Cambria Math" panose="02040503050406030204" pitchFamily="18" charset="0"/>
                      </a:rPr>
                      <m:t>=</m:t>
                    </m:r>
                  </m:oMath>
                </a14:m>
                <a:r>
                  <a:rPr lang="sr-Cyrl-RS" dirty="0" smtClean="0"/>
                  <a:t> 8· 7</a:t>
                </a:r>
              </a:p>
              <a:p>
                <a:r>
                  <a:rPr lang="sr-Cyrl-RS" dirty="0"/>
                  <a:t> </a:t>
                </a:r>
                <a:r>
                  <a:rPr lang="sr-Cyrl-RS" dirty="0" smtClean="0"/>
                  <a:t>       12 </a:t>
                </a:r>
                <a14:m>
                  <m:oMath xmlns:m="http://schemas.openxmlformats.org/officeDocument/2006/math">
                    <m:r>
                      <a:rPr lang="sr-Cyrl-RS" i="1" smtClean="0">
                        <a:latin typeface="Cambria Math" panose="02040503050406030204" pitchFamily="18" charset="0"/>
                        <a:ea typeface="Cambria Math" panose="02040503050406030204" pitchFamily="18" charset="0"/>
                      </a:rPr>
                      <m:t>=</m:t>
                    </m:r>
                  </m:oMath>
                </a14:m>
                <a:r>
                  <a:rPr lang="sr-Cyrl-RS" dirty="0" smtClean="0"/>
                  <a:t> 12 , </a:t>
                </a:r>
                <a:r>
                  <a:rPr lang="sr-Latn-RS" dirty="0" smtClean="0"/>
                  <a:t>T</a:t>
                </a:r>
                <a:r>
                  <a:rPr lang="sr-Cyrl-RS" dirty="0" smtClean="0"/>
                  <a:t>                           42</a:t>
                </a:r>
                <a14:m>
                  <m:oMath xmlns:m="http://schemas.openxmlformats.org/officeDocument/2006/math">
                    <m:r>
                      <a:rPr lang="sr-Cyrl-RS" i="1" smtClean="0">
                        <a:latin typeface="Cambria Math" panose="02040503050406030204" pitchFamily="18" charset="0"/>
                        <a:ea typeface="Cambria Math" panose="02040503050406030204" pitchFamily="18" charset="0"/>
                      </a:rPr>
                      <m:t>=</m:t>
                    </m:r>
                  </m:oMath>
                </a14:m>
                <a:r>
                  <a:rPr lang="sr-Cyrl-RS" dirty="0" smtClean="0"/>
                  <a:t>  56  , </a:t>
                </a:r>
              </a:p>
              <a:p>
                <a:r>
                  <a:rPr lang="sr-Cyrl-RS" dirty="0"/>
                  <a:t> </a:t>
                </a:r>
                <a:r>
                  <a:rPr lang="sr-Cyrl-RS" dirty="0" smtClean="0"/>
                  <a:t> јесте   пропорција             није   пропорција</a:t>
                </a:r>
              </a:p>
              <a:p>
                <a:r>
                  <a:rPr lang="sr-Cyrl-RS" dirty="0"/>
                  <a:t> </a:t>
                </a:r>
                <a:r>
                  <a:rPr lang="sr-Cyrl-RS" dirty="0" smtClean="0"/>
                  <a:t>     </a:t>
                </a:r>
              </a:p>
              <a:p>
                <a:endParaRPr lang="sr-Cyrl-RS" dirty="0" smtClean="0"/>
              </a:p>
              <a:p>
                <a:endParaRPr lang="sr-Cyrl-RS" b="1" dirty="0" smtClean="0">
                  <a:solidFill>
                    <a:srgbClr val="F9CC4D"/>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145571" y="932503"/>
                <a:ext cx="8899811" cy="1704409"/>
              </a:xfrm>
              <a:blipFill rotWithShape="0">
                <a:blip r:embed="rId3"/>
                <a:stretch>
                  <a:fillRect l="-2808" t="-10357" b="-222857"/>
                </a:stretch>
              </a:blipFill>
            </p:spPr>
            <p:txBody>
              <a:bodyPr/>
              <a:lstStyle/>
              <a:p>
                <a:r>
                  <a:rPr lang="sr-Latn-RS">
                    <a:noFill/>
                  </a:rPr>
                  <a:t> </a:t>
                </a:r>
              </a:p>
            </p:txBody>
          </p:sp>
        </mc:Fallback>
      </mc:AlternateContent>
      <p:sp>
        <p:nvSpPr>
          <p:cNvPr id="7" name="Title 6"/>
          <p:cNvSpPr>
            <a:spLocks noGrp="1"/>
          </p:cNvSpPr>
          <p:nvPr>
            <p:ph type="ctrTitle"/>
          </p:nvPr>
        </p:nvSpPr>
        <p:spPr>
          <a:xfrm>
            <a:off x="1787426" y="333678"/>
            <a:ext cx="5713164" cy="647050"/>
          </a:xfrm>
        </p:spPr>
        <p:txBody>
          <a:bodyPr/>
          <a:lstStyle/>
          <a:p>
            <a:pPr algn="ctr"/>
            <a:r>
              <a:rPr lang="sr-Cyrl-RS" sz="4400" b="1" dirty="0" smtClean="0"/>
              <a:t>Размера и пропорција </a:t>
            </a:r>
            <a:endParaRPr lang="sr-Latn-RS" sz="4400" b="1" dirty="0"/>
          </a:p>
        </p:txBody>
      </p:sp>
      <p:sp>
        <p:nvSpPr>
          <p:cNvPr id="2" name="Curved Up Arrow 1"/>
          <p:cNvSpPr/>
          <p:nvPr/>
        </p:nvSpPr>
        <p:spPr bwMode="auto">
          <a:xfrm>
            <a:off x="623428" y="4365104"/>
            <a:ext cx="1860339" cy="576064"/>
          </a:xfrm>
          <a:prstGeom prst="curved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Curved Down Arrow 3"/>
          <p:cNvSpPr/>
          <p:nvPr/>
        </p:nvSpPr>
        <p:spPr bwMode="auto">
          <a:xfrm>
            <a:off x="1187624" y="3645024"/>
            <a:ext cx="599802" cy="432048"/>
          </a:xfrm>
          <a:prstGeom prst="curved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Curved Up Arrow 8"/>
          <p:cNvSpPr/>
          <p:nvPr/>
        </p:nvSpPr>
        <p:spPr bwMode="auto">
          <a:xfrm>
            <a:off x="4572000" y="4365104"/>
            <a:ext cx="2016224" cy="576064"/>
          </a:xfrm>
          <a:prstGeom prst="curved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Curved Down Arrow 9"/>
          <p:cNvSpPr/>
          <p:nvPr/>
        </p:nvSpPr>
        <p:spPr bwMode="auto">
          <a:xfrm>
            <a:off x="5076057" y="3501008"/>
            <a:ext cx="864095" cy="451591"/>
          </a:xfrm>
          <a:prstGeom prst="curved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2" name="Straight Connector 11"/>
          <p:cNvCxnSpPr/>
          <p:nvPr/>
        </p:nvCxnSpPr>
        <p:spPr>
          <a:xfrm>
            <a:off x="6948264" y="5301208"/>
            <a:ext cx="0" cy="288032"/>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6840252" y="5589240"/>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932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p:cTn id="3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7" end="7"/>
                                            </p:txEl>
                                          </p:spTgt>
                                        </p:tgtEl>
                                        <p:attrNameLst>
                                          <p:attrName>ppt_h</p:attrName>
                                        </p:attrNameLst>
                                      </p:cBhvr>
                                      <p:tavLst>
                                        <p:tav tm="0">
                                          <p:val>
                                            <p:strVal val="#ppt_h"/>
                                          </p:val>
                                        </p:tav>
                                        <p:tav tm="100000">
                                          <p:val>
                                            <p:strVal val="#ppt_h"/>
                                          </p:val>
                                        </p:tav>
                                      </p:tavLst>
                                    </p:anim>
                                  </p:childTnLst>
                                </p:cTn>
                              </p:par>
                              <p:par>
                                <p:cTn id="35" presetID="17" presetClass="entr" presetSubtype="1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p:cTn id="3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8" end="8"/>
                                            </p:txEl>
                                          </p:spTgt>
                                        </p:tgtEl>
                                        <p:attrNameLst>
                                          <p:attrName>ppt_h</p:attrName>
                                        </p:attrNameLst>
                                      </p:cBhvr>
                                      <p:tavLst>
                                        <p:tav tm="0">
                                          <p:val>
                                            <p:strVal val="#ppt_h"/>
                                          </p:val>
                                        </p:tav>
                                        <p:tav tm="100000">
                                          <p:val>
                                            <p:strVal val="#ppt_h"/>
                                          </p:val>
                                        </p:tav>
                                      </p:tavLst>
                                    </p:anim>
                                  </p:childTnLst>
                                </p:cTn>
                              </p:par>
                              <p:par>
                                <p:cTn id="39" presetID="17" presetClass="entr" presetSubtype="1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strVal val="#ppt_h"/>
                                          </p:val>
                                        </p:tav>
                                        <p:tav tm="100000">
                                          <p:val>
                                            <p:strVal val="#ppt_h"/>
                                          </p:val>
                                        </p:tav>
                                      </p:tavLst>
                                    </p:anim>
                                  </p:childTnLst>
                                </p:cTn>
                              </p:par>
                              <p:par>
                                <p:cTn id="43" presetID="17" presetClass="entr" presetSubtype="1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strVal val="#ppt_h"/>
                                          </p:val>
                                        </p:tav>
                                        <p:tav tm="100000">
                                          <p:val>
                                            <p:strVal val="#ppt_h"/>
                                          </p:val>
                                        </p:tav>
                                      </p:tavLst>
                                    </p:anim>
                                  </p:childTnLst>
                                </p:cTn>
                              </p:par>
                            </p:childTnLst>
                          </p:cTn>
                        </p:par>
                        <p:par>
                          <p:cTn id="47" fill="hold">
                            <p:stCondLst>
                              <p:cond delay="500"/>
                            </p:stCondLst>
                            <p:childTnLst>
                              <p:par>
                                <p:cTn id="48" presetID="17" presetClass="entr" presetSubtype="10" fill="hold"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p:cTn id="5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194103" y="866023"/>
                <a:ext cx="8122314" cy="1338842"/>
              </a:xfrm>
            </p:spPr>
            <p:txBody>
              <a:bodyPr>
                <a:noAutofit/>
              </a:bodyPr>
              <a:lstStyle/>
              <a:p>
                <a:pPr marL="457200" indent="-457200">
                  <a:buFont typeface="Wingdings" panose="05000000000000000000" pitchFamily="2" charset="2"/>
                  <a:buChar char="Ø"/>
                </a:pPr>
                <a:r>
                  <a:rPr lang="sr-Cyrl-RS" b="1" i="1" dirty="0" smtClean="0"/>
                  <a:t>Пример 2:  </a:t>
                </a:r>
              </a:p>
              <a:p>
                <a:r>
                  <a:rPr lang="sr-Cyrl-RS" dirty="0" smtClean="0"/>
                  <a:t>Одреди непознати члан у пропорцији :</a:t>
                </a:r>
              </a:p>
              <a:p>
                <a:r>
                  <a:rPr lang="sr-Cyrl-RS" dirty="0" smtClean="0"/>
                  <a:t> а) </a:t>
                </a:r>
                <a:r>
                  <a:rPr lang="sr-Latn-RS" dirty="0" smtClean="0"/>
                  <a:t>x</a:t>
                </a:r>
                <a:r>
                  <a:rPr lang="sr-Cyrl-RS" dirty="0" smtClean="0"/>
                  <a:t> : 16 </a:t>
                </a:r>
                <a14:m>
                  <m:oMath xmlns:m="http://schemas.openxmlformats.org/officeDocument/2006/math">
                    <m:r>
                      <a:rPr lang="sr-Cyrl-RS" i="1" smtClean="0">
                        <a:latin typeface="Cambria Math" panose="02040503050406030204" pitchFamily="18" charset="0"/>
                        <a:ea typeface="Cambria Math" panose="02040503050406030204" pitchFamily="18" charset="0"/>
                      </a:rPr>
                      <m:t>=</m:t>
                    </m:r>
                  </m:oMath>
                </a14:m>
                <a:r>
                  <a:rPr lang="sr-Cyrl-RS" dirty="0" smtClean="0"/>
                  <a:t> 3 : 8          б) 10 : </a:t>
                </a:r>
                <a:r>
                  <a:rPr lang="sr-Latn-RS" dirty="0" smtClean="0"/>
                  <a:t>x</a:t>
                </a:r>
                <a:r>
                  <a:rPr lang="sr-Cyrl-RS" dirty="0" smtClean="0"/>
                  <a:t> </a:t>
                </a:r>
                <a14:m>
                  <m:oMath xmlns:m="http://schemas.openxmlformats.org/officeDocument/2006/math">
                    <m:r>
                      <a:rPr lang="sr-Cyrl-RS" i="1" smtClean="0">
                        <a:latin typeface="Cambria Math" panose="02040503050406030204" pitchFamily="18" charset="0"/>
                        <a:ea typeface="Cambria Math" panose="02040503050406030204" pitchFamily="18" charset="0"/>
                      </a:rPr>
                      <m:t>=</m:t>
                    </m:r>
                  </m:oMath>
                </a14:m>
                <a:r>
                  <a:rPr lang="sr-Cyrl-RS" dirty="0" smtClean="0"/>
                  <a:t> 21 : 8,4</a:t>
                </a:r>
              </a:p>
              <a:p>
                <a:endParaRPr lang="sr-Cyrl-RS" dirty="0" smtClean="0"/>
              </a:p>
              <a:p>
                <a:r>
                  <a:rPr lang="sr-Cyrl-RS" dirty="0" smtClean="0"/>
                  <a:t>      </a:t>
                </a:r>
              </a:p>
              <a:p>
                <a:endParaRPr lang="sr-Cyrl-RS" dirty="0" smtClean="0"/>
              </a:p>
              <a:p>
                <a:endParaRPr lang="sr-Cyrl-RS" b="1" dirty="0" smtClean="0">
                  <a:solidFill>
                    <a:srgbClr val="F9CC4D"/>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194103" y="866023"/>
                <a:ext cx="8122314" cy="1338842"/>
              </a:xfrm>
              <a:blipFill rotWithShape="0">
                <a:blip r:embed="rId3"/>
                <a:stretch>
                  <a:fillRect l="-3078" t="-12727" b="-17273"/>
                </a:stretch>
              </a:blipFill>
            </p:spPr>
            <p:txBody>
              <a:bodyPr/>
              <a:lstStyle/>
              <a:p>
                <a:r>
                  <a:rPr lang="sr-Latn-RS">
                    <a:noFill/>
                  </a:rPr>
                  <a:t> </a:t>
                </a:r>
              </a:p>
            </p:txBody>
          </p:sp>
        </mc:Fallback>
      </mc:AlternateContent>
      <p:sp>
        <p:nvSpPr>
          <p:cNvPr id="7" name="Title 6"/>
          <p:cNvSpPr>
            <a:spLocks noGrp="1"/>
          </p:cNvSpPr>
          <p:nvPr>
            <p:ph type="ctrTitle"/>
          </p:nvPr>
        </p:nvSpPr>
        <p:spPr>
          <a:xfrm>
            <a:off x="1787426" y="333678"/>
            <a:ext cx="5713164" cy="647050"/>
          </a:xfrm>
        </p:spPr>
        <p:txBody>
          <a:bodyPr/>
          <a:lstStyle/>
          <a:p>
            <a:pPr algn="ctr"/>
            <a:r>
              <a:rPr lang="sr-Cyrl-RS" sz="4400" b="1" dirty="0" smtClean="0"/>
              <a:t>Размера и пропорција </a:t>
            </a:r>
            <a:endParaRPr lang="sr-Latn-RS" sz="4400" b="1" dirty="0"/>
          </a:p>
        </p:txBody>
      </p:sp>
      <p:sp>
        <p:nvSpPr>
          <p:cNvPr id="2" name="Curved Up Arrow 1"/>
          <p:cNvSpPr/>
          <p:nvPr/>
        </p:nvSpPr>
        <p:spPr bwMode="auto">
          <a:xfrm>
            <a:off x="857256" y="2975073"/>
            <a:ext cx="1860339" cy="576064"/>
          </a:xfrm>
          <a:prstGeom prst="curved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Curved Down Arrow 3"/>
          <p:cNvSpPr/>
          <p:nvPr/>
        </p:nvSpPr>
        <p:spPr bwMode="auto">
          <a:xfrm>
            <a:off x="1331640" y="2179801"/>
            <a:ext cx="864096" cy="432048"/>
          </a:xfrm>
          <a:prstGeom prst="curved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Curved Up Arrow 8"/>
          <p:cNvSpPr/>
          <p:nvPr/>
        </p:nvSpPr>
        <p:spPr bwMode="auto">
          <a:xfrm>
            <a:off x="4463990" y="2975073"/>
            <a:ext cx="2160240" cy="576064"/>
          </a:xfrm>
          <a:prstGeom prst="curved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Curved Down Arrow 9"/>
          <p:cNvSpPr/>
          <p:nvPr/>
        </p:nvSpPr>
        <p:spPr bwMode="auto">
          <a:xfrm>
            <a:off x="4932040" y="2259061"/>
            <a:ext cx="864095" cy="451591"/>
          </a:xfrm>
          <a:prstGeom prst="curved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r-Latn-RS" sz="2300" dirty="0" smtClean="0">
              <a:solidFill>
                <a:srgbClr val="FFFFFF"/>
              </a:solidFill>
              <a:effectLst>
                <a:outerShdw blurRad="38100" dist="38100" dir="2700000" algn="tl">
                  <a:srgbClr val="000000">
                    <a:alpha val="43137"/>
                  </a:srgbClr>
                </a:outerShdw>
              </a:effectLst>
              <a:latin typeface="Segoe" pitchFamily="34" charset="0"/>
            </a:endParaRPr>
          </a:p>
        </p:txBody>
      </p:sp>
      <mc:AlternateContent xmlns:mc="http://schemas.openxmlformats.org/markup-compatibility/2006" xmlns:a14="http://schemas.microsoft.com/office/drawing/2010/main">
        <mc:Choice Requires="a14">
          <p:sp>
            <p:nvSpPr>
              <p:cNvPr id="11" name="Subtitle 2"/>
              <p:cNvSpPr txBox="1">
                <a:spLocks/>
              </p:cNvSpPr>
              <p:nvPr/>
            </p:nvSpPr>
            <p:spPr>
              <a:xfrm>
                <a:off x="210544" y="2523459"/>
                <a:ext cx="3153762" cy="2426392"/>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sr-Cyrl-RS" dirty="0" smtClean="0"/>
                  <a:t> а) </a:t>
                </a:r>
                <a:r>
                  <a:rPr lang="sr-Latn-RS" dirty="0" smtClean="0"/>
                  <a:t>x</a:t>
                </a:r>
                <a:r>
                  <a:rPr lang="sr-Cyrl-RS" dirty="0" smtClean="0"/>
                  <a:t> : 16 </a:t>
                </a:r>
                <a14:m>
                  <m:oMath xmlns:m="http://schemas.openxmlformats.org/officeDocument/2006/math">
                    <m:r>
                      <a:rPr lang="sr-Cyrl-RS" i="1" smtClean="0">
                        <a:latin typeface="Cambria Math" panose="02040503050406030204" pitchFamily="18" charset="0"/>
                        <a:ea typeface="Cambria Math" panose="02040503050406030204" pitchFamily="18" charset="0"/>
                      </a:rPr>
                      <m:t>=</m:t>
                    </m:r>
                  </m:oMath>
                </a14:m>
                <a:r>
                  <a:rPr lang="sr-Cyrl-RS" dirty="0" smtClean="0"/>
                  <a:t> 3 : 8          </a:t>
                </a:r>
              </a:p>
              <a:p>
                <a:r>
                  <a:rPr lang="sr-Cyrl-RS" dirty="0" smtClean="0"/>
                  <a:t>      </a:t>
                </a:r>
              </a:p>
              <a:p>
                <a:r>
                  <a:rPr lang="sr-Cyrl-RS" dirty="0"/>
                  <a:t> </a:t>
                </a:r>
                <a:r>
                  <a:rPr lang="sr-Cyrl-RS" dirty="0" smtClean="0"/>
                  <a:t>      </a:t>
                </a:r>
                <a:r>
                  <a:rPr lang="sr-Latn-RS" dirty="0" smtClean="0"/>
                  <a:t>x</a:t>
                </a:r>
                <a:r>
                  <a:rPr lang="sr-Cyrl-RS" dirty="0" smtClean="0"/>
                  <a:t> </a:t>
                </a:r>
                <a:r>
                  <a:rPr lang="sr-Latn-RS" dirty="0" smtClean="0"/>
                  <a:t>·</a:t>
                </a:r>
                <a:r>
                  <a:rPr lang="sr-Cyrl-RS" dirty="0" smtClean="0"/>
                  <a:t> </a:t>
                </a:r>
                <a:r>
                  <a:rPr lang="sr-Latn-RS" dirty="0" smtClean="0"/>
                  <a:t>8</a:t>
                </a:r>
                <a:r>
                  <a:rPr lang="sr-Cyrl-RS" dirty="0" smtClean="0"/>
                  <a:t> </a:t>
                </a:r>
                <a14:m>
                  <m:oMath xmlns:m="http://schemas.openxmlformats.org/officeDocument/2006/math">
                    <m:r>
                      <a:rPr lang="sr-Latn-RS" i="1" smtClean="0">
                        <a:latin typeface="Cambria Math" panose="02040503050406030204" pitchFamily="18" charset="0"/>
                        <a:ea typeface="Cambria Math" panose="02040503050406030204" pitchFamily="18" charset="0"/>
                      </a:rPr>
                      <m:t>=</m:t>
                    </m:r>
                  </m:oMath>
                </a14:m>
                <a:r>
                  <a:rPr lang="sr-Cyrl-RS" dirty="0" smtClean="0"/>
                  <a:t> 16 · 3</a:t>
                </a:r>
              </a:p>
              <a:p>
                <a:r>
                  <a:rPr lang="sr-Cyrl-RS" dirty="0"/>
                  <a:t> </a:t>
                </a:r>
                <a:r>
                  <a:rPr lang="sr-Cyrl-RS" dirty="0" smtClean="0"/>
                  <a:t>      </a:t>
                </a:r>
                <a:r>
                  <a:rPr lang="sr-Latn-RS" dirty="0" smtClean="0"/>
                  <a:t>x</a:t>
                </a:r>
                <a14:m>
                  <m:oMath xmlns:m="http://schemas.openxmlformats.org/officeDocument/2006/math">
                    <m:r>
                      <a:rPr lang="sr-Latn-RS" i="1" smtClean="0">
                        <a:latin typeface="Cambria Math" panose="02040503050406030204" pitchFamily="18" charset="0"/>
                        <a:ea typeface="Cambria Math" panose="02040503050406030204" pitchFamily="18" charset="0"/>
                      </a:rPr>
                      <m:t>=</m:t>
                    </m:r>
                    <m:f>
                      <m:fPr>
                        <m:ctrlPr>
                          <a:rPr lang="sr-Latn-RS" i="1" smtClean="0">
                            <a:latin typeface="Cambria Math" panose="02040503050406030204" pitchFamily="18" charset="0"/>
                            <a:ea typeface="Cambria Math" panose="02040503050406030204" pitchFamily="18" charset="0"/>
                          </a:rPr>
                        </m:ctrlPr>
                      </m:fPr>
                      <m:num>
                        <m:r>
                          <a:rPr lang="sr-Cyrl-RS" b="0" i="1" smtClean="0">
                            <a:latin typeface="Cambria Math" panose="02040503050406030204" pitchFamily="18" charset="0"/>
                            <a:ea typeface="Cambria Math" panose="02040503050406030204" pitchFamily="18" charset="0"/>
                          </a:rPr>
                          <m:t>16∙3</m:t>
                        </m:r>
                      </m:num>
                      <m:den>
                        <m:r>
                          <a:rPr lang="sr-Cyrl-RS" b="0" i="1" smtClean="0">
                            <a:latin typeface="Cambria Math" panose="02040503050406030204" pitchFamily="18" charset="0"/>
                            <a:ea typeface="Cambria Math" panose="02040503050406030204" pitchFamily="18" charset="0"/>
                          </a:rPr>
                          <m:t>8</m:t>
                        </m:r>
                      </m:den>
                    </m:f>
                  </m:oMath>
                </a14:m>
                <a:endParaRPr lang="sr-Cyrl-RS" dirty="0" smtClean="0"/>
              </a:p>
              <a:p>
                <a:r>
                  <a:rPr lang="sr-Cyrl-RS" dirty="0"/>
                  <a:t> </a:t>
                </a:r>
                <a:r>
                  <a:rPr lang="sr-Cyrl-RS" dirty="0" smtClean="0"/>
                  <a:t>      </a:t>
                </a:r>
                <a:r>
                  <a:rPr lang="sr-Latn-RS" dirty="0" smtClean="0"/>
                  <a:t>x</a:t>
                </a:r>
                <a14:m>
                  <m:oMath xmlns:m="http://schemas.openxmlformats.org/officeDocument/2006/math">
                    <m:r>
                      <a:rPr lang="sr-Latn-RS" i="1" smtClean="0">
                        <a:latin typeface="Cambria Math" panose="02040503050406030204" pitchFamily="18" charset="0"/>
                        <a:ea typeface="Cambria Math" panose="02040503050406030204" pitchFamily="18" charset="0"/>
                      </a:rPr>
                      <m:t>=</m:t>
                    </m:r>
                  </m:oMath>
                </a14:m>
                <a:r>
                  <a:rPr lang="sr-Cyrl-RS" dirty="0" smtClean="0"/>
                  <a:t> 6</a:t>
                </a:r>
              </a:p>
              <a:p>
                <a:r>
                  <a:rPr lang="sr-Cyrl-RS" dirty="0" smtClean="0"/>
                  <a:t>     </a:t>
                </a:r>
              </a:p>
            </p:txBody>
          </p:sp>
        </mc:Choice>
        <mc:Fallback xmlns="">
          <p:sp>
            <p:nvSpPr>
              <p:cNvPr id="11" name="Subtitle 2"/>
              <p:cNvSpPr txBox="1">
                <a:spLocks noRot="1" noChangeAspect="1" noMove="1" noResize="1" noEditPoints="1" noAdjustHandles="1" noChangeArrowheads="1" noChangeShapeType="1" noTextEdit="1"/>
              </p:cNvSpPr>
              <p:nvPr/>
            </p:nvSpPr>
            <p:spPr>
              <a:xfrm>
                <a:off x="210544" y="2523459"/>
                <a:ext cx="3153762" cy="2426392"/>
              </a:xfrm>
              <a:prstGeom prst="rect">
                <a:avLst/>
              </a:prstGeom>
              <a:blipFill rotWithShape="0">
                <a:blip r:embed="rId4"/>
                <a:stretch>
                  <a:fillRect l="-5029" t="-7035" r="-18762" b="-8291"/>
                </a:stretch>
              </a:blipFill>
            </p:spPr>
            <p:txBody>
              <a:bodyPr/>
              <a:lstStyle/>
              <a:p>
                <a:r>
                  <a:rPr lang="sr-Latn-RS">
                    <a:noFill/>
                  </a:rPr>
                  <a:t> </a:t>
                </a:r>
              </a:p>
            </p:txBody>
          </p:sp>
        </mc:Fallback>
      </mc:AlternateContent>
      <mc:AlternateContent xmlns:mc="http://schemas.openxmlformats.org/markup-compatibility/2006" xmlns:a14="http://schemas.microsoft.com/office/drawing/2010/main">
        <mc:Choice Requires="a14">
          <p:sp>
            <p:nvSpPr>
              <p:cNvPr id="13" name="Subtitle 2"/>
              <p:cNvSpPr txBox="1">
                <a:spLocks/>
              </p:cNvSpPr>
              <p:nvPr/>
            </p:nvSpPr>
            <p:spPr>
              <a:xfrm>
                <a:off x="3563888" y="2611849"/>
                <a:ext cx="4176464" cy="2473335"/>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sr-Cyrl-RS" dirty="0" smtClean="0"/>
                  <a:t> </a:t>
                </a:r>
                <a:r>
                  <a:rPr lang="sr-Cyrl-RS" dirty="0"/>
                  <a:t>б</a:t>
                </a:r>
                <a:r>
                  <a:rPr lang="sr-Cyrl-RS" dirty="0" smtClean="0"/>
                  <a:t>) 10 : </a:t>
                </a:r>
                <a:r>
                  <a:rPr lang="sr-Latn-RS" dirty="0" smtClean="0"/>
                  <a:t>x</a:t>
                </a:r>
                <a:r>
                  <a:rPr lang="sr-Cyrl-RS" dirty="0" smtClean="0"/>
                  <a:t>  </a:t>
                </a:r>
                <a14:m>
                  <m:oMath xmlns:m="http://schemas.openxmlformats.org/officeDocument/2006/math">
                    <m:r>
                      <a:rPr lang="sr-Cyrl-RS" i="1" smtClean="0">
                        <a:latin typeface="Cambria Math" panose="02040503050406030204" pitchFamily="18" charset="0"/>
                        <a:ea typeface="Cambria Math" panose="02040503050406030204" pitchFamily="18" charset="0"/>
                      </a:rPr>
                      <m:t>=</m:t>
                    </m:r>
                  </m:oMath>
                </a14:m>
                <a:r>
                  <a:rPr lang="sr-Cyrl-RS" dirty="0" smtClean="0"/>
                  <a:t> 21 : 8,4          </a:t>
                </a:r>
              </a:p>
              <a:p>
                <a:r>
                  <a:rPr lang="sr-Cyrl-RS" dirty="0" smtClean="0"/>
                  <a:t>      </a:t>
                </a:r>
              </a:p>
              <a:p>
                <a:r>
                  <a:rPr lang="sr-Cyrl-RS" dirty="0"/>
                  <a:t> </a:t>
                </a:r>
                <a:r>
                  <a:rPr lang="sr-Cyrl-RS" dirty="0" smtClean="0"/>
                  <a:t>       </a:t>
                </a:r>
                <a:r>
                  <a:rPr lang="sr-Latn-RS" dirty="0" smtClean="0"/>
                  <a:t>x</a:t>
                </a:r>
                <a:r>
                  <a:rPr lang="sr-Cyrl-RS" dirty="0" smtClean="0"/>
                  <a:t> </a:t>
                </a:r>
                <a:r>
                  <a:rPr lang="sr-Latn-RS" dirty="0" smtClean="0"/>
                  <a:t>·</a:t>
                </a:r>
                <a:r>
                  <a:rPr lang="sr-Cyrl-RS" dirty="0" smtClean="0"/>
                  <a:t> 21 </a:t>
                </a:r>
                <a14:m>
                  <m:oMath xmlns:m="http://schemas.openxmlformats.org/officeDocument/2006/math">
                    <m:r>
                      <a:rPr lang="sr-Latn-RS" i="1" smtClean="0">
                        <a:latin typeface="Cambria Math" panose="02040503050406030204" pitchFamily="18" charset="0"/>
                        <a:ea typeface="Cambria Math" panose="02040503050406030204" pitchFamily="18" charset="0"/>
                      </a:rPr>
                      <m:t>=</m:t>
                    </m:r>
                  </m:oMath>
                </a14:m>
                <a:r>
                  <a:rPr lang="sr-Cyrl-RS" dirty="0" smtClean="0"/>
                  <a:t> 10 · 8,4</a:t>
                </a:r>
              </a:p>
              <a:p>
                <a:r>
                  <a:rPr lang="sr-Cyrl-RS" dirty="0"/>
                  <a:t> </a:t>
                </a:r>
                <a:r>
                  <a:rPr lang="sr-Cyrl-RS" dirty="0" smtClean="0"/>
                  <a:t>       </a:t>
                </a:r>
                <a:r>
                  <a:rPr lang="sr-Latn-RS" dirty="0" smtClean="0"/>
                  <a:t>x</a:t>
                </a:r>
                <a14:m>
                  <m:oMath xmlns:m="http://schemas.openxmlformats.org/officeDocument/2006/math">
                    <m:r>
                      <a:rPr lang="sr-Latn-RS" i="1" smtClean="0">
                        <a:latin typeface="Cambria Math" panose="02040503050406030204" pitchFamily="18" charset="0"/>
                        <a:ea typeface="Cambria Math" panose="02040503050406030204" pitchFamily="18" charset="0"/>
                      </a:rPr>
                      <m:t>=</m:t>
                    </m:r>
                    <m:f>
                      <m:fPr>
                        <m:ctrlPr>
                          <a:rPr lang="sr-Latn-RS" i="1" smtClean="0">
                            <a:latin typeface="Cambria Math" panose="02040503050406030204" pitchFamily="18" charset="0"/>
                            <a:ea typeface="Cambria Math" panose="02040503050406030204" pitchFamily="18" charset="0"/>
                          </a:rPr>
                        </m:ctrlPr>
                      </m:fPr>
                      <m:num>
                        <m:r>
                          <a:rPr lang="sr-Cyrl-RS" b="0" i="1" smtClean="0">
                            <a:latin typeface="Cambria Math" panose="02040503050406030204" pitchFamily="18" charset="0"/>
                            <a:ea typeface="Cambria Math" panose="02040503050406030204" pitchFamily="18" charset="0"/>
                          </a:rPr>
                          <m:t>84</m:t>
                        </m:r>
                      </m:num>
                      <m:den>
                        <m:r>
                          <a:rPr lang="sr-Cyrl-RS" b="0" i="1" smtClean="0">
                            <a:latin typeface="Cambria Math" panose="02040503050406030204" pitchFamily="18" charset="0"/>
                            <a:ea typeface="Cambria Math" panose="02040503050406030204" pitchFamily="18" charset="0"/>
                          </a:rPr>
                          <m:t>21</m:t>
                        </m:r>
                      </m:den>
                    </m:f>
                  </m:oMath>
                </a14:m>
                <a:endParaRPr lang="sr-Cyrl-RS" dirty="0" smtClean="0"/>
              </a:p>
              <a:p>
                <a:r>
                  <a:rPr lang="sr-Cyrl-RS" dirty="0"/>
                  <a:t> </a:t>
                </a:r>
                <a:r>
                  <a:rPr lang="sr-Cyrl-RS" dirty="0" smtClean="0"/>
                  <a:t>       </a:t>
                </a:r>
                <a:r>
                  <a:rPr lang="sr-Latn-RS" dirty="0" smtClean="0"/>
                  <a:t>x</a:t>
                </a:r>
                <a14:m>
                  <m:oMath xmlns:m="http://schemas.openxmlformats.org/officeDocument/2006/math">
                    <m:r>
                      <a:rPr lang="sr-Latn-RS" i="1" smtClean="0">
                        <a:latin typeface="Cambria Math" panose="02040503050406030204" pitchFamily="18" charset="0"/>
                        <a:ea typeface="Cambria Math" panose="02040503050406030204" pitchFamily="18" charset="0"/>
                      </a:rPr>
                      <m:t>=</m:t>
                    </m:r>
                  </m:oMath>
                </a14:m>
                <a:r>
                  <a:rPr lang="sr-Cyrl-RS" dirty="0" smtClean="0"/>
                  <a:t> 4</a:t>
                </a:r>
              </a:p>
              <a:p>
                <a:r>
                  <a:rPr lang="sr-Cyrl-RS" dirty="0" smtClean="0"/>
                  <a:t>     </a:t>
                </a:r>
              </a:p>
            </p:txBody>
          </p:sp>
        </mc:Choice>
        <mc:Fallback xmlns="">
          <p:sp>
            <p:nvSpPr>
              <p:cNvPr id="13" name="Subtitle 2"/>
              <p:cNvSpPr txBox="1">
                <a:spLocks noRot="1" noChangeAspect="1" noMove="1" noResize="1" noEditPoints="1" noAdjustHandles="1" noChangeArrowheads="1" noChangeShapeType="1" noTextEdit="1"/>
              </p:cNvSpPr>
              <p:nvPr/>
            </p:nvSpPr>
            <p:spPr>
              <a:xfrm>
                <a:off x="3563888" y="2611849"/>
                <a:ext cx="4176464" cy="2473335"/>
              </a:xfrm>
              <a:prstGeom prst="rect">
                <a:avLst/>
              </a:prstGeom>
              <a:blipFill rotWithShape="0">
                <a:blip r:embed="rId5"/>
                <a:stretch>
                  <a:fillRect l="-3796" t="-6650" r="-4672" b="-6158"/>
                </a:stretch>
              </a:blipFill>
            </p:spPr>
            <p:txBody>
              <a:bodyPr/>
              <a:lstStyle/>
              <a:p>
                <a:r>
                  <a:rPr lang="sr-Latn-RS">
                    <a:noFill/>
                  </a:rPr>
                  <a:t> </a:t>
                </a:r>
              </a:p>
            </p:txBody>
          </p:sp>
        </mc:Fallback>
      </mc:AlternateContent>
    </p:spTree>
    <p:extLst>
      <p:ext uri="{BB962C8B-B14F-4D97-AF65-F5344CB8AC3E}">
        <p14:creationId xmlns:p14="http://schemas.microsoft.com/office/powerpoint/2010/main" val="1921515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strVal val="#ppt_h"/>
                                          </p:val>
                                        </p:tav>
                                        <p:tav tm="100000">
                                          <p:val>
                                            <p:strVal val="#ppt_h"/>
                                          </p:val>
                                        </p:tav>
                                      </p:tavLst>
                                    </p:anim>
                                  </p:childTnLst>
                                </p:cTn>
                              </p:par>
                              <p:par>
                                <p:cTn id="9" presetID="6"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p:cTn id="19"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1">
                                            <p:txEl>
                                              <p:pRg st="2" end="2"/>
                                            </p:txEl>
                                          </p:spTgt>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 calcmode="lin" valueType="num">
                                      <p:cBhvr>
                                        <p:cTn id="23"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11">
                                            <p:txEl>
                                              <p:pRg st="3" end="3"/>
                                            </p:txEl>
                                          </p:spTgt>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p:cTn id="27"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 calcmode="lin" valueType="num">
                                      <p:cBhvr>
                                        <p:cTn id="33"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13">
                                            <p:txEl>
                                              <p:pRg st="0" end="0"/>
                                            </p:txEl>
                                          </p:spTgt>
                                        </p:tgtEl>
                                        <p:attrNameLst>
                                          <p:attrName>ppt_h</p:attrName>
                                        </p:attrNameLst>
                                      </p:cBhvr>
                                      <p:tavLst>
                                        <p:tav tm="0">
                                          <p:val>
                                            <p:strVal val="#ppt_h"/>
                                          </p:val>
                                        </p:tav>
                                        <p:tav tm="100000">
                                          <p:val>
                                            <p:strVal val="#ppt_h"/>
                                          </p:val>
                                        </p:tav>
                                      </p:tavLst>
                                    </p:anim>
                                  </p:childTnLst>
                                </p:cTn>
                              </p:par>
                              <p:par>
                                <p:cTn id="35" presetID="6"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nodeType="clickEffect">
                                  <p:stCondLst>
                                    <p:cond delay="0"/>
                                  </p:stCondLst>
                                  <p:childTnLst>
                                    <p:set>
                                      <p:cBhvr>
                                        <p:cTn id="44" dur="1" fill="hold">
                                          <p:stCondLst>
                                            <p:cond delay="0"/>
                                          </p:stCondLst>
                                        </p:cTn>
                                        <p:tgtEl>
                                          <p:spTgt spid="13">
                                            <p:txEl>
                                              <p:pRg st="2" end="2"/>
                                            </p:txEl>
                                          </p:spTgt>
                                        </p:tgtEl>
                                        <p:attrNameLst>
                                          <p:attrName>style.visibility</p:attrName>
                                        </p:attrNameLst>
                                      </p:cBhvr>
                                      <p:to>
                                        <p:strVal val="visible"/>
                                      </p:to>
                                    </p:set>
                                    <p:anim calcmode="lin" valueType="num">
                                      <p:cBhvr>
                                        <p:cTn id="45"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46" dur="500" fill="hold"/>
                                        <p:tgtEl>
                                          <p:spTgt spid="13">
                                            <p:txEl>
                                              <p:pRg st="2" end="2"/>
                                            </p:txEl>
                                          </p:spTgt>
                                        </p:tgtEl>
                                        <p:attrNameLst>
                                          <p:attrName>ppt_h</p:attrName>
                                        </p:attrNameLst>
                                      </p:cBhvr>
                                      <p:tavLst>
                                        <p:tav tm="0">
                                          <p:val>
                                            <p:strVal val="#ppt_h"/>
                                          </p:val>
                                        </p:tav>
                                        <p:tav tm="100000">
                                          <p:val>
                                            <p:strVal val="#ppt_h"/>
                                          </p:val>
                                        </p:tav>
                                      </p:tavLst>
                                    </p:anim>
                                  </p:childTnLst>
                                </p:cTn>
                              </p:par>
                              <p:par>
                                <p:cTn id="47" presetID="17" presetClass="entr" presetSubtype="10" fill="hold" nodeType="withEffect">
                                  <p:stCondLst>
                                    <p:cond delay="0"/>
                                  </p:stCondLst>
                                  <p:childTnLst>
                                    <p:set>
                                      <p:cBhvr>
                                        <p:cTn id="48" dur="1" fill="hold">
                                          <p:stCondLst>
                                            <p:cond delay="0"/>
                                          </p:stCondLst>
                                        </p:cTn>
                                        <p:tgtEl>
                                          <p:spTgt spid="13">
                                            <p:txEl>
                                              <p:pRg st="3" end="3"/>
                                            </p:txEl>
                                          </p:spTgt>
                                        </p:tgtEl>
                                        <p:attrNameLst>
                                          <p:attrName>style.visibility</p:attrName>
                                        </p:attrNameLst>
                                      </p:cBhvr>
                                      <p:to>
                                        <p:strVal val="visible"/>
                                      </p:to>
                                    </p:set>
                                    <p:anim calcmode="lin" valueType="num">
                                      <p:cBhvr>
                                        <p:cTn id="49"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13">
                                            <p:txEl>
                                              <p:pRg st="3" end="3"/>
                                            </p:txEl>
                                          </p:spTgt>
                                        </p:tgtEl>
                                        <p:attrNameLst>
                                          <p:attrName>ppt_h</p:attrName>
                                        </p:attrNameLst>
                                      </p:cBhvr>
                                      <p:tavLst>
                                        <p:tav tm="0">
                                          <p:val>
                                            <p:strVal val="#ppt_h"/>
                                          </p:val>
                                        </p:tav>
                                        <p:tav tm="100000">
                                          <p:val>
                                            <p:strVal val="#ppt_h"/>
                                          </p:val>
                                        </p:tav>
                                      </p:tavLst>
                                    </p:anim>
                                  </p:childTnLst>
                                </p:cTn>
                              </p:par>
                              <p:par>
                                <p:cTn id="51" presetID="17" presetClass="entr" presetSubtype="10" fill="hold" nodeType="withEffect">
                                  <p:stCondLst>
                                    <p:cond delay="0"/>
                                  </p:stCondLst>
                                  <p:childTnLst>
                                    <p:set>
                                      <p:cBhvr>
                                        <p:cTn id="52" dur="1" fill="hold">
                                          <p:stCondLst>
                                            <p:cond delay="0"/>
                                          </p:stCondLst>
                                        </p:cTn>
                                        <p:tgtEl>
                                          <p:spTgt spid="13">
                                            <p:txEl>
                                              <p:pRg st="4" end="4"/>
                                            </p:txEl>
                                          </p:spTgt>
                                        </p:tgtEl>
                                        <p:attrNameLst>
                                          <p:attrName>style.visibility</p:attrName>
                                        </p:attrNameLst>
                                      </p:cBhvr>
                                      <p:to>
                                        <p:strVal val="visible"/>
                                      </p:to>
                                    </p:set>
                                    <p:anim calcmode="lin" valueType="num">
                                      <p:cBhvr>
                                        <p:cTn id="53"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54" dur="500" fill="hold"/>
                                        <p:tgtEl>
                                          <p:spTgt spid="1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102" y="692696"/>
            <a:ext cx="8842393" cy="1338842"/>
          </a:xfrm>
        </p:spPr>
        <p:txBody>
          <a:bodyPr>
            <a:noAutofit/>
          </a:bodyPr>
          <a:lstStyle/>
          <a:p>
            <a:pPr marL="457200" indent="-457200">
              <a:buFont typeface="Wingdings" panose="05000000000000000000" pitchFamily="2" charset="2"/>
              <a:buChar char="Ø"/>
            </a:pPr>
            <a:r>
              <a:rPr lang="sr-Cyrl-RS" b="1" i="1" dirty="0" smtClean="0"/>
              <a:t>Пример 3:  </a:t>
            </a:r>
          </a:p>
          <a:p>
            <a:r>
              <a:rPr lang="sr-Cyrl-RS" dirty="0" smtClean="0"/>
              <a:t>У једном одељењу  има 28 ученика.Број девојчица  према броју дечака се односи као 4 : 3 . </a:t>
            </a:r>
          </a:p>
          <a:p>
            <a:pPr algn="just"/>
            <a:r>
              <a:rPr lang="sr-Cyrl-RS" dirty="0" smtClean="0"/>
              <a:t>Колико у том одељењу има девојчица а колико дечака ? </a:t>
            </a:r>
          </a:p>
          <a:p>
            <a:r>
              <a:rPr lang="sr-Cyrl-RS" dirty="0" smtClean="0"/>
              <a:t>      </a:t>
            </a:r>
          </a:p>
          <a:p>
            <a:endParaRPr lang="sr-Cyrl-RS" dirty="0" smtClean="0"/>
          </a:p>
          <a:p>
            <a:endParaRPr lang="sr-Cyrl-RS" b="1" dirty="0" smtClean="0">
              <a:solidFill>
                <a:srgbClr val="F9CC4D"/>
              </a:solidFill>
            </a:endParaRPr>
          </a:p>
        </p:txBody>
      </p:sp>
      <p:sp>
        <p:nvSpPr>
          <p:cNvPr id="7" name="Title 6"/>
          <p:cNvSpPr>
            <a:spLocks noGrp="1"/>
          </p:cNvSpPr>
          <p:nvPr>
            <p:ph type="ctrTitle"/>
          </p:nvPr>
        </p:nvSpPr>
        <p:spPr>
          <a:xfrm>
            <a:off x="1758716" y="218973"/>
            <a:ext cx="5713164" cy="647050"/>
          </a:xfrm>
        </p:spPr>
        <p:txBody>
          <a:bodyPr/>
          <a:lstStyle/>
          <a:p>
            <a:pPr algn="ctr"/>
            <a:r>
              <a:rPr lang="sr-Cyrl-RS" sz="4400" b="1" dirty="0" smtClean="0"/>
              <a:t>Размера и пропорција </a:t>
            </a:r>
            <a:endParaRPr lang="sr-Latn-RS" sz="4400" b="1" dirty="0"/>
          </a:p>
        </p:txBody>
      </p:sp>
      <mc:AlternateContent xmlns:mc="http://schemas.openxmlformats.org/markup-compatibility/2006" xmlns:a14="http://schemas.microsoft.com/office/drawing/2010/main">
        <mc:Choice Requires="a14">
          <p:sp>
            <p:nvSpPr>
              <p:cNvPr id="11" name="Subtitle 2"/>
              <p:cNvSpPr txBox="1">
                <a:spLocks/>
              </p:cNvSpPr>
              <p:nvPr/>
            </p:nvSpPr>
            <p:spPr>
              <a:xfrm>
                <a:off x="174102" y="2852936"/>
                <a:ext cx="8862393" cy="2592288"/>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sr-Cyrl-RS" sz="2800" b="1" i="1" dirty="0" smtClean="0">
                    <a:ln>
                      <a:solidFill>
                        <a:srgbClr val="FFFF00"/>
                      </a:solidFill>
                    </a:ln>
                    <a:solidFill>
                      <a:srgbClr val="FFFF00"/>
                    </a:solidFill>
                  </a:rPr>
                  <a:t>Решење:</a:t>
                </a:r>
              </a:p>
              <a:p>
                <a:r>
                  <a:rPr lang="sr-Cyrl-RS" sz="2800" dirty="0" smtClean="0"/>
                  <a:t>Означимо број </a:t>
                </a:r>
                <a:r>
                  <a:rPr lang="sr-Cyrl-RS" sz="2800" b="1" dirty="0" smtClean="0">
                    <a:solidFill>
                      <a:srgbClr val="FFFF00"/>
                    </a:solidFill>
                  </a:rPr>
                  <a:t>девојчица са </a:t>
                </a:r>
                <a:r>
                  <a:rPr lang="sr-Latn-RS" sz="2800" b="1" dirty="0" smtClean="0">
                    <a:solidFill>
                      <a:srgbClr val="FFFF00"/>
                    </a:solidFill>
                  </a:rPr>
                  <a:t>x</a:t>
                </a:r>
                <a:r>
                  <a:rPr lang="sr-Cyrl-RS" sz="2800" b="1" dirty="0" smtClean="0">
                    <a:solidFill>
                      <a:srgbClr val="FFFF00"/>
                    </a:solidFill>
                  </a:rPr>
                  <a:t> </a:t>
                </a:r>
                <a:r>
                  <a:rPr lang="sr-Cyrl-RS" sz="2800" dirty="0" smtClean="0"/>
                  <a:t>,а </a:t>
                </a:r>
                <a:r>
                  <a:rPr lang="sr-Cyrl-RS" sz="2800" b="1" dirty="0" smtClean="0">
                    <a:solidFill>
                      <a:srgbClr val="FFFF00"/>
                    </a:solidFill>
                  </a:rPr>
                  <a:t>број дечака </a:t>
                </a:r>
                <a:r>
                  <a:rPr lang="sr-Latn-RS" sz="2800" b="1" dirty="0" smtClean="0">
                    <a:solidFill>
                      <a:srgbClr val="FFFF00"/>
                    </a:solidFill>
                  </a:rPr>
                  <a:t>y</a:t>
                </a:r>
                <a:r>
                  <a:rPr lang="sr-Cyrl-RS" sz="2800" b="1" dirty="0" smtClean="0">
                    <a:solidFill>
                      <a:srgbClr val="FFFF00"/>
                    </a:solidFill>
                  </a:rPr>
                  <a:t>.</a:t>
                </a:r>
              </a:p>
              <a:p>
                <a:r>
                  <a:rPr lang="sr-Cyrl-RS" sz="2800" dirty="0" smtClean="0"/>
                  <a:t>Дакле, </a:t>
                </a:r>
                <a:r>
                  <a:rPr lang="sr-Latn-RS" sz="2800" b="1" dirty="0" smtClean="0">
                    <a:solidFill>
                      <a:srgbClr val="FFFF00"/>
                    </a:solidFill>
                  </a:rPr>
                  <a:t>x:y</a:t>
                </a:r>
                <a14:m>
                  <m:oMath xmlns:m="http://schemas.openxmlformats.org/officeDocument/2006/math">
                    <m:r>
                      <a:rPr lang="sr-Latn-RS" sz="2800" b="1" i="1" smtClean="0">
                        <a:solidFill>
                          <a:srgbClr val="FFFF00"/>
                        </a:solidFill>
                        <a:latin typeface="Cambria Math" panose="02040503050406030204" pitchFamily="18" charset="0"/>
                        <a:ea typeface="Cambria Math" panose="02040503050406030204" pitchFamily="18" charset="0"/>
                      </a:rPr>
                      <m:t>=</m:t>
                    </m:r>
                  </m:oMath>
                </a14:m>
                <a:r>
                  <a:rPr lang="sr-Cyrl-RS" sz="2800" b="1" dirty="0" smtClean="0">
                    <a:solidFill>
                      <a:srgbClr val="FFFF00"/>
                    </a:solidFill>
                  </a:rPr>
                  <a:t> 4:3   </a:t>
                </a:r>
                <a:r>
                  <a:rPr lang="sr-Cyrl-RS" sz="2800" dirty="0" smtClean="0"/>
                  <a:t>и  </a:t>
                </a:r>
                <a:r>
                  <a:rPr lang="sr-Latn-RS" sz="2800" b="1" dirty="0" smtClean="0">
                    <a:solidFill>
                      <a:srgbClr val="FFFF00"/>
                    </a:solidFill>
                  </a:rPr>
                  <a:t>x+y</a:t>
                </a:r>
                <a14:m>
                  <m:oMath xmlns:m="http://schemas.openxmlformats.org/officeDocument/2006/math">
                    <m:r>
                      <a:rPr lang="sr-Latn-RS" sz="2800" b="1" i="1" smtClean="0">
                        <a:solidFill>
                          <a:srgbClr val="FFFF00"/>
                        </a:solidFill>
                        <a:latin typeface="Cambria Math" panose="02040503050406030204" pitchFamily="18" charset="0"/>
                        <a:ea typeface="Cambria Math" panose="02040503050406030204" pitchFamily="18" charset="0"/>
                      </a:rPr>
                      <m:t>=</m:t>
                    </m:r>
                  </m:oMath>
                </a14:m>
                <a:r>
                  <a:rPr lang="sr-Cyrl-RS" sz="2800" b="1" dirty="0" smtClean="0">
                    <a:solidFill>
                      <a:srgbClr val="FFFF00"/>
                    </a:solidFill>
                  </a:rPr>
                  <a:t> 28</a:t>
                </a:r>
              </a:p>
              <a:p>
                <a:r>
                  <a:rPr lang="sr-Cyrl-RS" sz="2800" u="sng" dirty="0" smtClean="0">
                    <a:ln w="0"/>
                    <a:solidFill>
                      <a:schemeClr val="tx1">
                        <a:lumMod val="95000"/>
                      </a:schemeClr>
                    </a:solidFill>
                    <a:effectLst>
                      <a:glow rad="228600">
                        <a:schemeClr val="accent3">
                          <a:satMod val="175000"/>
                          <a:alpha val="40000"/>
                        </a:schemeClr>
                      </a:glow>
                      <a:outerShdw blurRad="38100" dist="25400" dir="5400000" algn="ctr" rotWithShape="0">
                        <a:srgbClr val="6E747A">
                          <a:alpha val="43000"/>
                        </a:srgbClr>
                      </a:outerShdw>
                    </a:effectLst>
                  </a:rPr>
                  <a:t>Обратите  пажњу! </a:t>
                </a:r>
                <a:r>
                  <a:rPr lang="sr-Cyrl-RS" sz="2800" dirty="0" smtClean="0"/>
                  <a:t>У пропорцији  имамо две непознате .</a:t>
                </a:r>
              </a:p>
              <a:p>
                <a:r>
                  <a:rPr lang="sr-Cyrl-RS" sz="2800" dirty="0" smtClean="0"/>
                  <a:t>У оваквим примерима  користимо   </a:t>
                </a:r>
                <a:r>
                  <a:rPr lang="sr-Latn-RS" sz="2800" b="1" dirty="0" smtClean="0">
                    <a:solidFill>
                      <a:srgbClr val="FFFF00"/>
                    </a:solidFill>
                  </a:rPr>
                  <a:t>x</a:t>
                </a:r>
                <a14:m>
                  <m:oMath xmlns:m="http://schemas.openxmlformats.org/officeDocument/2006/math">
                    <m:r>
                      <a:rPr lang="sr-Latn-RS" sz="2800" b="1" i="1" smtClean="0">
                        <a:solidFill>
                          <a:srgbClr val="FFFF00"/>
                        </a:solidFill>
                        <a:latin typeface="Cambria Math" panose="02040503050406030204" pitchFamily="18" charset="0"/>
                        <a:ea typeface="Cambria Math" panose="02040503050406030204" pitchFamily="18" charset="0"/>
                      </a:rPr>
                      <m:t>=</m:t>
                    </m:r>
                  </m:oMath>
                </a14:m>
                <a:r>
                  <a:rPr lang="sr-Cyrl-RS" sz="2800" b="1" dirty="0" smtClean="0">
                    <a:solidFill>
                      <a:srgbClr val="FFFF00"/>
                    </a:solidFill>
                  </a:rPr>
                  <a:t> 4</a:t>
                </a:r>
                <a:r>
                  <a:rPr lang="sr-Latn-RS" sz="2800" b="1" dirty="0" smtClean="0">
                    <a:solidFill>
                      <a:srgbClr val="FFFF00"/>
                    </a:solidFill>
                  </a:rPr>
                  <a:t>k</a:t>
                </a:r>
                <a:r>
                  <a:rPr lang="sr-Cyrl-RS" sz="2800" b="1" dirty="0" smtClean="0">
                    <a:solidFill>
                      <a:srgbClr val="FFFF00"/>
                    </a:solidFill>
                  </a:rPr>
                  <a:t>   </a:t>
                </a:r>
                <a:r>
                  <a:rPr lang="sr-Latn-RS" sz="2800" b="1" dirty="0" smtClean="0">
                    <a:solidFill>
                      <a:srgbClr val="FFFF00"/>
                    </a:solidFill>
                  </a:rPr>
                  <a:t>y</a:t>
                </a:r>
                <a14:m>
                  <m:oMath xmlns:m="http://schemas.openxmlformats.org/officeDocument/2006/math">
                    <m:r>
                      <a:rPr lang="sr-Latn-RS" sz="2800" b="1" i="1" smtClean="0">
                        <a:solidFill>
                          <a:srgbClr val="FFFF00"/>
                        </a:solidFill>
                        <a:latin typeface="Cambria Math" panose="02040503050406030204" pitchFamily="18" charset="0"/>
                        <a:ea typeface="Cambria Math" panose="02040503050406030204" pitchFamily="18" charset="0"/>
                      </a:rPr>
                      <m:t>=</m:t>
                    </m:r>
                  </m:oMath>
                </a14:m>
                <a:r>
                  <a:rPr lang="sr-Cyrl-RS" sz="2800" b="1" dirty="0" smtClean="0">
                    <a:solidFill>
                      <a:srgbClr val="FFFF00"/>
                    </a:solidFill>
                  </a:rPr>
                  <a:t> 3</a:t>
                </a:r>
                <a:r>
                  <a:rPr lang="sr-Latn-RS" sz="2800" b="1" dirty="0" smtClean="0">
                    <a:solidFill>
                      <a:srgbClr val="FFFF00"/>
                    </a:solidFill>
                  </a:rPr>
                  <a:t>k</a:t>
                </a:r>
                <a:endParaRPr lang="sr-Cyrl-RS" sz="2800" b="1" dirty="0" smtClean="0">
                  <a:solidFill>
                    <a:srgbClr val="FFFF00"/>
                  </a:solidFill>
                </a:endParaRPr>
              </a:p>
              <a:p>
                <a:r>
                  <a:rPr lang="sr-Cyrl-RS" sz="2800" dirty="0"/>
                  <a:t> </a:t>
                </a:r>
                <a:r>
                  <a:rPr lang="sr-Cyrl-RS" sz="2800" dirty="0" smtClean="0"/>
                  <a:t>Затим то уврстимо  у      </a:t>
                </a:r>
                <a:r>
                  <a:rPr lang="sr-Latn-RS" sz="2800" b="1" dirty="0" smtClean="0">
                    <a:solidFill>
                      <a:srgbClr val="FFFF00"/>
                    </a:solidFill>
                  </a:rPr>
                  <a:t>x+y</a:t>
                </a:r>
                <a14:m>
                  <m:oMath xmlns:m="http://schemas.openxmlformats.org/officeDocument/2006/math">
                    <m:r>
                      <a:rPr lang="sr-Latn-RS" sz="2800" b="1" i="1" smtClean="0">
                        <a:solidFill>
                          <a:srgbClr val="FFFF00"/>
                        </a:solidFill>
                        <a:latin typeface="Cambria Math" panose="02040503050406030204" pitchFamily="18" charset="0"/>
                        <a:ea typeface="Cambria Math" panose="02040503050406030204" pitchFamily="18" charset="0"/>
                      </a:rPr>
                      <m:t>=</m:t>
                    </m:r>
                  </m:oMath>
                </a14:m>
                <a:r>
                  <a:rPr lang="sr-Cyrl-RS" sz="2800" b="1" dirty="0" smtClean="0">
                    <a:solidFill>
                      <a:srgbClr val="FFFF00"/>
                    </a:solidFill>
                  </a:rPr>
                  <a:t> 28</a:t>
                </a:r>
              </a:p>
              <a:p>
                <a:r>
                  <a:rPr lang="sr-Cyrl-RS" sz="2800" b="1" dirty="0">
                    <a:solidFill>
                      <a:srgbClr val="FFFF00"/>
                    </a:solidFill>
                  </a:rPr>
                  <a:t> </a:t>
                </a:r>
                <a:r>
                  <a:rPr lang="sr-Cyrl-RS" sz="2800" b="1" dirty="0" smtClean="0">
                    <a:solidFill>
                      <a:srgbClr val="FFFF00"/>
                    </a:solidFill>
                  </a:rPr>
                  <a:t>                                          4</a:t>
                </a:r>
                <a:r>
                  <a:rPr lang="sr-Latn-RS" sz="2800" b="1" dirty="0" smtClean="0">
                    <a:solidFill>
                      <a:srgbClr val="FFFF00"/>
                    </a:solidFill>
                  </a:rPr>
                  <a:t>k+3k</a:t>
                </a:r>
                <a14:m>
                  <m:oMath xmlns:m="http://schemas.openxmlformats.org/officeDocument/2006/math">
                    <m:r>
                      <a:rPr lang="sr-Latn-RS" sz="2800" b="1" i="1" smtClean="0">
                        <a:solidFill>
                          <a:srgbClr val="FFFF00"/>
                        </a:solidFill>
                        <a:latin typeface="Cambria Math" panose="02040503050406030204" pitchFamily="18" charset="0"/>
                        <a:ea typeface="Cambria Math" panose="02040503050406030204" pitchFamily="18" charset="0"/>
                      </a:rPr>
                      <m:t>=</m:t>
                    </m:r>
                  </m:oMath>
                </a14:m>
                <a:r>
                  <a:rPr lang="sr-Cyrl-RS" sz="2800" b="1" dirty="0" smtClean="0">
                    <a:solidFill>
                      <a:srgbClr val="FFFF00"/>
                    </a:solidFill>
                  </a:rPr>
                  <a:t>28       7</a:t>
                </a:r>
                <a:r>
                  <a:rPr lang="sr-Latn-RS" sz="2800" b="1" dirty="0" smtClean="0">
                    <a:solidFill>
                      <a:srgbClr val="FFFF00"/>
                    </a:solidFill>
                  </a:rPr>
                  <a:t>k</a:t>
                </a:r>
                <a14:m>
                  <m:oMath xmlns:m="http://schemas.openxmlformats.org/officeDocument/2006/math">
                    <m:r>
                      <a:rPr lang="sr-Latn-RS" sz="2800" b="1" i="1" smtClean="0">
                        <a:solidFill>
                          <a:srgbClr val="FFFF00"/>
                        </a:solidFill>
                        <a:latin typeface="Cambria Math" panose="02040503050406030204" pitchFamily="18" charset="0"/>
                        <a:ea typeface="Cambria Math" panose="02040503050406030204" pitchFamily="18" charset="0"/>
                      </a:rPr>
                      <m:t>=</m:t>
                    </m:r>
                  </m:oMath>
                </a14:m>
                <a:r>
                  <a:rPr lang="sr-Cyrl-RS" sz="2800" b="1" dirty="0" smtClean="0">
                    <a:solidFill>
                      <a:srgbClr val="FFFF00"/>
                    </a:solidFill>
                  </a:rPr>
                  <a:t>28     </a:t>
                </a:r>
                <a:r>
                  <a:rPr lang="sr-Latn-RS" sz="2800" b="1" dirty="0" smtClean="0">
                    <a:solidFill>
                      <a:srgbClr val="FFFF00"/>
                    </a:solidFill>
                  </a:rPr>
                  <a:t>k</a:t>
                </a:r>
                <a14:m>
                  <m:oMath xmlns:m="http://schemas.openxmlformats.org/officeDocument/2006/math">
                    <m:r>
                      <a:rPr lang="sr-Latn-RS" sz="2800" b="1" i="1" smtClean="0">
                        <a:solidFill>
                          <a:srgbClr val="FFFF00"/>
                        </a:solidFill>
                        <a:latin typeface="Cambria Math" panose="02040503050406030204" pitchFamily="18" charset="0"/>
                        <a:ea typeface="Cambria Math" panose="02040503050406030204" pitchFamily="18" charset="0"/>
                      </a:rPr>
                      <m:t>=</m:t>
                    </m:r>
                  </m:oMath>
                </a14:m>
                <a:r>
                  <a:rPr lang="sr-Cyrl-RS" sz="2800" b="1" dirty="0" smtClean="0">
                    <a:solidFill>
                      <a:srgbClr val="FFFF00"/>
                    </a:solidFill>
                  </a:rPr>
                  <a:t>4</a:t>
                </a:r>
              </a:p>
              <a:p>
                <a:r>
                  <a:rPr lang="sr-Cyrl-RS" sz="2800" dirty="0" smtClean="0"/>
                  <a:t>         И на крају,</a:t>
                </a:r>
                <a:r>
                  <a:rPr lang="sr-Cyrl-RS" sz="2800" b="1" dirty="0" smtClean="0">
                    <a:solidFill>
                      <a:srgbClr val="FFFF00"/>
                    </a:solidFill>
                  </a:rPr>
                  <a:t>девојчица  има  </a:t>
                </a:r>
                <a:r>
                  <a:rPr lang="sr-Latn-RS" sz="2800" b="1" dirty="0" smtClean="0">
                    <a:solidFill>
                      <a:srgbClr val="FFFF00"/>
                    </a:solidFill>
                  </a:rPr>
                  <a:t>x</a:t>
                </a:r>
                <a14:m>
                  <m:oMath xmlns:m="http://schemas.openxmlformats.org/officeDocument/2006/math">
                    <m:r>
                      <a:rPr lang="sr-Latn-RS" sz="2800" b="1" i="1" smtClean="0">
                        <a:solidFill>
                          <a:srgbClr val="FFFF00"/>
                        </a:solidFill>
                        <a:latin typeface="Cambria Math" panose="02040503050406030204" pitchFamily="18" charset="0"/>
                        <a:ea typeface="Cambria Math" panose="02040503050406030204" pitchFamily="18" charset="0"/>
                      </a:rPr>
                      <m:t>=</m:t>
                    </m:r>
                  </m:oMath>
                </a14:m>
                <a:r>
                  <a:rPr lang="sr-Cyrl-RS" sz="2800" b="1" dirty="0" smtClean="0">
                    <a:solidFill>
                      <a:srgbClr val="FFFF00"/>
                    </a:solidFill>
                  </a:rPr>
                  <a:t>4</a:t>
                </a:r>
                <a:r>
                  <a:rPr lang="sr-Latn-RS" sz="2800" b="1" dirty="0" smtClean="0">
                    <a:solidFill>
                      <a:srgbClr val="FFFF00"/>
                    </a:solidFill>
                  </a:rPr>
                  <a:t>k</a:t>
                </a:r>
                <a14:m>
                  <m:oMath xmlns:m="http://schemas.openxmlformats.org/officeDocument/2006/math">
                    <m:r>
                      <a:rPr lang="sr-Latn-RS" sz="2800" b="1" i="1" smtClean="0">
                        <a:solidFill>
                          <a:srgbClr val="FFFF00"/>
                        </a:solidFill>
                        <a:latin typeface="Cambria Math" panose="02040503050406030204" pitchFamily="18" charset="0"/>
                        <a:ea typeface="Cambria Math" panose="02040503050406030204" pitchFamily="18" charset="0"/>
                      </a:rPr>
                      <m:t>=</m:t>
                    </m:r>
                  </m:oMath>
                </a14:m>
                <a:r>
                  <a:rPr lang="sr-Cyrl-RS" sz="2800" b="1" dirty="0" smtClean="0">
                    <a:solidFill>
                      <a:srgbClr val="FFFF00"/>
                    </a:solidFill>
                    <a:effectLst>
                      <a:glow rad="228600">
                        <a:schemeClr val="accent3">
                          <a:satMod val="175000"/>
                          <a:alpha val="40000"/>
                        </a:schemeClr>
                      </a:glow>
                    </a:effectLst>
                  </a:rPr>
                  <a:t>16</a:t>
                </a:r>
              </a:p>
              <a:p>
                <a:r>
                  <a:rPr lang="sr-Cyrl-RS" sz="2800" dirty="0" smtClean="0"/>
                  <a:t>                                 а </a:t>
                </a:r>
                <a:r>
                  <a:rPr lang="sr-Cyrl-RS" sz="2800" b="1" dirty="0" smtClean="0">
                    <a:solidFill>
                      <a:srgbClr val="FFFF00"/>
                    </a:solidFill>
                  </a:rPr>
                  <a:t>дечака  </a:t>
                </a:r>
                <a:r>
                  <a:rPr lang="sr-Latn-RS" sz="2800" b="1" dirty="0" smtClean="0">
                    <a:solidFill>
                      <a:srgbClr val="FFFF00"/>
                    </a:solidFill>
                  </a:rPr>
                  <a:t>y</a:t>
                </a:r>
                <a14:m>
                  <m:oMath xmlns:m="http://schemas.openxmlformats.org/officeDocument/2006/math">
                    <m:r>
                      <a:rPr lang="sr-Latn-RS" sz="2800" b="1" i="1" smtClean="0">
                        <a:solidFill>
                          <a:srgbClr val="FFFF00"/>
                        </a:solidFill>
                        <a:latin typeface="Cambria Math" panose="02040503050406030204" pitchFamily="18" charset="0"/>
                        <a:ea typeface="Cambria Math" panose="02040503050406030204" pitchFamily="18" charset="0"/>
                      </a:rPr>
                      <m:t>=</m:t>
                    </m:r>
                  </m:oMath>
                </a14:m>
                <a:r>
                  <a:rPr lang="sr-Cyrl-RS" sz="2800" b="1" dirty="0" smtClean="0">
                    <a:solidFill>
                      <a:srgbClr val="FFFF00"/>
                    </a:solidFill>
                  </a:rPr>
                  <a:t>3</a:t>
                </a:r>
                <a:r>
                  <a:rPr lang="sr-Latn-RS" sz="2800" b="1" dirty="0" smtClean="0">
                    <a:solidFill>
                      <a:srgbClr val="FFFF00"/>
                    </a:solidFill>
                  </a:rPr>
                  <a:t>k</a:t>
                </a:r>
                <a14:m>
                  <m:oMath xmlns:m="http://schemas.openxmlformats.org/officeDocument/2006/math">
                    <m:r>
                      <a:rPr lang="sr-Latn-RS" sz="2800" b="1" i="1" smtClean="0">
                        <a:solidFill>
                          <a:srgbClr val="FFFF00"/>
                        </a:solidFill>
                        <a:latin typeface="Cambria Math" panose="02040503050406030204" pitchFamily="18" charset="0"/>
                        <a:ea typeface="Cambria Math" panose="02040503050406030204" pitchFamily="18" charset="0"/>
                      </a:rPr>
                      <m:t>=</m:t>
                    </m:r>
                  </m:oMath>
                </a14:m>
                <a:r>
                  <a:rPr lang="sr-Cyrl-RS" sz="2800" b="1" dirty="0" smtClean="0">
                    <a:solidFill>
                      <a:srgbClr val="FFFF00"/>
                    </a:solidFill>
                    <a:effectLst>
                      <a:glow rad="228600">
                        <a:schemeClr val="accent3">
                          <a:satMod val="175000"/>
                          <a:alpha val="40000"/>
                        </a:schemeClr>
                      </a:glow>
                    </a:effectLst>
                  </a:rPr>
                  <a:t>12</a:t>
                </a:r>
              </a:p>
              <a:p>
                <a:endParaRPr lang="sr-Cyrl-RS" sz="2800" dirty="0" smtClean="0"/>
              </a:p>
            </p:txBody>
          </p:sp>
        </mc:Choice>
        <mc:Fallback xmlns="">
          <p:sp>
            <p:nvSpPr>
              <p:cNvPr id="11" name="Subtitle 2"/>
              <p:cNvSpPr txBox="1">
                <a:spLocks noRot="1" noChangeAspect="1" noMove="1" noResize="1" noEditPoints="1" noAdjustHandles="1" noChangeArrowheads="1" noChangeShapeType="1" noTextEdit="1"/>
              </p:cNvSpPr>
              <p:nvPr/>
            </p:nvSpPr>
            <p:spPr>
              <a:xfrm>
                <a:off x="174102" y="2852936"/>
                <a:ext cx="8862393" cy="2592288"/>
              </a:xfrm>
              <a:prstGeom prst="rect">
                <a:avLst/>
              </a:prstGeom>
              <a:blipFill rotWithShape="0">
                <a:blip r:embed="rId3"/>
                <a:stretch>
                  <a:fillRect l="-3992" b="-46353"/>
                </a:stretch>
              </a:blipFill>
            </p:spPr>
            <p:txBody>
              <a:bodyPr/>
              <a:lstStyle/>
              <a:p>
                <a:r>
                  <a:rPr lang="sr-Latn-RS">
                    <a:noFill/>
                  </a:rPr>
                  <a:t> </a:t>
                </a:r>
              </a:p>
            </p:txBody>
          </p:sp>
        </mc:Fallback>
      </mc:AlternateContent>
    </p:spTree>
    <p:extLst>
      <p:ext uri="{BB962C8B-B14F-4D97-AF65-F5344CB8AC3E}">
        <p14:creationId xmlns:p14="http://schemas.microsoft.com/office/powerpoint/2010/main" val="1131800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p:cTn id="13"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p:cTn id="19"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p:cTn id="25"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p:cTn id="31"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p:cTn id="37" dur="5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1">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p:cTn id="43" dur="5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1">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1">
                                            <p:txEl>
                                              <p:pRg st="7" end="7"/>
                                            </p:txEl>
                                          </p:spTgt>
                                        </p:tgtEl>
                                        <p:attrNameLst>
                                          <p:attrName>style.visibility</p:attrName>
                                        </p:attrNameLst>
                                      </p:cBhvr>
                                      <p:to>
                                        <p:strVal val="visible"/>
                                      </p:to>
                                    </p:set>
                                    <p:animEffect transition="in" filter="wipe(down)">
                                      <p:cBhvr>
                                        <p:cTn id="49" dur="580">
                                          <p:stCondLst>
                                            <p:cond delay="0"/>
                                          </p:stCondLst>
                                        </p:cTn>
                                        <p:tgtEl>
                                          <p:spTgt spid="11">
                                            <p:txEl>
                                              <p:pRg st="7" end="7"/>
                                            </p:txEl>
                                          </p:spTgt>
                                        </p:tgtEl>
                                      </p:cBhvr>
                                    </p:animEffect>
                                    <p:anim calcmode="lin" valueType="num">
                                      <p:cBhvr>
                                        <p:cTn id="50" dur="1822" tmFilter="0,0; 0.14,0.36; 0.43,0.73; 0.71,0.91; 1.0,1.0">
                                          <p:stCondLst>
                                            <p:cond delay="0"/>
                                          </p:stCondLst>
                                        </p:cTn>
                                        <p:tgtEl>
                                          <p:spTgt spid="11">
                                            <p:txEl>
                                              <p:pRg st="7" end="7"/>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1">
                                            <p:txEl>
                                              <p:pRg st="7" end="7"/>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1">
                                            <p:txEl>
                                              <p:pRg st="7" end="7"/>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1">
                                            <p:txEl>
                                              <p:pRg st="7" end="7"/>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1">
                                            <p:txEl>
                                              <p:pRg st="7" end="7"/>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11">
                                            <p:txEl>
                                              <p:pRg st="7" end="7"/>
                                            </p:txEl>
                                          </p:spTgt>
                                        </p:tgtEl>
                                      </p:cBhvr>
                                      <p:to x="100000" y="60000"/>
                                    </p:animScale>
                                    <p:animScale>
                                      <p:cBhvr>
                                        <p:cTn id="56" dur="166" decel="50000">
                                          <p:stCondLst>
                                            <p:cond delay="676"/>
                                          </p:stCondLst>
                                        </p:cTn>
                                        <p:tgtEl>
                                          <p:spTgt spid="11">
                                            <p:txEl>
                                              <p:pRg st="7" end="7"/>
                                            </p:txEl>
                                          </p:spTgt>
                                        </p:tgtEl>
                                      </p:cBhvr>
                                      <p:to x="100000" y="100000"/>
                                    </p:animScale>
                                    <p:animScale>
                                      <p:cBhvr>
                                        <p:cTn id="57" dur="26">
                                          <p:stCondLst>
                                            <p:cond delay="1312"/>
                                          </p:stCondLst>
                                        </p:cTn>
                                        <p:tgtEl>
                                          <p:spTgt spid="11">
                                            <p:txEl>
                                              <p:pRg st="7" end="7"/>
                                            </p:txEl>
                                          </p:spTgt>
                                        </p:tgtEl>
                                      </p:cBhvr>
                                      <p:to x="100000" y="80000"/>
                                    </p:animScale>
                                    <p:animScale>
                                      <p:cBhvr>
                                        <p:cTn id="58" dur="166" decel="50000">
                                          <p:stCondLst>
                                            <p:cond delay="1338"/>
                                          </p:stCondLst>
                                        </p:cTn>
                                        <p:tgtEl>
                                          <p:spTgt spid="11">
                                            <p:txEl>
                                              <p:pRg st="7" end="7"/>
                                            </p:txEl>
                                          </p:spTgt>
                                        </p:tgtEl>
                                      </p:cBhvr>
                                      <p:to x="100000" y="100000"/>
                                    </p:animScale>
                                    <p:animScale>
                                      <p:cBhvr>
                                        <p:cTn id="59" dur="26">
                                          <p:stCondLst>
                                            <p:cond delay="1642"/>
                                          </p:stCondLst>
                                        </p:cTn>
                                        <p:tgtEl>
                                          <p:spTgt spid="11">
                                            <p:txEl>
                                              <p:pRg st="7" end="7"/>
                                            </p:txEl>
                                          </p:spTgt>
                                        </p:tgtEl>
                                      </p:cBhvr>
                                      <p:to x="100000" y="90000"/>
                                    </p:animScale>
                                    <p:animScale>
                                      <p:cBhvr>
                                        <p:cTn id="60" dur="166" decel="50000">
                                          <p:stCondLst>
                                            <p:cond delay="1668"/>
                                          </p:stCondLst>
                                        </p:cTn>
                                        <p:tgtEl>
                                          <p:spTgt spid="11">
                                            <p:txEl>
                                              <p:pRg st="7" end="7"/>
                                            </p:txEl>
                                          </p:spTgt>
                                        </p:tgtEl>
                                      </p:cBhvr>
                                      <p:to x="100000" y="100000"/>
                                    </p:animScale>
                                    <p:animScale>
                                      <p:cBhvr>
                                        <p:cTn id="61" dur="26">
                                          <p:stCondLst>
                                            <p:cond delay="1808"/>
                                          </p:stCondLst>
                                        </p:cTn>
                                        <p:tgtEl>
                                          <p:spTgt spid="11">
                                            <p:txEl>
                                              <p:pRg st="7" end="7"/>
                                            </p:txEl>
                                          </p:spTgt>
                                        </p:tgtEl>
                                      </p:cBhvr>
                                      <p:to x="100000" y="95000"/>
                                    </p:animScale>
                                    <p:animScale>
                                      <p:cBhvr>
                                        <p:cTn id="62" dur="166" decel="50000">
                                          <p:stCondLst>
                                            <p:cond delay="1834"/>
                                          </p:stCondLst>
                                        </p:cTn>
                                        <p:tgtEl>
                                          <p:spTgt spid="11">
                                            <p:txEl>
                                              <p:pRg st="7" end="7"/>
                                            </p:txEl>
                                          </p:spTgt>
                                        </p:tgtEl>
                                      </p:cBhvr>
                                      <p:to x="100000" y="100000"/>
                                    </p:animScale>
                                  </p:childTnLst>
                                </p:cTn>
                              </p:par>
                              <p:par>
                                <p:cTn id="63" presetID="26" presetClass="entr" presetSubtype="0" fill="hold" nodeType="withEffect">
                                  <p:stCondLst>
                                    <p:cond delay="0"/>
                                  </p:stCondLst>
                                  <p:childTnLst>
                                    <p:set>
                                      <p:cBhvr>
                                        <p:cTn id="64" dur="1" fill="hold">
                                          <p:stCondLst>
                                            <p:cond delay="0"/>
                                          </p:stCondLst>
                                        </p:cTn>
                                        <p:tgtEl>
                                          <p:spTgt spid="11">
                                            <p:txEl>
                                              <p:pRg st="8" end="8"/>
                                            </p:txEl>
                                          </p:spTgt>
                                        </p:tgtEl>
                                        <p:attrNameLst>
                                          <p:attrName>style.visibility</p:attrName>
                                        </p:attrNameLst>
                                      </p:cBhvr>
                                      <p:to>
                                        <p:strVal val="visible"/>
                                      </p:to>
                                    </p:set>
                                    <p:animEffect transition="in" filter="wipe(down)">
                                      <p:cBhvr>
                                        <p:cTn id="65" dur="580">
                                          <p:stCondLst>
                                            <p:cond delay="0"/>
                                          </p:stCondLst>
                                        </p:cTn>
                                        <p:tgtEl>
                                          <p:spTgt spid="11">
                                            <p:txEl>
                                              <p:pRg st="8" end="8"/>
                                            </p:txEl>
                                          </p:spTgt>
                                        </p:tgtEl>
                                      </p:cBhvr>
                                    </p:animEffect>
                                    <p:anim calcmode="lin" valueType="num">
                                      <p:cBhvr>
                                        <p:cTn id="66" dur="1822" tmFilter="0,0; 0.14,0.36; 0.43,0.73; 0.71,0.91; 1.0,1.0">
                                          <p:stCondLst>
                                            <p:cond delay="0"/>
                                          </p:stCondLst>
                                        </p:cTn>
                                        <p:tgtEl>
                                          <p:spTgt spid="11">
                                            <p:txEl>
                                              <p:pRg st="8" end="8"/>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1">
                                            <p:txEl>
                                              <p:pRg st="8" end="8"/>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1">
                                            <p:txEl>
                                              <p:pRg st="8" end="8"/>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1">
                                            <p:txEl>
                                              <p:pRg st="8" end="8"/>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1">
                                            <p:txEl>
                                              <p:pRg st="8" end="8"/>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11">
                                            <p:txEl>
                                              <p:pRg st="8" end="8"/>
                                            </p:txEl>
                                          </p:spTgt>
                                        </p:tgtEl>
                                      </p:cBhvr>
                                      <p:to x="100000" y="60000"/>
                                    </p:animScale>
                                    <p:animScale>
                                      <p:cBhvr>
                                        <p:cTn id="72" dur="166" decel="50000">
                                          <p:stCondLst>
                                            <p:cond delay="676"/>
                                          </p:stCondLst>
                                        </p:cTn>
                                        <p:tgtEl>
                                          <p:spTgt spid="11">
                                            <p:txEl>
                                              <p:pRg st="8" end="8"/>
                                            </p:txEl>
                                          </p:spTgt>
                                        </p:tgtEl>
                                      </p:cBhvr>
                                      <p:to x="100000" y="100000"/>
                                    </p:animScale>
                                    <p:animScale>
                                      <p:cBhvr>
                                        <p:cTn id="73" dur="26">
                                          <p:stCondLst>
                                            <p:cond delay="1312"/>
                                          </p:stCondLst>
                                        </p:cTn>
                                        <p:tgtEl>
                                          <p:spTgt spid="11">
                                            <p:txEl>
                                              <p:pRg st="8" end="8"/>
                                            </p:txEl>
                                          </p:spTgt>
                                        </p:tgtEl>
                                      </p:cBhvr>
                                      <p:to x="100000" y="80000"/>
                                    </p:animScale>
                                    <p:animScale>
                                      <p:cBhvr>
                                        <p:cTn id="74" dur="166" decel="50000">
                                          <p:stCondLst>
                                            <p:cond delay="1338"/>
                                          </p:stCondLst>
                                        </p:cTn>
                                        <p:tgtEl>
                                          <p:spTgt spid="11">
                                            <p:txEl>
                                              <p:pRg st="8" end="8"/>
                                            </p:txEl>
                                          </p:spTgt>
                                        </p:tgtEl>
                                      </p:cBhvr>
                                      <p:to x="100000" y="100000"/>
                                    </p:animScale>
                                    <p:animScale>
                                      <p:cBhvr>
                                        <p:cTn id="75" dur="26">
                                          <p:stCondLst>
                                            <p:cond delay="1642"/>
                                          </p:stCondLst>
                                        </p:cTn>
                                        <p:tgtEl>
                                          <p:spTgt spid="11">
                                            <p:txEl>
                                              <p:pRg st="8" end="8"/>
                                            </p:txEl>
                                          </p:spTgt>
                                        </p:tgtEl>
                                      </p:cBhvr>
                                      <p:to x="100000" y="90000"/>
                                    </p:animScale>
                                    <p:animScale>
                                      <p:cBhvr>
                                        <p:cTn id="76" dur="166" decel="50000">
                                          <p:stCondLst>
                                            <p:cond delay="1668"/>
                                          </p:stCondLst>
                                        </p:cTn>
                                        <p:tgtEl>
                                          <p:spTgt spid="11">
                                            <p:txEl>
                                              <p:pRg st="8" end="8"/>
                                            </p:txEl>
                                          </p:spTgt>
                                        </p:tgtEl>
                                      </p:cBhvr>
                                      <p:to x="100000" y="100000"/>
                                    </p:animScale>
                                    <p:animScale>
                                      <p:cBhvr>
                                        <p:cTn id="77" dur="26">
                                          <p:stCondLst>
                                            <p:cond delay="1808"/>
                                          </p:stCondLst>
                                        </p:cTn>
                                        <p:tgtEl>
                                          <p:spTgt spid="11">
                                            <p:txEl>
                                              <p:pRg st="8" end="8"/>
                                            </p:txEl>
                                          </p:spTgt>
                                        </p:tgtEl>
                                      </p:cBhvr>
                                      <p:to x="100000" y="95000"/>
                                    </p:animScale>
                                    <p:animScale>
                                      <p:cBhvr>
                                        <p:cTn id="78" dur="166" decel="50000">
                                          <p:stCondLst>
                                            <p:cond delay="1834"/>
                                          </p:stCondLst>
                                        </p:cTn>
                                        <p:tgtEl>
                                          <p:spTgt spid="11">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al Segoe 4-3 template-template_April-17-2007">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92630F-4A64-4AF7-B32E-6762B0A39F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(Teal grid design)</Template>
  <TotalTime>1468</TotalTime>
  <Words>6109</Words>
  <Application>Microsoft Office PowerPoint</Application>
  <PresentationFormat>On-screen Show (4:3)</PresentationFormat>
  <Paragraphs>644</Paragraphs>
  <Slides>32</Slides>
  <Notes>32</Notes>
  <HiddenSlides>3</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Arial</vt:lpstr>
      <vt:lpstr>Book Antiqua</vt:lpstr>
      <vt:lpstr>Brush Script MT</vt:lpstr>
      <vt:lpstr>Calibri</vt:lpstr>
      <vt:lpstr>Cambria Math</vt:lpstr>
      <vt:lpstr>Comic Sans MS</vt:lpstr>
      <vt:lpstr>Courier New</vt:lpstr>
      <vt:lpstr>Gabriola</vt:lpstr>
      <vt:lpstr>Segoe</vt:lpstr>
      <vt:lpstr>Wingdings</vt:lpstr>
      <vt:lpstr>Teal Segoe 4-3 template-template_April-17-2007</vt:lpstr>
      <vt:lpstr>White with Courier font for code slides</vt:lpstr>
      <vt:lpstr>ПРОПОРЦИЈА  И  ЊЕНЕ ПРИМЕНЕ</vt:lpstr>
      <vt:lpstr>Размера и пропорција </vt:lpstr>
      <vt:lpstr>Размера и пропорција </vt:lpstr>
      <vt:lpstr>Размера и пропорција </vt:lpstr>
      <vt:lpstr>Размера и пропорција </vt:lpstr>
      <vt:lpstr>Размера и пропорција </vt:lpstr>
      <vt:lpstr>Размера и пропорција </vt:lpstr>
      <vt:lpstr>Размера и пропорција </vt:lpstr>
      <vt:lpstr>Размера и пропорција </vt:lpstr>
      <vt:lpstr>Размера и пропорција </vt:lpstr>
      <vt:lpstr>Примена  директне пропорционалности </vt:lpstr>
      <vt:lpstr>Примена  директне пропорционалности </vt:lpstr>
      <vt:lpstr>Примена  директне пропорционалности </vt:lpstr>
      <vt:lpstr>Примена  директне пропорционалности </vt:lpstr>
      <vt:lpstr>Примена  директне пропорционалности </vt:lpstr>
      <vt:lpstr>Примена  директне пропорционалности </vt:lpstr>
      <vt:lpstr>Примена  директне пропорционалности </vt:lpstr>
      <vt:lpstr>Примена  обрнуте  пропорционалности </vt:lpstr>
      <vt:lpstr>Примена  обрнуте пропорционалности </vt:lpstr>
      <vt:lpstr>Примена  обрнуте пропорционалности </vt:lpstr>
      <vt:lpstr>Примена  обрнуте пропорционалности </vt:lpstr>
      <vt:lpstr>Примена  обрнуте пропорционалности </vt:lpstr>
      <vt:lpstr>Примена  обрнуте пропорционалности </vt:lpstr>
      <vt:lpstr>Примена   пропорционалности </vt:lpstr>
      <vt:lpstr>Примена   пропорционалности </vt:lpstr>
      <vt:lpstr>Примена   пропорционалности </vt:lpstr>
      <vt:lpstr>Примена пропорционалности </vt:lpstr>
      <vt:lpstr>Задаци  за вежбање </vt:lpstr>
      <vt:lpstr>Задаци  за вежбање </vt:lpstr>
      <vt:lpstr>Решења задатака </vt:lpstr>
      <vt:lpstr>Занимљивости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proporcija</dc:title>
  <dc:creator>neda</dc:creator>
  <cp:keywords/>
  <cp:lastModifiedBy>neda</cp:lastModifiedBy>
  <cp:revision>198</cp:revision>
  <dcterms:created xsi:type="dcterms:W3CDTF">2015-03-26T22:46:59Z</dcterms:created>
  <dcterms:modified xsi:type="dcterms:W3CDTF">2018-05-11T16:07:26Z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TC102867459990</vt:lpwstr>
  </property>
</Properties>
</file>