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5" r:id="rId3"/>
    <p:sldId id="269" r:id="rId4"/>
    <p:sldId id="270" r:id="rId5"/>
    <p:sldId id="271" r:id="rId6"/>
    <p:sldId id="272" r:id="rId7"/>
    <p:sldId id="273" r:id="rId8"/>
    <p:sldId id="274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45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2" userDrawn="1">
          <p15:clr>
            <a:srgbClr val="A4A3A4"/>
          </p15:clr>
        </p15:guide>
        <p15:guide id="5" orient="horz" pos="1072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704" userDrawn="1">
          <p15:clr>
            <a:srgbClr val="A4A3A4"/>
          </p15:clr>
        </p15:guide>
        <p15:guide id="8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9FD"/>
    <a:srgbClr val="F9414E"/>
    <a:srgbClr val="EDD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6/1/2018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3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7" y="1498603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7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6/1/2018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40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40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5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3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3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3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3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3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7" y="6400803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matikantnedatoholj.weebly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8268" y="1268760"/>
            <a:ext cx="7008574" cy="1759709"/>
          </a:xfrm>
        </p:spPr>
        <p:txBody>
          <a:bodyPr>
            <a:normAutofit/>
          </a:bodyPr>
          <a:lstStyle/>
          <a:p>
            <a:pPr algn="ctr"/>
            <a:r>
              <a:rPr lang="sr-Cyrl-RS" b="1" dirty="0" smtClean="0"/>
              <a:t>Припрема за </a:t>
            </a:r>
            <a:r>
              <a:rPr lang="sr-Latn-RS" b="1" dirty="0" smtClean="0"/>
              <a:t>IV</a:t>
            </a:r>
            <a:r>
              <a:rPr lang="sr-Cyrl-RS" b="1" dirty="0" smtClean="0"/>
              <a:t> писмени задатак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0436" y="332656"/>
            <a:ext cx="4671450" cy="589632"/>
          </a:xfrm>
        </p:spPr>
        <p:txBody>
          <a:bodyPr/>
          <a:lstStyle/>
          <a:p>
            <a:r>
              <a:rPr lang="sr-Cyrl-RS" b="1" dirty="0" smtClean="0"/>
              <a:t>Математика  </a:t>
            </a:r>
            <a:r>
              <a:rPr lang="sr-Latn-RS" b="1" dirty="0" smtClean="0"/>
              <a:t>V </a:t>
            </a:r>
            <a:r>
              <a:rPr lang="sr-Cyrl-RS" b="1" dirty="0" smtClean="0"/>
              <a:t>разред </a:t>
            </a:r>
            <a:endParaRPr lang="en-US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670476" y="4221088"/>
            <a:ext cx="4917060" cy="1224136"/>
          </a:xfrm>
          <a:prstGeom prst="rect">
            <a:avLst/>
          </a:prstGeom>
        </p:spPr>
        <p:txBody>
          <a:bodyPr vert="horz" lIns="121899" tIns="60949" rIns="121899" bIns="60949" rtlCol="0">
            <a:normAutofit fontScale="85000" lnSpcReduction="200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None/>
              <a:defRPr sz="2800" b="0" kern="120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r-Cyrl-RS" b="1" dirty="0" smtClean="0"/>
              <a:t>Припремила: </a:t>
            </a:r>
          </a:p>
          <a:p>
            <a:pPr algn="r"/>
            <a:r>
              <a:rPr lang="sr-Cyrl-RS" b="1" dirty="0" smtClean="0"/>
              <a:t>Недељка Тохољ</a:t>
            </a:r>
            <a:r>
              <a:rPr lang="sr-Cyrl-RS" b="1" smtClean="0"/>
              <a:t>, </a:t>
            </a:r>
          </a:p>
          <a:p>
            <a:pPr algn="r"/>
            <a:r>
              <a:rPr lang="sr-Cyrl-RS" b="1" smtClean="0"/>
              <a:t>проф</a:t>
            </a:r>
            <a:r>
              <a:rPr lang="sr-Cyrl-RS" b="1" dirty="0" smtClean="0"/>
              <a:t>. </a:t>
            </a:r>
            <a:r>
              <a:rPr lang="sr-Cyrl-RS" b="1" dirty="0"/>
              <a:t>м</a:t>
            </a:r>
            <a:r>
              <a:rPr lang="sr-Cyrl-RS" b="1" dirty="0" smtClean="0"/>
              <a:t>атематике </a:t>
            </a:r>
          </a:p>
          <a:p>
            <a:pPr algn="r"/>
            <a:r>
              <a:rPr lang="sr-Cyrl-RS" b="1" dirty="0" smtClean="0"/>
              <a:t>ОШ“Јожеф Атила“ Нови Сад </a:t>
            </a:r>
            <a:endParaRPr lang="en-US" b="1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96" y="5805264"/>
            <a:ext cx="1728726" cy="8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oi50.tinypic.com/s2e4pi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1924" y="1251364"/>
            <a:ext cx="2520280" cy="2411466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646140" y="1656311"/>
            <a:ext cx="7200800" cy="1601572"/>
          </a:xfrm>
          <a:prstGeom prst="flowChartInternalStorage">
            <a:avLst/>
          </a:prstGeom>
        </p:spPr>
        <p:txBody>
          <a:bodyPr>
            <a:prstTxWarp prst="textPlain">
              <a:avLst/>
            </a:prstTxWarp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b="0" kern="1200" cap="none" baseline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dirty="0" smtClean="0"/>
              <a:t>Данас вежбамо</a:t>
            </a:r>
          </a:p>
          <a:p>
            <a:pPr algn="ctr"/>
            <a:r>
              <a:rPr lang="sr-Cyrl-RS" b="1" dirty="0" smtClean="0"/>
              <a:t> за писмени!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77988" y="4725144"/>
            <a:ext cx="7344816" cy="1730062"/>
          </a:xfrm>
          <a:prstGeom prst="flowChartInternalStorage">
            <a:avLst/>
          </a:prstGeom>
        </p:spPr>
        <p:txBody>
          <a:bodyPr>
            <a:prstTxWarp prst="textCurveDown">
              <a:avLst>
                <a:gd name="adj" fmla="val 31089"/>
              </a:avLst>
            </a:prstTxWarp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b="0" kern="1200" cap="none" baseline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dirty="0" smtClean="0">
                <a:solidFill>
                  <a:srgbClr val="7030A0"/>
                </a:solidFill>
              </a:rPr>
              <a:t>Следе задаци!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2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/>
              <p:cNvSpPr txBox="1">
                <a:spLocks/>
              </p:cNvSpPr>
              <p:nvPr/>
            </p:nvSpPr>
            <p:spPr>
              <a:xfrm>
                <a:off x="362742" y="3432969"/>
                <a:ext cx="8756006" cy="2582816"/>
              </a:xfrm>
              <a:prstGeom prst="rect">
                <a:avLst/>
              </a:prstGeom>
              <a:pattFill prst="lgGrid">
                <a:fgClr>
                  <a:srgbClr val="E0B9FD"/>
                </a:fgClr>
                <a:bgClr>
                  <a:schemeClr val="bg1"/>
                </a:bgClr>
              </a:patt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marL="304747" indent="-304747" algn="l" defTabSz="1218987" rtl="0" eaLnBrk="1" latinLnBrk="0" hangingPunct="1">
                  <a:lnSpc>
                    <a:spcPct val="95000"/>
                  </a:lnSpc>
                  <a:spcBef>
                    <a:spcPts val="18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392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58037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468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11328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3797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864619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91264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474112" indent="0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sr-Cyrl-RS" b="1" dirty="0" smtClean="0"/>
                  <a:t>2. задатак ( средњи ниво)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sr-Cyrl-RS" b="1" dirty="0" smtClean="0"/>
                  <a:t>Израчунај вредност израза: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sr-Cyrl-RS" b="1" dirty="0"/>
                  <a:t> </a:t>
                </a:r>
                <a:r>
                  <a:rPr lang="sr-Cyrl-RS" b="1" dirty="0" smtClean="0"/>
                  <a:t>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sr-Cyrl-RS" sz="2800" b="1" dirty="0">
                    <a:ln>
                      <a:solidFill>
                        <a:sysClr val="windowText" lastClr="000000"/>
                      </a:solidFill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800" b="1" dirty="0" smtClean="0">
                    <a:ln>
                      <a:solidFill>
                        <a:sysClr val="windowText" lastClr="000000"/>
                      </a:solidFill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dirty="0" smtClean="0">
                    <a:ln>
                      <a:solidFill>
                        <a:sysClr val="windowText" lastClr="000000"/>
                      </a:solidFill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2800" b="1" i="1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ln>
                      <a:solidFill>
                        <a:sysClr val="windowText" lastClr="000000"/>
                      </a:solidFill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n>
                      <a:solidFill>
                        <a:sysClr val="windowText" lastClr="000000"/>
                      </a:solidFill>
                    </a:ln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sz="2800" b="1" dirty="0">
                    <a:ln>
                      <a:solidFill>
                        <a:sysClr val="windowText" lastClr="000000"/>
                      </a:solidFill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2800" b="1" i="1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ln>
                      <a:solidFill>
                        <a:sysClr val="windowText" lastClr="000000"/>
                      </a:solidFill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2800" b="1" i="1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sr-Cyrl-RS" sz="2800" b="1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sr-Cyrl-RS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sr-Cyrl-RS" b="1" dirty="0" smtClean="0"/>
                  <a:t> </a:t>
                </a:r>
                <a:endParaRPr lang="sr-Cyrl-RS" b="1" dirty="0"/>
              </a:p>
              <a:p>
                <a:pPr marL="0" indent="0">
                  <a:buNone/>
                </a:pPr>
                <a:endParaRPr lang="sr-Cyrl-RS" b="1" dirty="0" smtClean="0"/>
              </a:p>
              <a:p>
                <a:pPr marL="0" indent="0">
                  <a:buNone/>
                </a:pPr>
                <a:r>
                  <a:rPr lang="sr-Cyrl-RS" b="1" dirty="0" smtClean="0"/>
                  <a:t>    </a:t>
                </a:r>
                <a:endParaRPr lang="en-US" b="1" dirty="0"/>
              </a:p>
            </p:txBody>
          </p:sp>
        </mc:Choice>
        <mc:Fallback xmlns="">
          <p:sp>
            <p:nvSpPr>
              <p:cNvPr id="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42" y="3432969"/>
                <a:ext cx="8756006" cy="25828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/>
              <p:cNvSpPr txBox="1">
                <a:spLocks/>
              </p:cNvSpPr>
              <p:nvPr/>
            </p:nvSpPr>
            <p:spPr>
              <a:xfrm>
                <a:off x="319358" y="795943"/>
                <a:ext cx="10383566" cy="2506712"/>
              </a:xfrm>
              <a:prstGeom prst="rect">
                <a:avLst/>
              </a:prstGeom>
              <a:pattFill prst="lgGrid">
                <a:fgClr>
                  <a:schemeClr val="accent1"/>
                </a:fgClr>
                <a:bgClr>
                  <a:schemeClr val="bg1"/>
                </a:bgClr>
              </a:patt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marL="304747" indent="-304747" algn="l" defTabSz="1218987" rtl="0" eaLnBrk="1" latinLnBrk="0" hangingPunct="1">
                  <a:lnSpc>
                    <a:spcPct val="95000"/>
                  </a:lnSpc>
                  <a:spcBef>
                    <a:spcPts val="18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392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58037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468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11328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3797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864619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91264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474112" indent="0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AutoNum type="arabicPeriod"/>
                </a:pPr>
                <a:r>
                  <a:rPr lang="sr-Cyrl-RS" b="1" dirty="0"/>
                  <a:t>з</a:t>
                </a:r>
                <a:r>
                  <a:rPr lang="sr-Cyrl-RS" b="1" dirty="0" smtClean="0"/>
                  <a:t>адатак  ( основни ниво ) </a:t>
                </a:r>
              </a:p>
              <a:p>
                <a:pPr marL="0" indent="0">
                  <a:spcAft>
                    <a:spcPts val="1800"/>
                  </a:spcAft>
                  <a:buNone/>
                </a:pPr>
                <a:r>
                  <a:rPr lang="sr-Cyrl-RS" b="1" dirty="0" smtClean="0"/>
                  <a:t>Израчунај: </a:t>
                </a:r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</a:t>
                </a:r>
                <a:r>
                  <a:rPr lang="en-US" sz="2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sr-Cyrl-RS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:r>
                  <a:rPr lang="en-US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b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sr-Cyrl-RS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</a:p>
              <a:p>
                <a:pPr marL="0" indent="0">
                  <a:spcAft>
                    <a:spcPts val="1800"/>
                  </a:spcAft>
                  <a:buNone/>
                </a:pPr>
                <a:r>
                  <a:rPr lang="sr-Cyrl-RS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9,4 </a:t>
                </a:r>
                <a:r>
                  <a:rPr lang="en-US" sz="2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· 0,25</a:t>
                </a:r>
                <a:r>
                  <a:rPr lang="en-US" b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sr-Cyrl-RS" sz="28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800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</a:t>
                </a:r>
                <a:r>
                  <a:rPr lang="sr-Cyrl-RS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</a:t>
                </a:r>
                <a:r>
                  <a:rPr lang="en-US" sz="28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2,45 : 0,7</a:t>
                </a:r>
                <a:r>
                  <a:rPr lang="en-US" b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sr-Cyrl-RS" sz="2800" b="1" dirty="0" smtClean="0"/>
                  <a:t> </a:t>
                </a:r>
                <a:endParaRPr lang="en-GB" sz="2800" b="1" dirty="0" smtClean="0"/>
              </a:p>
              <a:p>
                <a:pPr marL="0" indent="0">
                  <a:buNone/>
                </a:pPr>
                <a:r>
                  <a:rPr lang="sr-Cyrl-RS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5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58" y="795943"/>
                <a:ext cx="10383566" cy="25067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674937" y="1406513"/>
                <a:ext cx="806502" cy="864096"/>
              </a:xfrm>
              <a:prstGeom prst="roundRect">
                <a:avLst/>
              </a:prstGeom>
              <a:pattFill prst="lgGrid">
                <a:fgClr>
                  <a:schemeClr val="accent1"/>
                </a:fgClr>
                <a:bgClr>
                  <a:schemeClr val="bg1"/>
                </a:bgClr>
              </a:patt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a:rPr lang="sr-Cyrl-RS" sz="28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sr-Latn-RS" sz="28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937" y="1406513"/>
                <a:ext cx="806502" cy="86409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7102524" y="1391122"/>
                <a:ext cx="3528392" cy="864096"/>
              </a:xfrm>
              <a:prstGeom prst="roundRect">
                <a:avLst/>
              </a:prstGeom>
              <a:pattFill prst="lgGrid">
                <a:fgClr>
                  <a:schemeClr val="accent1"/>
                </a:fgClr>
                <a:bgClr>
                  <a:schemeClr val="bg1"/>
                </a:bgClr>
              </a:patt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r-Cyrl-RS" sz="28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</m:oMath>
                </a14:m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Cyrl-RS" sz="2800" i="1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Cyrl-RS" sz="2800" b="0" i="1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sr-Cyrl-RS" sz="2800" b="0" i="1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 </m:t>
                    </m:r>
                    <m:f>
                      <m:fPr>
                        <m:ctrlP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  : 2</m:t>
                        </m:r>
                      </m:num>
                      <m:den>
                        <m: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  : 2</m:t>
                        </m:r>
                      </m:den>
                    </m:f>
                  </m:oMath>
                </a14:m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 </a:t>
                </a:r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sr-Latn-RS" sz="28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524" y="1391122"/>
                <a:ext cx="3528392" cy="86409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2494012" y="2360671"/>
            <a:ext cx="1463687" cy="864096"/>
          </a:xfrm>
          <a:prstGeom prst="round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2,350</a:t>
            </a:r>
            <a:endParaRPr lang="sr-Latn-R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76814" y="2360671"/>
            <a:ext cx="2579811" cy="864096"/>
          </a:xfrm>
          <a:prstGeom prst="round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24,5 </a:t>
            </a:r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7= 3,5</a:t>
            </a:r>
            <a:endParaRPr lang="sr-Latn-R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74937" y="1418687"/>
            <a:ext cx="806502" cy="864096"/>
          </a:xfrm>
          <a:prstGeom prst="round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? </a:t>
            </a:r>
            <a:endParaRPr lang="sr-Latn-R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24826" y="1407817"/>
            <a:ext cx="3509946" cy="864096"/>
          </a:xfrm>
          <a:prstGeom prst="round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? </a:t>
            </a:r>
            <a:endParaRPr lang="sr-Latn-R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28361" y="2360671"/>
            <a:ext cx="1594988" cy="864096"/>
          </a:xfrm>
          <a:prstGeom prst="round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? </a:t>
            </a:r>
            <a:endParaRPr lang="sr-Latn-R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02975" y="2352752"/>
            <a:ext cx="2553649" cy="864096"/>
          </a:xfrm>
          <a:prstGeom prst="round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? </a:t>
            </a:r>
            <a:endParaRPr lang="sr-Latn-R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2640898" y="4581128"/>
                <a:ext cx="6477850" cy="1007345"/>
              </a:xfrm>
              <a:prstGeom prst="roundRect">
                <a:avLst/>
              </a:prstGeom>
              <a:pattFill prst="lgGrid">
                <a:fgClr>
                  <a:srgbClr val="E0B9FD"/>
                </a:fgClr>
                <a:bgClr>
                  <a:schemeClr val="bg1"/>
                </a:bgClr>
              </a:patt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Cyrl-RS" sz="28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sr-Cyrl-RS" sz="280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280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Cyrl-RS" sz="28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Cyrl-RS" sz="28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Cyrl-RS" sz="2800" b="0" i="1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Cyrl-RS" sz="2800" b="0" i="1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Cyrl-RS" sz="2800" b="0" i="1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sr-Cyrl-RS" sz="2800" b="0" i="1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sr-Cyrl-RS" sz="2800" b="0" i="1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 </a:t>
                </a:r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Cyrl-RS" sz="2800" b="0" i="1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sr-Latn-RS" sz="28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98" y="4581128"/>
                <a:ext cx="6477850" cy="1007345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2615286" y="4581127"/>
            <a:ext cx="6503462" cy="1007345"/>
          </a:xfrm>
          <a:prstGeom prst="roundRect">
            <a:avLst/>
          </a:prstGeom>
          <a:pattFill prst="lgGrid">
            <a:fgClr>
              <a:srgbClr val="E0B9FD"/>
            </a:fgClr>
            <a:bgClr>
              <a:schemeClr val="bg1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? </a:t>
            </a:r>
            <a:endParaRPr lang="sr-Latn-R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8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2"/>
              <p:cNvSpPr txBox="1">
                <a:spLocks/>
              </p:cNvSpPr>
              <p:nvPr/>
            </p:nvSpPr>
            <p:spPr>
              <a:xfrm>
                <a:off x="333772" y="260648"/>
                <a:ext cx="10657184" cy="1872208"/>
              </a:xfrm>
              <a:prstGeom prst="rect">
                <a:avLst/>
              </a:prstGeom>
              <a:pattFill prst="lgGrid">
                <a:fgClr>
                  <a:schemeClr val="accent1"/>
                </a:fgClr>
                <a:bgClr>
                  <a:schemeClr val="bg1"/>
                </a:bgClr>
              </a:patt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marL="304747" indent="-304747" algn="l" defTabSz="1218987" rtl="0" eaLnBrk="1" latinLnBrk="0" hangingPunct="1">
                  <a:lnSpc>
                    <a:spcPct val="95000"/>
                  </a:lnSpc>
                  <a:spcBef>
                    <a:spcPts val="18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392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58037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468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11328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3797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864619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91264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474112" indent="0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sr-Cyrl-RS" b="1" dirty="0" smtClean="0"/>
                  <a:t>3. задатак  ( основни ниво )        Ако је </a:t>
                </a:r>
                <a:r>
                  <a:rPr lang="sr-Cyrl-R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212 · 23 </a:t>
                </a:r>
                <a14:m>
                  <m:oMath xmlns:m="http://schemas.openxmlformats.org/officeDocument/2006/math">
                    <m:r>
                      <a:rPr lang="sr-Cyrl-RS" sz="2800" b="1" i="1" smtClean="0">
                        <a:ln>
                          <a:solidFill>
                            <a:sysClr val="windowText" lastClr="000000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Cyrl-R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4876 </a:t>
                </a:r>
                <a:r>
                  <a:rPr lang="sr-Cyrl-RS" b="1" dirty="0" smtClean="0"/>
                  <a:t>, </a:t>
                </a:r>
              </a:p>
              <a:p>
                <a:pPr marL="0" indent="0">
                  <a:buNone/>
                </a:pPr>
                <a:r>
                  <a:rPr lang="sr-Cyrl-RS" b="1" dirty="0" smtClean="0"/>
                  <a:t>колико је   </a:t>
                </a:r>
                <a:r>
                  <a:rPr lang="en-US" sz="2800" b="1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</a:t>
                </a:r>
                <a:r>
                  <a:rPr lang="en-US" sz="2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sr-Cyrl-RS" sz="2800" b="1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21,2 </a:t>
                </a:r>
                <a:r>
                  <a:rPr lang="en-US" sz="2800" b="1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· </a:t>
                </a:r>
                <a:r>
                  <a:rPr lang="sr-Cyrl-RS" sz="2800" b="1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2,3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sr-Cyrl-RS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</a:t>
                </a:r>
                <a:r>
                  <a:rPr lang="en-US" b="1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</a:t>
                </a:r>
                <a:r>
                  <a:rPr lang="en-US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800" b="1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2,12 · 2</a:t>
                </a:r>
                <a:r>
                  <a:rPr lang="sr-Latn-RS" sz="2800" b="1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sr-Cyrl-RS" sz="2800" b="1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sr-Cyrl-RS" sz="2800" b="1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</a:t>
                </a:r>
              </a:p>
              <a:p>
                <a:pPr marL="0" indent="0">
                  <a:buNone/>
                </a:pPr>
                <a:r>
                  <a:rPr lang="sr-Cyrl-RS" sz="2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sr-Cyrl-RS" sz="2800" b="1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b="1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sz="2800" dirty="0" smtClean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sr-Cyrl-RS" sz="2800" b="1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800" b="1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· </a:t>
                </a:r>
                <a:r>
                  <a:rPr lang="en-US" sz="2800" b="1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0,2</a:t>
                </a:r>
                <a:r>
                  <a:rPr lang="sr-Cyrl-RS" sz="2800" b="1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sr-Cyrl-RS" sz="2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</a:t>
                </a:r>
                <a:r>
                  <a:rPr lang="sr-Cyrl-RS" b="1" dirty="0">
                    <a:latin typeface="Calibri" panose="020F050202020403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г</a:t>
                </a:r>
                <a:r>
                  <a:rPr lang="en-US" sz="28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sr-Cyrl-RS" sz="2800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sr-Cyrl-RS" sz="28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212</a:t>
                </a:r>
                <a:r>
                  <a:rPr lang="en-US" sz="28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sz="28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800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sr-Cyrl-RS" sz="28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b="1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sr-Cyrl-RS" sz="2800" b="1" dirty="0" smtClean="0"/>
                  <a:t> </a:t>
                </a:r>
                <a:endParaRPr lang="en-GB" sz="2800" b="1" dirty="0" smtClean="0"/>
              </a:p>
              <a:p>
                <a:pPr marL="0" indent="0">
                  <a:buNone/>
                </a:pPr>
                <a:r>
                  <a:rPr lang="sr-Cyrl-RS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72" y="260648"/>
                <a:ext cx="10657184" cy="18722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4294212" y="908720"/>
            <a:ext cx="1224136" cy="576064"/>
          </a:xfrm>
          <a:prstGeom prst="round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48,76</a:t>
            </a:r>
            <a:endParaRPr lang="sr-Latn-R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88614" y="836712"/>
            <a:ext cx="1296144" cy="648072"/>
          </a:xfrm>
          <a:prstGeom prst="round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? </a:t>
            </a:r>
            <a:endParaRPr lang="sr-Latn-R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74732" y="908720"/>
            <a:ext cx="1440160" cy="576064"/>
          </a:xfrm>
          <a:prstGeom prst="round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4, 876</a:t>
            </a:r>
            <a:endParaRPr lang="sr-Latn-R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02504" y="836712"/>
            <a:ext cx="1412388" cy="648072"/>
          </a:xfrm>
          <a:prstGeom prst="round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? </a:t>
            </a:r>
            <a:endParaRPr lang="sr-Latn-R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90880" y="1520788"/>
            <a:ext cx="1718120" cy="576064"/>
          </a:xfrm>
          <a:prstGeom prst="round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0, 4876</a:t>
            </a:r>
            <a:endParaRPr lang="sr-Latn-R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02504" y="1520788"/>
            <a:ext cx="1718120" cy="576064"/>
          </a:xfrm>
          <a:prstGeom prst="round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0, 4876</a:t>
            </a:r>
            <a:endParaRPr lang="sr-Latn-R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77514" y="1473750"/>
            <a:ext cx="1718120" cy="648072"/>
          </a:xfrm>
          <a:prstGeom prst="round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? </a:t>
            </a:r>
            <a:endParaRPr lang="sr-Latn-R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89138" y="1462017"/>
            <a:ext cx="1731486" cy="648072"/>
          </a:xfrm>
          <a:prstGeom prst="round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? </a:t>
            </a:r>
            <a:endParaRPr lang="sr-Latn-R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/>
              <p:cNvSpPr txBox="1">
                <a:spLocks/>
              </p:cNvSpPr>
              <p:nvPr/>
            </p:nvSpPr>
            <p:spPr>
              <a:xfrm>
                <a:off x="348633" y="2282705"/>
                <a:ext cx="6814529" cy="1512168"/>
              </a:xfrm>
              <a:prstGeom prst="rect">
                <a:avLst/>
              </a:prstGeom>
              <a:pattFill prst="lgGrid">
                <a:fgClr>
                  <a:srgbClr val="E0B9FD"/>
                </a:fgClr>
                <a:bgClr>
                  <a:schemeClr val="bg1"/>
                </a:bgClr>
              </a:patt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marL="304747" indent="-304747" algn="l" defTabSz="1218987" rtl="0" eaLnBrk="1" latinLnBrk="0" hangingPunct="1">
                  <a:lnSpc>
                    <a:spcPct val="95000"/>
                  </a:lnSpc>
                  <a:spcBef>
                    <a:spcPts val="18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392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58037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468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11328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3797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864619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91264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474112" indent="0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sr-Cyrl-RS" b="1" dirty="0" smtClean="0"/>
                  <a:t>4. задатак ( средњи ниво)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sr-Cyrl-RS" b="1" dirty="0" smtClean="0"/>
                  <a:t>Реши једначину </a:t>
                </a:r>
                <a14:m>
                  <m:oMath xmlns:m="http://schemas.openxmlformats.org/officeDocument/2006/math">
                    <m:r>
                      <a:rPr lang="sr-Cyrl-RS" sz="28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sr-Cyrl-R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r-Cyrl-R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Cyrl-RS" sz="28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sr-Cyrl-RS" sz="2800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den>
                        </m:f>
                        <m:r>
                          <a:rPr lang="sr-Cyrl-R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sr-Cyrl-R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Cyrl-RS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sr-Cyrl-R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sr-Cyrl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Cyrl-R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sr-Cyrl-R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sr-Cyrl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sr-Cyrl-R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Cyrl-R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𝟏𝟕</m:t>
                    </m:r>
                  </m:oMath>
                </a14:m>
                <a:r>
                  <a:rPr lang="sr-Cyrl-RS" sz="2800" b="1" dirty="0" smtClean="0"/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sr-Cyrl-RS" b="1" dirty="0"/>
                  <a:t> </a:t>
                </a:r>
                <a:r>
                  <a:rPr lang="sr-Cyrl-RS" b="1" dirty="0" smtClean="0"/>
                  <a:t>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sr-Cyrl-RS" sz="2800" b="1" dirty="0">
                    <a:ln>
                      <a:solidFill>
                        <a:sysClr val="windowText" lastClr="000000"/>
                      </a:solidFill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800" b="1" dirty="0" smtClean="0">
                    <a:ln>
                      <a:solidFill>
                        <a:sysClr val="windowText" lastClr="000000"/>
                      </a:solidFill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sr-Cyrl-RS" b="1" dirty="0"/>
              </a:p>
              <a:p>
                <a:pPr marL="0" indent="0">
                  <a:buNone/>
                </a:pPr>
                <a:endParaRPr lang="sr-Cyrl-RS" b="1" dirty="0" smtClean="0"/>
              </a:p>
              <a:p>
                <a:pPr marL="0" indent="0">
                  <a:buNone/>
                </a:pPr>
                <a:r>
                  <a:rPr lang="sr-Cyrl-RS" b="1" dirty="0" smtClean="0"/>
                  <a:t>    </a:t>
                </a:r>
                <a:endParaRPr lang="en-US" b="1" dirty="0"/>
              </a:p>
            </p:txBody>
          </p:sp>
        </mc:Choice>
        <mc:Fallback xmlns="">
          <p:sp>
            <p:nvSpPr>
              <p:cNvPr id="11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3" y="2282705"/>
                <a:ext cx="6814529" cy="15121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2"/>
              <p:cNvSpPr txBox="1">
                <a:spLocks/>
              </p:cNvSpPr>
              <p:nvPr/>
            </p:nvSpPr>
            <p:spPr>
              <a:xfrm>
                <a:off x="589094" y="3893030"/>
                <a:ext cx="3648276" cy="2729743"/>
              </a:xfrm>
              <a:prstGeom prst="rect">
                <a:avLst/>
              </a:prstGeom>
              <a:pattFill prst="lgGrid">
                <a:fgClr>
                  <a:srgbClr val="E0B9FD"/>
                </a:fgClr>
                <a:bgClr>
                  <a:schemeClr val="bg1"/>
                </a:bgClr>
              </a:patt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marL="304747" indent="-304747" algn="l" defTabSz="1218987" rtl="0" eaLnBrk="1" latinLnBrk="0" hangingPunct="1">
                  <a:lnSpc>
                    <a:spcPct val="95000"/>
                  </a:lnSpc>
                  <a:spcBef>
                    <a:spcPts val="18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392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58037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468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11328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3797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864619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91264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474112" indent="0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  <m:r>
                        <a:rPr lang="sr-Cyrl-R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Cyrl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Cyrl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</m:t>
                      </m:r>
                      <m:r>
                        <a:rPr lang="sr-Cyrl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sr-Cyrl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sr-Cyrl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Cyrl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sr-Cyrl-RS" sz="2800" b="1" dirty="0" smtClean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  <m:r>
                        <a:rPr lang="sr-Cyrl-R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</m:t>
                      </m:r>
                      <m:r>
                        <a:rPr lang="sr-Cyrl-R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𝟑𝟒</m:t>
                          </m:r>
                        </m:num>
                        <m:den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sr-Cyrl-RS" sz="2800" b="1" dirty="0" smtClean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  <m:r>
                        <a:rPr lang="sr-Cyrl-R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</m:t>
                      </m:r>
                      <m:r>
                        <a:rPr lang="sr-Cyrl-R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·</m:t>
                      </m:r>
                      <m:f>
                        <m:f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𝟑𝟒</m:t>
                          </m:r>
                        </m:den>
                      </m:f>
                    </m:oMath>
                  </m:oMathPara>
                </a14:m>
                <a:endParaRPr lang="sr-Cyrl-RS" sz="2800" b="1" dirty="0" smtClean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sr-Cyrl-RS" sz="2800" b="1" dirty="0" smtClean="0"/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sr-Cyrl-RS" b="1" dirty="0"/>
                  <a:t> </a:t>
                </a:r>
                <a:r>
                  <a:rPr lang="sr-Cyrl-RS" b="1" dirty="0" smtClean="0"/>
                  <a:t>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sr-Cyrl-RS" sz="2800" b="1" dirty="0">
                    <a:ln>
                      <a:solidFill>
                        <a:sysClr val="windowText" lastClr="000000"/>
                      </a:solidFill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800" b="1" dirty="0" smtClean="0">
                    <a:ln>
                      <a:solidFill>
                        <a:sysClr val="windowText" lastClr="000000"/>
                      </a:solidFill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sr-Cyrl-RS" b="1" dirty="0"/>
              </a:p>
              <a:p>
                <a:pPr marL="0" indent="0">
                  <a:buNone/>
                </a:pPr>
                <a:endParaRPr lang="sr-Cyrl-RS" b="1" dirty="0" smtClean="0"/>
              </a:p>
              <a:p>
                <a:pPr marL="0" indent="0">
                  <a:buNone/>
                </a:pPr>
                <a:r>
                  <a:rPr lang="sr-Cyrl-RS" b="1" dirty="0" smtClean="0"/>
                  <a:t>    </a:t>
                </a:r>
                <a:endParaRPr lang="en-US" b="1" dirty="0"/>
              </a:p>
            </p:txBody>
          </p:sp>
        </mc:Choice>
        <mc:Fallback xmlns="">
          <p:sp>
            <p:nvSpPr>
              <p:cNvPr id="1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94" y="3893030"/>
                <a:ext cx="3648276" cy="27297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2"/>
              <p:cNvSpPr txBox="1">
                <a:spLocks/>
              </p:cNvSpPr>
              <p:nvPr/>
            </p:nvSpPr>
            <p:spPr>
              <a:xfrm>
                <a:off x="4418939" y="3861048"/>
                <a:ext cx="2877205" cy="2729743"/>
              </a:xfrm>
              <a:prstGeom prst="rect">
                <a:avLst/>
              </a:prstGeom>
              <a:pattFill prst="lgGrid">
                <a:fgClr>
                  <a:srgbClr val="E0B9FD"/>
                </a:fgClr>
                <a:bgClr>
                  <a:schemeClr val="bg1"/>
                </a:bgClr>
              </a:patt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marL="304747" indent="-304747" algn="l" defTabSz="1218987" rtl="0" eaLnBrk="1" latinLnBrk="0" hangingPunct="1">
                  <a:lnSpc>
                    <a:spcPct val="95000"/>
                  </a:lnSpc>
                  <a:spcBef>
                    <a:spcPts val="18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392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58037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468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11328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3797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864619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91264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474112" indent="0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  <m:r>
                        <a:rPr lang="sr-Cyrl-R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Cyrl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sr-Cyrl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sr-Cyrl-RS" sz="2800" b="1" dirty="0" smtClean="0"/>
              </a:p>
              <a:p>
                <a:pPr marL="0" indent="0" algn="ctr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sr-Cyrl-R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sr-Cyrl-RS" sz="2800" b="1" dirty="0" smtClean="0"/>
              </a:p>
              <a:p>
                <a:pPr marL="0" indent="0" algn="ctr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𝟏𝟒𝟑</m:t>
                          </m:r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𝟐𝟔</m:t>
                          </m:r>
                        </m:den>
                      </m:f>
                    </m:oMath>
                  </m:oMathPara>
                </a14:m>
                <a:endParaRPr lang="sr-Cyrl-RS" sz="2800" b="1" dirty="0" smtClean="0"/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sr-Cyrl-RS" sz="2800" b="1" dirty="0" smtClean="0"/>
                  <a:t>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sr-Cyrl-RS" b="1" dirty="0"/>
                  <a:t> </a:t>
                </a:r>
                <a:r>
                  <a:rPr lang="sr-Cyrl-RS" b="1" dirty="0" smtClean="0"/>
                  <a:t> 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sr-Cyrl-RS" sz="2800" b="1" dirty="0">
                    <a:ln>
                      <a:solidFill>
                        <a:sysClr val="windowText" lastClr="000000"/>
                      </a:solidFill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800" b="1" dirty="0" smtClean="0">
                    <a:ln>
                      <a:solidFill>
                        <a:sysClr val="windowText" lastClr="000000"/>
                      </a:solidFill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sr-Cyrl-RS" b="1" dirty="0"/>
              </a:p>
              <a:p>
                <a:pPr marL="0" indent="0" algn="ctr">
                  <a:buNone/>
                </a:pPr>
                <a:endParaRPr lang="sr-Cyrl-RS" b="1" dirty="0" smtClean="0"/>
              </a:p>
              <a:p>
                <a:pPr marL="0" indent="0" algn="ctr">
                  <a:buNone/>
                </a:pPr>
                <a:r>
                  <a:rPr lang="sr-Cyrl-RS" b="1" dirty="0" smtClean="0"/>
                  <a:t>    </a:t>
                </a:r>
                <a:endParaRPr lang="en-US" b="1" dirty="0"/>
              </a:p>
            </p:txBody>
          </p:sp>
        </mc:Choice>
        <mc:Fallback xmlns="">
          <p:sp>
            <p:nvSpPr>
              <p:cNvPr id="1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939" y="3861048"/>
                <a:ext cx="2877205" cy="27297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ubtitle 2"/>
              <p:cNvSpPr txBox="1">
                <a:spLocks/>
              </p:cNvSpPr>
              <p:nvPr/>
            </p:nvSpPr>
            <p:spPr>
              <a:xfrm>
                <a:off x="7724247" y="3893030"/>
                <a:ext cx="3968901" cy="2729743"/>
              </a:xfrm>
              <a:prstGeom prst="rect">
                <a:avLst/>
              </a:prstGeom>
              <a:pattFill prst="lgGrid">
                <a:fgClr>
                  <a:srgbClr val="E0B9FD"/>
                </a:fgClr>
                <a:bgClr>
                  <a:schemeClr val="bg1"/>
                </a:bgClr>
              </a:patt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marL="304747" indent="-304747" algn="l" defTabSz="1218987" rtl="0" eaLnBrk="1" latinLnBrk="0" hangingPunct="1">
                  <a:lnSpc>
                    <a:spcPct val="95000"/>
                  </a:lnSpc>
                  <a:spcBef>
                    <a:spcPts val="18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392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58037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468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11328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3797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864619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91264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474112" indent="0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Cyrl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𝟏𝟑𝟏</m:t>
                          </m:r>
                        </m:num>
                        <m:den>
                          <m:r>
                            <a:rPr lang="sr-Cyrl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𝟐𝟔</m:t>
                          </m:r>
                        </m:den>
                      </m:f>
                    </m:oMath>
                  </m:oMathPara>
                </a14:m>
                <a:endParaRPr lang="sr-Cyrl-RS" sz="2800" b="1" dirty="0" smtClean="0"/>
              </a:p>
              <a:p>
                <a:pPr marL="0" indent="0" algn="ctr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𝟏𝟑𝟏</m:t>
                          </m:r>
                        </m:num>
                        <m:den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𝟐𝟔</m:t>
                          </m:r>
                        </m:den>
                      </m:f>
                      <m:r>
                        <a:rPr lang="sr-Cyrl-R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sr-Cyrl-RS" sz="2800" b="1" dirty="0" smtClean="0"/>
              </a:p>
              <a:p>
                <a:pPr marL="0" indent="0" algn="ctr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sr-Cyrl-R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Cyrl-R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𝟏𝟑𝟏</m:t>
                        </m:r>
                      </m:num>
                      <m:den>
                        <m:r>
                          <a:rPr lang="sr-Cyrl-R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𝟐𝟔</m:t>
                        </m:r>
                      </m:den>
                    </m:f>
                    <m:r>
                      <a:rPr lang="sr-Cyrl-R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sr-Cyrl-R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sr-Cyrl-R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𝟏𝟑𝟏</m:t>
                        </m:r>
                      </m:num>
                      <m:den>
                        <m:r>
                          <a:rPr lang="sr-Cyrl-R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sr-Cyrl-R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Cyrl-R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f>
                      <m:fPr>
                        <m:ctrlPr>
                          <a:rPr lang="sr-Cyrl-R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R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sr-Cyrl-RS" sz="2800" b="1" dirty="0" smtClean="0"/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sr-Cyrl-RS" sz="2800" b="1" dirty="0" smtClean="0"/>
                  <a:t>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sr-Cyrl-RS" b="1" dirty="0"/>
                  <a:t> </a:t>
                </a:r>
                <a:r>
                  <a:rPr lang="sr-Cyrl-RS" b="1" dirty="0" smtClean="0"/>
                  <a:t> 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sr-Cyrl-RS" sz="2800" b="1" dirty="0">
                    <a:ln>
                      <a:solidFill>
                        <a:sysClr val="windowText" lastClr="000000"/>
                      </a:solidFill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800" b="1" dirty="0" smtClean="0">
                    <a:ln>
                      <a:solidFill>
                        <a:sysClr val="windowText" lastClr="000000"/>
                      </a:solidFill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sr-Cyrl-RS" b="1" dirty="0"/>
              </a:p>
              <a:p>
                <a:pPr marL="0" indent="0" algn="ctr">
                  <a:buNone/>
                </a:pPr>
                <a:endParaRPr lang="sr-Cyrl-RS" b="1" dirty="0" smtClean="0"/>
              </a:p>
              <a:p>
                <a:pPr marL="0" indent="0" algn="ctr">
                  <a:buNone/>
                </a:pPr>
                <a:r>
                  <a:rPr lang="sr-Cyrl-RS" b="1" dirty="0" smtClean="0"/>
                  <a:t>    </a:t>
                </a:r>
                <a:endParaRPr lang="en-US" b="1" dirty="0"/>
              </a:p>
            </p:txBody>
          </p:sp>
        </mc:Choice>
        <mc:Fallback xmlns="">
          <p:sp>
            <p:nvSpPr>
              <p:cNvPr id="1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247" y="3893030"/>
                <a:ext cx="3968901" cy="27297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84159" y="3779393"/>
            <a:ext cx="11494902" cy="3001865"/>
          </a:xfrm>
          <a:prstGeom prst="roundRect">
            <a:avLst/>
          </a:prstGeom>
          <a:pattFill prst="lgGrid">
            <a:fgClr>
              <a:srgbClr val="E0B9FD"/>
            </a:fgClr>
            <a:bgClr>
              <a:schemeClr val="bg1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? </a:t>
            </a:r>
            <a:endParaRPr lang="sr-Latn-R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2"/>
              <p:cNvSpPr txBox="1">
                <a:spLocks/>
              </p:cNvSpPr>
              <p:nvPr/>
            </p:nvSpPr>
            <p:spPr>
              <a:xfrm>
                <a:off x="609981" y="232075"/>
                <a:ext cx="5856094" cy="1837783"/>
              </a:xfrm>
              <a:prstGeom prst="rect">
                <a:avLst/>
              </a:prstGeom>
              <a:pattFill prst="lgGrid">
                <a:fgClr>
                  <a:srgbClr val="E0B9FD"/>
                </a:fgClr>
                <a:bgClr>
                  <a:schemeClr val="bg1"/>
                </a:bgClr>
              </a:patt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marL="304747" indent="-304747" algn="l" defTabSz="1218987" rtl="0" eaLnBrk="1" latinLnBrk="0" hangingPunct="1">
                  <a:lnSpc>
                    <a:spcPct val="95000"/>
                  </a:lnSpc>
                  <a:spcBef>
                    <a:spcPts val="18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392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58037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468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11328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3797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864619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91264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474112" indent="0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sr-Cyrl-RS" b="1" dirty="0" smtClean="0"/>
                  <a:t>5. задатак ( напредни ниво)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sr-Cyrl-RS" b="1" dirty="0" smtClean="0"/>
                  <a:t>Реши једначину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sr-Cyrl-R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Cyrl-RS" sz="32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sr-Cyrl-RS" sz="32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sr-Cyrl-RS" sz="32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d>
                          <m:dPr>
                            <m:ctrlPr>
                              <a:rPr lang="sr-Cyrl-RS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sz="32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r-Cyrl-RS" sz="32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sr-Cyrl-RS" sz="32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sr-Cyrl-RS" sz="32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sr-Cyrl-RS" sz="3200" b="1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sr-Cyrl-R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R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sr-Cyrl-RS" sz="32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  <m:r>
                          <a:rPr lang="sr-Cyrl-RS" sz="3200" b="1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</m:num>
                      <m:den>
                        <m:d>
                          <m:dPr>
                            <m:ctrlPr>
                              <a:rPr lang="sr-Cyrl-RS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sz="32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sr-Cyrl-R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RS" sz="32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sr-Cyrl-RS" sz="32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den>
                            </m:f>
                            <m:r>
                              <a:rPr lang="sr-Cyrl-RS" sz="32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r-Cyrl-R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 </m:t>
                            </m:r>
                            <m:f>
                              <m:fPr>
                                <m:ctrlPr>
                                  <a:rPr lang="sr-Cyrl-R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R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sr-Cyrl-R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𝟏𝟐</m:t>
                                </m:r>
                              </m:den>
                            </m:f>
                            <m:r>
                              <a:rPr lang="sr-Cyrl-R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sr-Cyrl-R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 </m:t>
                        </m:r>
                        <m:r>
                          <a:rPr lang="sr-Cyrl-R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sr-Cyrl-RS" sz="32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sr-Cyrl-R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R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sr-Cyrl-RS" sz="3200" b="1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sr-Cyrl-RS" sz="2800" b="1" dirty="0">
                    <a:ln>
                      <a:solidFill>
                        <a:sysClr val="windowText" lastClr="000000"/>
                      </a:solidFill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800" b="1" dirty="0" smtClean="0">
                    <a:ln>
                      <a:solidFill>
                        <a:sysClr val="windowText" lastClr="000000"/>
                      </a:solidFill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sr-Cyrl-RS" b="1" dirty="0"/>
              </a:p>
              <a:p>
                <a:pPr marL="0" indent="0">
                  <a:buNone/>
                </a:pPr>
                <a:endParaRPr lang="sr-Cyrl-RS" b="1" dirty="0" smtClean="0"/>
              </a:p>
              <a:p>
                <a:pPr marL="0" indent="0">
                  <a:buNone/>
                </a:pPr>
                <a:r>
                  <a:rPr lang="sr-Cyrl-RS" b="1" dirty="0" smtClean="0"/>
                  <a:t>    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81" y="232075"/>
                <a:ext cx="5856094" cy="18377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332515" y="2257908"/>
                <a:ext cx="6411026" cy="4581128"/>
              </a:xfrm>
              <a:prstGeom prst="rect">
                <a:avLst/>
              </a:prstGeom>
              <a:pattFill prst="lgGrid">
                <a:fgClr>
                  <a:srgbClr val="E0B9FD"/>
                </a:fgClr>
                <a:bgClr>
                  <a:schemeClr val="bg1"/>
                </a:bgClr>
              </a:patt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marL="304747" indent="-304747" algn="l" defTabSz="1218987" rtl="0" eaLnBrk="1" latinLnBrk="0" hangingPunct="1">
                  <a:lnSpc>
                    <a:spcPct val="95000"/>
                  </a:lnSpc>
                  <a:spcBef>
                    <a:spcPts val="18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392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58037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468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11328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3797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864619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91264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474112" indent="0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sr-Cyrl-RS" sz="2800" b="1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Cyrl-R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sr-Cyrl-R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r-Cyrl-R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Cyrl-R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sr-Cyrl-R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d>
                          <m:dPr>
                            <m:ctrlPr>
                              <a:rPr lang="sr-Cyrl-R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sz="28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sr-Cyrl-RS" sz="28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sr-Cyrl-RS" sz="28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sr-Cyrl-RS" sz="28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sr-Cyrl-RS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RS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sr-Cyrl-RS" sz="28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sr-Cyrl-R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d>
                      </m:e>
                    </m:d>
                    <m:r>
                      <a:rPr lang="sr-Cyrl-R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sr-Cyrl-R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sr-Cyrl-R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Cyrl-RS" sz="28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RS" sz="28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sr-Cyrl-RS" sz="28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𝟖</m:t>
                                </m:r>
                              </m:den>
                            </m:f>
                            <m:r>
                              <a:rPr lang="sr-Cyrl-R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sr-Cyrl-RS" sz="28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RS" sz="28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sr-Cyrl-RS" sz="28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𝟏𝟐</m:t>
                                </m:r>
                              </m:den>
                            </m:f>
                          </m:e>
                        </m:d>
                        <m:r>
                          <a:rPr lang="sr-Cyrl-R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sr-Cyrl-R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Cyrl-R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sr-Cyrl-RS" sz="2800" b="1" dirty="0" smtClean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Cyrl-R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R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sr-Cyrl-R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  <m:d>
                            <m:dPr>
                              <m:ctrlPr>
                                <a:rPr lang="sr-Cyrl-R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Cyrl-RS" sz="2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Cyrl-RS" sz="2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sr-Cyrl-RS" sz="2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sr-Cyrl-RS" sz="28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r-Cyrl-R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Cyrl-R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sr-Cyrl-R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sr-Cyrl-R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</m:e>
                      </m:d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sr-Cyrl-R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Cyrl-R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r-Cyrl-R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sr-Cyrl-R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Cyrl-RS" sz="2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sr-Cyrl-RS" sz="2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𝟐𝟒</m:t>
                                  </m:r>
                                </m:den>
                              </m:f>
                              <m:r>
                                <a:rPr lang="sr-Cyrl-R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sr-Cyrl-R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Cyrl-RS" sz="2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sr-Cyrl-R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sr-Cyrl-RS" sz="2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sr-Cyrl-R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sr-Cyrl-RS" sz="2800" b="1" dirty="0" smtClean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Cyrl-R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R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sr-Cyrl-R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  <m:d>
                            <m:dPr>
                              <m:ctrlPr>
                                <a:rPr lang="sr-Cyrl-R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Cyrl-R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Cyrl-RS" sz="2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sr-Cyrl-RS" sz="2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sr-Cyrl-RS" sz="28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r-Cyrl-R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Cyrl-R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sr-Cyrl-R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sr-Cyrl-R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</m:e>
                      </m:d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sr-Cyrl-R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R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sr-Cyrl-R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𝟐𝟒</m:t>
                              </m:r>
                            </m:den>
                          </m:f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sr-Cyrl-RS" sz="2800" b="1" dirty="0" smtClean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Cyrl-R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R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sr-Cyrl-R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· </m:t>
                          </m:r>
                          <m:f>
                            <m:fPr>
                              <m:ctrlPr>
                                <a:rPr lang="sr-Cyrl-R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R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sr-Cyrl-R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sr-Cyrl-R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R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sr-Cyrl-R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sr-Cyrl-R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sr-Cyrl-RS" sz="2800" b="1" dirty="0" smtClean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sr-Cyrl-RS" sz="2800" b="1" dirty="0" smtClean="0"/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sr-Cyrl-RS" b="1" dirty="0"/>
                  <a:t> </a:t>
                </a:r>
                <a:r>
                  <a:rPr lang="sr-Cyrl-RS" b="1" dirty="0" smtClean="0"/>
                  <a:t>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sr-Cyrl-RS" sz="2800" b="1" dirty="0">
                    <a:ln>
                      <a:solidFill>
                        <a:sysClr val="windowText" lastClr="000000"/>
                      </a:solidFill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800" b="1" dirty="0" smtClean="0">
                    <a:ln>
                      <a:solidFill>
                        <a:sysClr val="windowText" lastClr="000000"/>
                      </a:solidFill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sr-Cyrl-RS" b="1" dirty="0"/>
              </a:p>
              <a:p>
                <a:pPr marL="0" indent="0">
                  <a:buNone/>
                </a:pPr>
                <a:endParaRPr lang="sr-Cyrl-RS" b="1" dirty="0" smtClean="0"/>
              </a:p>
              <a:p>
                <a:pPr marL="0" indent="0">
                  <a:buNone/>
                </a:pPr>
                <a:r>
                  <a:rPr lang="sr-Cyrl-RS" b="1" dirty="0" smtClean="0"/>
                  <a:t>   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5" y="2257908"/>
                <a:ext cx="6411026" cy="45811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/>
              <p:cNvSpPr txBox="1">
                <a:spLocks/>
              </p:cNvSpPr>
              <p:nvPr/>
            </p:nvSpPr>
            <p:spPr>
              <a:xfrm>
                <a:off x="7384291" y="1142238"/>
                <a:ext cx="4006089" cy="5688069"/>
              </a:xfrm>
              <a:prstGeom prst="rect">
                <a:avLst/>
              </a:prstGeom>
              <a:pattFill prst="lgGrid">
                <a:fgClr>
                  <a:srgbClr val="E0B9FD"/>
                </a:fgClr>
                <a:bgClr>
                  <a:schemeClr val="bg1"/>
                </a:bgClr>
              </a:patt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marL="304747" indent="-304747" algn="l" defTabSz="1218987" rtl="0" eaLnBrk="1" latinLnBrk="0" hangingPunct="1">
                  <a:lnSpc>
                    <a:spcPct val="95000"/>
                  </a:lnSpc>
                  <a:spcBef>
                    <a:spcPts val="18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392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58037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468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11328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3797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864619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91264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474112" indent="0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sr-Cyrl-R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sr-Cyrl-R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R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sr-Cyrl-R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𝟐𝟒</m:t>
                              </m:r>
                            </m:den>
                          </m:f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sr-Cyrl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Cyrl-R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sr-Cyrl-RS" sz="2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sr-Cyrl-R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sr-Cyrl-R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sr-Cyrl-R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 </m:t>
                      </m:r>
                      <m:f>
                        <m:fPr>
                          <m:ctrlP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sr-Cyrl-RS" sz="2800" b="1" dirty="0" smtClean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Cyrl-R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sr-Cyrl-RS" sz="2800" b="1" dirty="0" smtClean="0">
                  <a:ln>
                    <a:noFill/>
                  </a:ln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Cyrl-RS" sz="2800" b="1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Cyrl-RS" sz="2800" b="1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RS" sz="2800" b="1" i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sr-Cyrl-RS" sz="2800" b="1" i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sr-Cyrl-RS" sz="2800" b="1" i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sr-Cyrl-RS" sz="2800" b="1" i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sr-Cyrl-RS" sz="2800" b="1" i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sr-Cyrl-RS" sz="2800" b="1" dirty="0" smtClean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Cyrl-RS" sz="2800" b="1" i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Cyrl-RS" sz="2800" b="1" i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sr-Cyrl-R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Cyrl-R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sr-Cyrl-RS" sz="2800" b="1" dirty="0" smtClean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Cyrl-RS" sz="2800" b="1" i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Cyrl-RS" sz="2800" b="1" i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Cyrl-R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sr-Cyrl-RS" sz="2800" b="1" dirty="0" smtClean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sr-Cyrl-RS" sz="2800" b="1" dirty="0" smtClean="0"/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sr-Cyrl-RS" b="1" dirty="0"/>
                  <a:t> </a:t>
                </a:r>
                <a:r>
                  <a:rPr lang="sr-Cyrl-RS" b="1" dirty="0" smtClean="0"/>
                  <a:t>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sr-Cyrl-RS" sz="2800" b="1" dirty="0">
                    <a:ln>
                      <a:solidFill>
                        <a:sysClr val="windowText" lastClr="000000"/>
                      </a:solidFill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800" b="1" dirty="0" smtClean="0">
                    <a:ln>
                      <a:solidFill>
                        <a:sysClr val="windowText" lastClr="000000"/>
                      </a:solidFill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sr-Cyrl-RS" b="1" dirty="0"/>
              </a:p>
              <a:p>
                <a:pPr marL="0" indent="0">
                  <a:buNone/>
                </a:pPr>
                <a:endParaRPr lang="sr-Cyrl-RS" b="1" dirty="0" smtClean="0"/>
              </a:p>
              <a:p>
                <a:pPr marL="0" indent="0">
                  <a:buNone/>
                </a:pPr>
                <a:r>
                  <a:rPr lang="sr-Cyrl-RS" b="1" dirty="0" smtClean="0"/>
                  <a:t>    </a:t>
                </a:r>
                <a:endParaRPr lang="en-US" b="1" dirty="0"/>
              </a:p>
            </p:txBody>
          </p:sp>
        </mc:Choice>
        <mc:Fallback xmlns="">
          <p:sp>
            <p:nvSpPr>
              <p:cNvPr id="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291" y="1142238"/>
                <a:ext cx="4006089" cy="56880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20601" y="2218020"/>
            <a:ext cx="6886500" cy="4612287"/>
          </a:xfrm>
          <a:prstGeom prst="roundRect">
            <a:avLst/>
          </a:prstGeom>
          <a:pattFill prst="lgGrid">
            <a:fgClr>
              <a:srgbClr val="E0B9FD"/>
            </a:fgClr>
            <a:bgClr>
              <a:schemeClr val="bg1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sr-Cyrl-R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 </a:t>
            </a:r>
            <a:endParaRPr lang="sr-Latn-R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20924" y="836712"/>
            <a:ext cx="4418103" cy="5993595"/>
          </a:xfrm>
          <a:prstGeom prst="roundRect">
            <a:avLst/>
          </a:prstGeom>
          <a:pattFill prst="lgGrid">
            <a:fgClr>
              <a:srgbClr val="E0B9FD"/>
            </a:fgClr>
            <a:bgClr>
              <a:schemeClr val="bg1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sr-Cyrl-R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 </a:t>
            </a:r>
            <a:endParaRPr lang="sr-Latn-R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9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2"/>
              <p:cNvSpPr txBox="1">
                <a:spLocks/>
              </p:cNvSpPr>
              <p:nvPr/>
            </p:nvSpPr>
            <p:spPr>
              <a:xfrm>
                <a:off x="405780" y="260648"/>
                <a:ext cx="11173064" cy="1584176"/>
              </a:xfrm>
              <a:prstGeom prst="rect">
                <a:avLst/>
              </a:prstGeom>
              <a:pattFill prst="lgGrid">
                <a:fgClr>
                  <a:srgbClr val="E0B9FD"/>
                </a:fgClr>
                <a:bgClr>
                  <a:schemeClr val="bg1"/>
                </a:bgClr>
              </a:patt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marL="304747" indent="-304747" algn="l" defTabSz="1218987" rtl="0" eaLnBrk="1" latinLnBrk="0" hangingPunct="1">
                  <a:lnSpc>
                    <a:spcPct val="95000"/>
                  </a:lnSpc>
                  <a:spcBef>
                    <a:spcPts val="18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392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58037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468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11328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3797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864619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91264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474112" indent="0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sr-Cyrl-RS" b="1" dirty="0" smtClean="0"/>
                  <a:t>6. задатак ( напредни ниво)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ru-RU" b="1" dirty="0">
                    <a:solidFill>
                      <a:srgbClr val="000000"/>
                    </a:solidFill>
                  </a:rPr>
                  <a:t>Јелена је прочитала </a:t>
                </a:r>
                <a:r>
                  <a:rPr lang="ru-RU" b="1" dirty="0" smtClean="0">
                    <a:solidFill>
                      <a:srgbClr val="000000"/>
                    </a:solidFill>
                  </a:rPr>
                  <a:t>првог дана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b="1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sr-Cyrl-RS" b="1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sr-Cyrl-R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ru-RU" b="1" dirty="0" smtClean="0">
                    <a:solidFill>
                      <a:srgbClr val="000000"/>
                    </a:solidFill>
                  </a:rPr>
                  <a:t>књиге, другог дана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sr-Cyrl-RS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rgbClr val="000000"/>
                    </a:solidFill>
                  </a:rPr>
                  <a:t>  остатка, а трећег </a:t>
                </a:r>
                <a:r>
                  <a:rPr lang="ru-RU" b="1" dirty="0">
                    <a:solidFill>
                      <a:srgbClr val="000000"/>
                    </a:solidFill>
                  </a:rPr>
                  <a:t>дана преосталих 20 </a:t>
                </a:r>
                <a:r>
                  <a:rPr lang="ru-RU" b="1" dirty="0" smtClean="0">
                    <a:solidFill>
                      <a:srgbClr val="000000"/>
                    </a:solidFill>
                  </a:rPr>
                  <a:t>страна. Колико страна </a:t>
                </a:r>
                <a:r>
                  <a:rPr lang="ru-RU" b="1" dirty="0">
                    <a:solidFill>
                      <a:srgbClr val="000000"/>
                    </a:solidFill>
                  </a:rPr>
                  <a:t>има </a:t>
                </a:r>
                <a:r>
                  <a:rPr lang="ru-RU" b="1" dirty="0" smtClean="0">
                    <a:solidFill>
                      <a:srgbClr val="000000"/>
                    </a:solidFill>
                  </a:rPr>
                  <a:t>књига?</a:t>
                </a:r>
                <a:r>
                  <a:rPr lang="ru-RU" b="1" dirty="0">
                    <a:solidFill>
                      <a:srgbClr val="000000"/>
                    </a:solidFill>
                  </a:rPr>
                  <a:t/>
                </a:r>
                <a:br>
                  <a:rPr lang="ru-RU" b="1" dirty="0">
                    <a:solidFill>
                      <a:srgbClr val="000000"/>
                    </a:solidFill>
                  </a:rPr>
                </a:br>
                <a:endParaRPr lang="sr-Cyrl-RS" b="1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sr-Cyrl-RS" sz="2800" b="1" dirty="0">
                    <a:ln>
                      <a:solidFill>
                        <a:sysClr val="windowText" lastClr="000000"/>
                      </a:solidFill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800" b="1" dirty="0" smtClean="0">
                    <a:ln>
                      <a:solidFill>
                        <a:sysClr val="windowText" lastClr="000000"/>
                      </a:solidFill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sr-Cyrl-RS" b="1" dirty="0"/>
              </a:p>
              <a:p>
                <a:pPr marL="0" indent="0">
                  <a:buNone/>
                </a:pPr>
                <a:endParaRPr lang="sr-Cyrl-RS" b="1" dirty="0" smtClean="0"/>
              </a:p>
              <a:p>
                <a:pPr marL="0" indent="0">
                  <a:buNone/>
                </a:pPr>
                <a:r>
                  <a:rPr lang="sr-Cyrl-RS" b="1" dirty="0" smtClean="0"/>
                  <a:t>    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80" y="260648"/>
                <a:ext cx="11173064" cy="15841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/>
              <p:cNvSpPr txBox="1">
                <a:spLocks/>
              </p:cNvSpPr>
              <p:nvPr/>
            </p:nvSpPr>
            <p:spPr>
              <a:xfrm>
                <a:off x="1701924" y="2060848"/>
                <a:ext cx="8928992" cy="4392488"/>
              </a:xfrm>
              <a:prstGeom prst="rect">
                <a:avLst/>
              </a:prstGeom>
              <a:pattFill prst="lgGrid">
                <a:fgClr>
                  <a:srgbClr val="E0B9FD"/>
                </a:fgClr>
                <a:bgClr>
                  <a:schemeClr val="bg1"/>
                </a:bgClr>
              </a:patt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marL="304747" indent="-304747" algn="l" defTabSz="1218987" rtl="0" eaLnBrk="1" latinLnBrk="0" hangingPunct="1">
                  <a:lnSpc>
                    <a:spcPct val="95000"/>
                  </a:lnSpc>
                  <a:spcBef>
                    <a:spcPts val="18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392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58037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468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11328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100000"/>
                  <a:buFont typeface="Century Gothic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37973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864619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91264" indent="-304747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Char char="–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474112" indent="0" algn="l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Clr>
                    <a:schemeClr val="accent6">
                      <a:lumMod val="50000"/>
                    </a:schemeClr>
                  </a:buClr>
                  <a:buSzPct val="90000"/>
                  <a:buFont typeface="Century Gothic" pitchFamily="34" charset="0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ctr">
                  <a:spcBef>
                    <a:spcPts val="600"/>
                  </a:spcBef>
                  <a:spcAft>
                    <a:spcPts val="600"/>
                  </a:spcAft>
                  <a:buAutoNum type="arabicPeriod"/>
                </a:pPr>
                <a:r>
                  <a:rPr lang="sr-Cyrl-RS" sz="2800" b="1" dirty="0" smtClean="0"/>
                  <a:t>дан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sr-Cyrl-R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sr-Cyrl-RS" sz="2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ru-RU" sz="2800" b="1" dirty="0" smtClean="0">
                    <a:solidFill>
                      <a:srgbClr val="000000"/>
                    </a:solidFill>
                  </a:rPr>
                  <a:t>књиге,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ru-RU" sz="2800" b="1" dirty="0" smtClean="0">
                    <a:solidFill>
                      <a:srgbClr val="000000"/>
                    </a:solidFill>
                  </a:rPr>
                  <a:t>2.  дана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sr-Cyrl-R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2800" b="1" dirty="0" smtClean="0">
                    <a:solidFill>
                      <a:srgbClr val="000000"/>
                    </a:solidFill>
                  </a:rPr>
                  <a:t>  остатка тј.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sr-Cyrl-R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r-Cyrl-R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28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sr-Cyrl-R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2800" b="1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sr-Cyrl-RS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𝟔𝟑</m:t>
                        </m:r>
                      </m:den>
                    </m:f>
                  </m:oMath>
                </a14:m>
                <a:r>
                  <a:rPr lang="ru-RU" sz="2800" b="1" dirty="0" smtClean="0">
                    <a:solidFill>
                      <a:srgbClr val="000000"/>
                    </a:solidFill>
                  </a:rPr>
                  <a:t>  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ru-RU" sz="2800" b="1" dirty="0" smtClean="0">
                    <a:solidFill>
                      <a:srgbClr val="000000"/>
                    </a:solidFill>
                  </a:rPr>
                  <a:t>3. </a:t>
                </a:r>
                <a:r>
                  <a:rPr lang="ru-RU" sz="2800" b="1" dirty="0">
                    <a:solidFill>
                      <a:srgbClr val="000000"/>
                    </a:solidFill>
                  </a:rPr>
                  <a:t>д</a:t>
                </a:r>
                <a:r>
                  <a:rPr lang="ru-RU" sz="2800" b="1" dirty="0" smtClean="0">
                    <a:solidFill>
                      <a:srgbClr val="000000"/>
                    </a:solidFill>
                  </a:rPr>
                  <a:t>ан  </a:t>
                </a:r>
                <a14:m>
                  <m:oMath xmlns:m="http://schemas.openxmlformats.org/officeDocument/2006/math">
                    <m:r>
                      <a:rPr lang="sr-Cyrl-RS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sr-Cyrl-RS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sr-Cyrl-RS" sz="28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sr-Cyrl-R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sr-Cyrl-RS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Cyrl-RS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sr-Cyrl-RS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sr-Cyrl-R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sr-Cyrl-RS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Cyrl-RS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sr-Cyrl-RS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𝟔𝟑</m:t>
                            </m:r>
                          </m:den>
                        </m:f>
                        <m:r>
                          <a:rPr lang="sr-Cyrl-R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sr-Cyrl-RS" sz="28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𝟔𝟑</m:t>
                        </m:r>
                        <m:r>
                          <a:rPr lang="sr-Cyrl-R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r-Cyrl-R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𝟔𝟑</m:t>
                        </m:r>
                      </m:den>
                    </m:f>
                  </m:oMath>
                </a14:m>
                <a:r>
                  <a:rPr lang="ru-RU" sz="2800" b="1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sr-Cyrl-RS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r-Cyrl-RS" sz="28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Cyrl-RS" sz="28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𝟐𝟖</m:t>
                            </m:r>
                          </m:num>
                          <m:den>
                            <m:r>
                              <a:rPr lang="sr-Cyrl-RS" sz="28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𝟔𝟑</m:t>
                            </m:r>
                          </m:den>
                        </m:f>
                        <m:r>
                          <a:rPr lang="sr-Cyrl-RS" sz="28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sr-Cyrl-RS" sz="28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Cyrl-RS" sz="28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sr-Cyrl-RS" sz="28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𝟔𝟑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Cyrl-RS" sz="2800" b="1" i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𝟔𝟑</m:t>
                        </m:r>
                      </m:num>
                      <m:den>
                        <m:r>
                          <a:rPr lang="sr-Cyrl-RS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𝟔𝟑</m:t>
                        </m:r>
                      </m:den>
                    </m:f>
                    <m:r>
                      <a:rPr lang="sr-Cyrl-RS" sz="2800" b="1" i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𝟓𝟑</m:t>
                        </m:r>
                      </m:num>
                      <m:den>
                        <m:r>
                          <a:rPr lang="sr-Cyrl-RS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𝟔𝟑</m:t>
                        </m:r>
                      </m:den>
                    </m:f>
                    <m:r>
                      <a:rPr lang="sr-Cyrl-RS" sz="2800" b="1" i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sr-Cyrl-RS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𝟔𝟑</m:t>
                        </m:r>
                      </m:den>
                    </m:f>
                    <m:r>
                      <a:rPr lang="sr-Cyrl-RS" sz="28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r-Cyrl-RS" sz="2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800" b="1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sr-Cyrl-RS" sz="2800" b="1" dirty="0" smtClean="0">
                    <a:ln>
                      <a:solidFill>
                        <a:sysClr val="windowText" lastClr="000000"/>
                      </a:solidFill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sr-Cyrl-RS" sz="2800" b="1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𝟔𝟑</m:t>
                        </m:r>
                      </m:den>
                    </m:f>
                  </m:oMath>
                </a14:m>
                <a:r>
                  <a:rPr lang="sr-Cyrl-RS" sz="2800" b="1" dirty="0" smtClean="0">
                    <a:ln>
                      <a:noFill/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800" b="1" dirty="0" smtClean="0">
                    <a:ln>
                      <a:noFill/>
                    </a:ln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· 𝑥 </a:t>
                </a:r>
                <a:r>
                  <a:rPr lang="sr-Cyrl-RS" sz="2800" b="1" dirty="0" smtClean="0">
                    <a:ln>
                      <a:solidFill>
                        <a:schemeClr val="tx1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sr-Cyrl-RS" sz="2800" b="1" dirty="0" smtClean="0">
                    <a:ln>
                      <a:noFill/>
                    </a:ln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20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sr-Cyrl-RS" sz="2800" b="1" dirty="0" smtClean="0">
                    <a:ln>
                      <a:noFill/>
                    </a:ln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sr-Cyrl-RS" sz="2800" b="1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𝑥 </a:t>
                </a:r>
                <a:r>
                  <a:rPr lang="sr-Cyrl-R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sr-Cyrl-R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sr-Cyrl-R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sr-Cyrl-R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 </m:t>
                    </m:r>
                    <m:f>
                      <m:fPr>
                        <m:ctrlPr>
                          <a:rPr lang="sr-Cyrl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𝟔𝟑</m:t>
                        </m:r>
                      </m:num>
                      <m:den>
                        <m:r>
                          <a:rPr lang="sr-Cyrl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sr-Cyrl-RS" sz="2800" b="1" dirty="0"/>
              </a:p>
              <a:p>
                <a:pPr marL="0" indent="0" algn="ctr">
                  <a:buNone/>
                </a:pPr>
                <a:r>
                  <a:rPr lang="sr-Cyrl-R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 = 126        </a:t>
                </a:r>
                <a:r>
                  <a:rPr lang="ru-RU" sz="2800" b="1" dirty="0" smtClean="0">
                    <a:solidFill>
                      <a:srgbClr val="000000"/>
                    </a:solidFill>
                  </a:rPr>
                  <a:t>Књига   има 126 страна.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924" y="2060848"/>
                <a:ext cx="8928992" cy="43924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1341884" y="1950948"/>
            <a:ext cx="9649072" cy="4612287"/>
          </a:xfrm>
          <a:prstGeom prst="roundRect">
            <a:avLst/>
          </a:prstGeom>
          <a:pattFill prst="lgGrid">
            <a:fgClr>
              <a:srgbClr val="E0B9FD"/>
            </a:fgClr>
            <a:bgClr>
              <a:schemeClr val="bg1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sr-Cyrl-R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 </a:t>
            </a:r>
            <a:endParaRPr lang="sr-Latn-R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9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49796" y="260648"/>
            <a:ext cx="10945216" cy="1584176"/>
          </a:xfrm>
          <a:prstGeom prst="rect">
            <a:avLst/>
          </a:prstGeom>
          <a:pattFill prst="lgGrid">
            <a:fgClr>
              <a:srgbClr val="E0B9FD"/>
            </a:fgClr>
            <a:bgClr>
              <a:schemeClr val="bg1"/>
            </a:bgClr>
          </a:patt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74112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r-Cyrl-RS" b="1" dirty="0"/>
              <a:t>7</a:t>
            </a:r>
            <a:r>
              <a:rPr lang="sr-Cyrl-RS" b="1" dirty="0" smtClean="0"/>
              <a:t>. </a:t>
            </a:r>
            <a:r>
              <a:rPr lang="sr-Cyrl-RS" b="1" smtClean="0"/>
              <a:t>задатак </a:t>
            </a:r>
            <a:r>
              <a:rPr lang="sr-Cyrl-RS" b="1" dirty="0" smtClean="0"/>
              <a:t>( средњи ниво)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Конструиши  троугао осносиметричан датом троуглу  </a:t>
            </a:r>
            <a:r>
              <a:rPr lang="sr-Cyrl-RS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𝑨𝑩𝑪 </a:t>
            </a:r>
            <a:r>
              <a:rPr lang="sr-Cyrl-RS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ако  оса симетрије сече странице </a:t>
            </a:r>
            <a:r>
              <a:rPr lang="sr-Cyrl-RS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𝑨𝑩</a:t>
            </a:r>
            <a:r>
              <a:rPr lang="sr-Cyrl-RS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RS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𝑩𝑪</a:t>
            </a:r>
            <a:r>
              <a:rPr lang="sr-Cyrl-RS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sr-Cyrl-RS" b="1" dirty="0"/>
          </a:p>
          <a:p>
            <a:pPr marL="0" indent="0">
              <a:buNone/>
            </a:pPr>
            <a:endParaRPr lang="sr-Cyrl-RS" b="1" dirty="0" smtClean="0"/>
          </a:p>
          <a:p>
            <a:pPr marL="0" indent="0">
              <a:buNone/>
            </a:pPr>
            <a:r>
              <a:rPr lang="sr-Cyrl-RS" b="1" dirty="0" smtClean="0"/>
              <a:t>    </a:t>
            </a:r>
            <a:endParaRPr lang="en-US" b="1" dirty="0"/>
          </a:p>
        </p:txBody>
      </p:sp>
      <p:sp>
        <p:nvSpPr>
          <p:cNvPr id="4" name="Isosceles Triangle 3"/>
          <p:cNvSpPr/>
          <p:nvPr/>
        </p:nvSpPr>
        <p:spPr>
          <a:xfrm rot="564917">
            <a:off x="2352175" y="2107651"/>
            <a:ext cx="3456384" cy="2952328"/>
          </a:xfrm>
          <a:prstGeom prst="triangle">
            <a:avLst>
              <a:gd name="adj" fmla="val 779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701924" y="2564904"/>
            <a:ext cx="4608512" cy="37444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 rot="11344750">
            <a:off x="2953543" y="3261791"/>
            <a:ext cx="3292784" cy="2871634"/>
          </a:xfrm>
          <a:prstGeom prst="triangle">
            <a:avLst>
              <a:gd name="adj" fmla="val 77951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9" name="Straight Connector 8"/>
          <p:cNvCxnSpPr>
            <a:stCxn id="4" idx="2"/>
            <a:endCxn id="7" idx="0"/>
          </p:cNvCxnSpPr>
          <p:nvPr/>
        </p:nvCxnSpPr>
        <p:spPr>
          <a:xfrm>
            <a:off x="2133972" y="4757380"/>
            <a:ext cx="1330558" cy="1212823"/>
          </a:xfrm>
          <a:prstGeom prst="line">
            <a:avLst/>
          </a:prstGeom>
          <a:ln w="12700">
            <a:solidFill>
              <a:schemeClr val="tx1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4" idx="4"/>
          </p:cNvCxnSpPr>
          <p:nvPr/>
        </p:nvCxnSpPr>
        <p:spPr>
          <a:xfrm>
            <a:off x="3214092" y="3019980"/>
            <a:ext cx="2329701" cy="2302826"/>
          </a:xfrm>
          <a:prstGeom prst="line">
            <a:avLst/>
          </a:prstGeom>
          <a:ln w="12700">
            <a:solidFill>
              <a:schemeClr val="tx1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238048" y="2311046"/>
            <a:ext cx="1227484" cy="1272769"/>
          </a:xfrm>
          <a:prstGeom prst="line">
            <a:avLst/>
          </a:prstGeom>
          <a:ln w="12700">
            <a:solidFill>
              <a:schemeClr val="tx1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3238500" y="3247119"/>
            <a:ext cx="2603736" cy="2213881"/>
          </a:xfrm>
          <a:custGeom>
            <a:avLst/>
            <a:gdLst>
              <a:gd name="connsiteX0" fmla="*/ 0 w 2603736"/>
              <a:gd name="connsiteY0" fmla="*/ 334281 h 2213881"/>
              <a:gd name="connsiteX1" fmla="*/ 1231900 w 2603736"/>
              <a:gd name="connsiteY1" fmla="*/ 16781 h 2213881"/>
              <a:gd name="connsiteX2" fmla="*/ 139700 w 2603736"/>
              <a:gd name="connsiteY2" fmla="*/ 791481 h 2213881"/>
              <a:gd name="connsiteX3" fmla="*/ 1943100 w 2603736"/>
              <a:gd name="connsiteY3" fmla="*/ 207281 h 2213881"/>
              <a:gd name="connsiteX4" fmla="*/ 190500 w 2603736"/>
              <a:gd name="connsiteY4" fmla="*/ 1274081 h 2213881"/>
              <a:gd name="connsiteX5" fmla="*/ 2603500 w 2603736"/>
              <a:gd name="connsiteY5" fmla="*/ 473981 h 2213881"/>
              <a:gd name="connsiteX6" fmla="*/ 342900 w 2603736"/>
              <a:gd name="connsiteY6" fmla="*/ 1794781 h 2213881"/>
              <a:gd name="connsiteX7" fmla="*/ 1079500 w 2603736"/>
              <a:gd name="connsiteY7" fmla="*/ 1655081 h 2213881"/>
              <a:gd name="connsiteX8" fmla="*/ 355600 w 2603736"/>
              <a:gd name="connsiteY8" fmla="*/ 2213881 h 2213881"/>
              <a:gd name="connsiteX9" fmla="*/ 355600 w 2603736"/>
              <a:gd name="connsiteY9" fmla="*/ 2213881 h 221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3736" h="2213881">
                <a:moveTo>
                  <a:pt x="0" y="334281"/>
                </a:moveTo>
                <a:cubicBezTo>
                  <a:pt x="604308" y="137431"/>
                  <a:pt x="1208617" y="-59419"/>
                  <a:pt x="1231900" y="16781"/>
                </a:cubicBezTo>
                <a:cubicBezTo>
                  <a:pt x="1255183" y="92981"/>
                  <a:pt x="21167" y="759731"/>
                  <a:pt x="139700" y="791481"/>
                </a:cubicBezTo>
                <a:cubicBezTo>
                  <a:pt x="258233" y="823231"/>
                  <a:pt x="1934633" y="126848"/>
                  <a:pt x="1943100" y="207281"/>
                </a:cubicBezTo>
                <a:cubicBezTo>
                  <a:pt x="1951567" y="287714"/>
                  <a:pt x="80434" y="1229631"/>
                  <a:pt x="190500" y="1274081"/>
                </a:cubicBezTo>
                <a:cubicBezTo>
                  <a:pt x="300566" y="1318531"/>
                  <a:pt x="2578100" y="387198"/>
                  <a:pt x="2603500" y="473981"/>
                </a:cubicBezTo>
                <a:cubicBezTo>
                  <a:pt x="2628900" y="560764"/>
                  <a:pt x="596900" y="1597931"/>
                  <a:pt x="342900" y="1794781"/>
                </a:cubicBezTo>
                <a:cubicBezTo>
                  <a:pt x="88900" y="1991631"/>
                  <a:pt x="1077383" y="1585231"/>
                  <a:pt x="1079500" y="1655081"/>
                </a:cubicBezTo>
                <a:cubicBezTo>
                  <a:pt x="1081617" y="1724931"/>
                  <a:pt x="355600" y="2213881"/>
                  <a:pt x="355600" y="2213881"/>
                </a:cubicBezTo>
                <a:lnTo>
                  <a:pt x="355600" y="2213881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0" name="TextBox 39"/>
          <p:cNvSpPr txBox="1"/>
          <p:nvPr/>
        </p:nvSpPr>
        <p:spPr>
          <a:xfrm>
            <a:off x="1809623" y="4535781"/>
            <a:ext cx="432047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𝑨</a:t>
            </a:r>
            <a:endParaRPr lang="sr-Latn-RS" dirty="0"/>
          </a:p>
        </p:txBody>
      </p:sp>
      <p:sp>
        <p:nvSpPr>
          <p:cNvPr id="41" name="TextBox 40"/>
          <p:cNvSpPr txBox="1"/>
          <p:nvPr/>
        </p:nvSpPr>
        <p:spPr>
          <a:xfrm>
            <a:off x="5390634" y="5133466"/>
            <a:ext cx="432047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𝑩</a:t>
            </a:r>
            <a:endParaRPr lang="sr-Latn-RS" dirty="0"/>
          </a:p>
        </p:txBody>
      </p:sp>
      <p:sp>
        <p:nvSpPr>
          <p:cNvPr id="42" name="TextBox 41"/>
          <p:cNvSpPr txBox="1"/>
          <p:nvPr/>
        </p:nvSpPr>
        <p:spPr>
          <a:xfrm>
            <a:off x="5111746" y="1910612"/>
            <a:ext cx="432047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𝑪</a:t>
            </a:r>
            <a:endParaRPr lang="sr-Latn-RS" dirty="0"/>
          </a:p>
        </p:txBody>
      </p:sp>
      <p:sp>
        <p:nvSpPr>
          <p:cNvPr id="43" name="TextBox 42"/>
          <p:cNvSpPr txBox="1"/>
          <p:nvPr/>
        </p:nvSpPr>
        <p:spPr>
          <a:xfrm>
            <a:off x="3267706" y="5866122"/>
            <a:ext cx="62887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𝑨'</a:t>
            </a:r>
            <a:endParaRPr lang="sr-Latn-RS" dirty="0"/>
          </a:p>
        </p:txBody>
      </p:sp>
      <p:sp>
        <p:nvSpPr>
          <p:cNvPr id="44" name="TextBox 43"/>
          <p:cNvSpPr txBox="1"/>
          <p:nvPr/>
        </p:nvSpPr>
        <p:spPr>
          <a:xfrm>
            <a:off x="2924064" y="2688257"/>
            <a:ext cx="62887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𝑩'</a:t>
            </a:r>
            <a:endParaRPr lang="sr-Latn-RS" dirty="0"/>
          </a:p>
        </p:txBody>
      </p:sp>
      <p:sp>
        <p:nvSpPr>
          <p:cNvPr id="45" name="TextBox 44"/>
          <p:cNvSpPr txBox="1"/>
          <p:nvPr/>
        </p:nvSpPr>
        <p:spPr>
          <a:xfrm>
            <a:off x="6363296" y="3282987"/>
            <a:ext cx="62887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𝑪'</a:t>
            </a:r>
            <a:endParaRPr lang="sr-Latn-RS" dirty="0"/>
          </a:p>
        </p:txBody>
      </p:sp>
      <p:sp>
        <p:nvSpPr>
          <p:cNvPr id="46" name="TextBox 45"/>
          <p:cNvSpPr txBox="1"/>
          <p:nvPr/>
        </p:nvSpPr>
        <p:spPr>
          <a:xfrm>
            <a:off x="1766676" y="6035681"/>
            <a:ext cx="62887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𝒔</a:t>
            </a:r>
            <a:endParaRPr lang="sr-Latn-RS" dirty="0"/>
          </a:p>
        </p:txBody>
      </p:sp>
      <p:sp>
        <p:nvSpPr>
          <p:cNvPr id="47" name="Rounded Rectangle 46"/>
          <p:cNvSpPr/>
          <p:nvPr/>
        </p:nvSpPr>
        <p:spPr>
          <a:xfrm>
            <a:off x="890665" y="2047915"/>
            <a:ext cx="7299406" cy="4612287"/>
          </a:xfrm>
          <a:prstGeom prst="roundRect">
            <a:avLst/>
          </a:prstGeom>
          <a:pattFill prst="lgGrid">
            <a:fgClr>
              <a:srgbClr val="E0B9FD"/>
            </a:fgClr>
            <a:bgClr>
              <a:schemeClr val="bg1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sr-Cyrl-R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 </a:t>
            </a:r>
            <a:endParaRPr lang="sr-Latn-R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  <p:bldP spid="43" grpId="0"/>
      <p:bldP spid="44" grpId="0"/>
      <p:bldP spid="45" grpId="0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oi50.tinypic.com/s2e4pi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1924" y="1251364"/>
            <a:ext cx="2520280" cy="2411466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430116" y="1251364"/>
            <a:ext cx="7272808" cy="2160240"/>
          </a:xfrm>
          <a:prstGeom prst="flowChartInternalStorage">
            <a:avLst/>
          </a:prstGeom>
        </p:spPr>
        <p:txBody>
          <a:bodyPr>
            <a:prstTxWarp prst="textPlain">
              <a:avLst/>
            </a:prstTxWarp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b="0" kern="1200" cap="none" baseline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dirty="0" smtClean="0"/>
              <a:t>Срећно на</a:t>
            </a:r>
            <a:endParaRPr lang="sr-Latn-RS" b="1" dirty="0" smtClean="0"/>
          </a:p>
          <a:p>
            <a:pPr algn="ctr"/>
            <a:r>
              <a:rPr lang="sr-Cyrl-RS" b="1" dirty="0" smtClean="0"/>
              <a:t> писменом!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77988" y="4725144"/>
            <a:ext cx="7344816" cy="1730062"/>
          </a:xfrm>
          <a:prstGeom prst="flowChartInternalStorage">
            <a:avLst/>
          </a:prstGeom>
        </p:spPr>
        <p:txBody>
          <a:bodyPr>
            <a:prstTxWarp prst="textCurveDown">
              <a:avLst>
                <a:gd name="adj" fmla="val 31089"/>
              </a:avLst>
            </a:prstTxWarp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b="0" kern="1200" cap="none" baseline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dirty="0" smtClean="0">
                <a:solidFill>
                  <a:srgbClr val="7030A0"/>
                </a:solidFill>
              </a:rPr>
              <a:t>Хвала на пажњи!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Action Button: End 5">
            <a:hlinkClick r:id="" action="ppaction://hlinkshowjump?jump=endshow" highlightClick="1"/>
          </p:cNvPr>
          <p:cNvSpPr/>
          <p:nvPr/>
        </p:nvSpPr>
        <p:spPr>
          <a:xfrm>
            <a:off x="11206980" y="188640"/>
            <a:ext cx="648072" cy="648072"/>
          </a:xfrm>
          <a:prstGeom prst="actionButtonEn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000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presentation(2)</Template>
  <TotalTime>202</TotalTime>
  <Words>234</Words>
  <Application>Microsoft Office PowerPoint</Application>
  <PresentationFormat>Custom</PresentationFormat>
  <Paragraphs>129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Century Gothic</vt:lpstr>
      <vt:lpstr>Times New Roman</vt:lpstr>
      <vt:lpstr>Welcome back to school presentation</vt:lpstr>
      <vt:lpstr>Припрема за IV писмени задатак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Неједначине са множењем и дељењем разломака ( вежбе )</dc:title>
  <dc:creator>neda</dc:creator>
  <cp:lastModifiedBy>neda</cp:lastModifiedBy>
  <cp:revision>29</cp:revision>
  <dcterms:created xsi:type="dcterms:W3CDTF">2018-05-30T20:18:19Z</dcterms:created>
  <dcterms:modified xsi:type="dcterms:W3CDTF">2018-06-01T18:49:09Z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