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6" r:id="rId3"/>
    <p:sldId id="267" r:id="rId4"/>
    <p:sldId id="268" r:id="rId5"/>
    <p:sldId id="269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3168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ru-RU" smtClean="0"/>
              <a:t>23.10.2019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endParaRPr lang="ru-RU" dirty="0"/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table</a:t>
            </a:r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media</a:t>
            </a:r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404080" y="456628"/>
            <a:ext cx="1836978" cy="85883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Математика</a:t>
            </a:r>
          </a:p>
          <a:p>
            <a:r>
              <a:rPr lang="sr-Latn-RS" sz="2000" dirty="0" smtClean="0"/>
              <a:t>VII </a:t>
            </a:r>
            <a:r>
              <a:rPr lang="sr-Cyrl-RS" sz="2000" dirty="0" smtClean="0"/>
              <a:t>разред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191697" y="2672349"/>
            <a:ext cx="4851352" cy="1827069"/>
          </a:xfrm>
        </p:spPr>
        <p:txBody>
          <a:bodyPr>
            <a:normAutofit/>
          </a:bodyPr>
          <a:lstStyle/>
          <a:p>
            <a:r>
              <a:rPr lang="sr-Cyrl-RS" sz="4000" dirty="0" smtClean="0"/>
              <a:t>Примена Питагорине теореме на ромб</a:t>
            </a:r>
            <a:endParaRPr lang="ru-RU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7622828" y="5153053"/>
            <a:ext cx="4723835" cy="6902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Припремила: Недељка Тохољ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5260">
            <a:off x="290119" y="1549531"/>
            <a:ext cx="5606351" cy="3764764"/>
          </a:xfrm>
          <a:prstGeom prst="rect">
            <a:avLst/>
          </a:prstGeom>
        </p:spPr>
      </p:pic>
      <p:pic>
        <p:nvPicPr>
          <p:cNvPr id="13" name="Picture Placeholder 8" descr="Kids on Desk Looking at Notebook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5824" y="3923929"/>
            <a:ext cx="2056782" cy="1754386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RS" sz="2800" dirty="0" smtClean="0"/>
              <a:t>ПОНОВИМО!</a:t>
            </a:r>
            <a:endParaRPr lang="sr-Latn-C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80919" y="1662766"/>
                <a:ext cx="11123893" cy="4351338"/>
              </a:xfrm>
            </p:spPr>
            <p:txBody>
              <a:bodyPr/>
              <a:lstStyle/>
              <a:p>
                <a:pPr eaLnBrk="1" hangingPunct="1"/>
                <a:r>
                  <a:rPr lang="sr-Cyrl-RS" dirty="0" smtClean="0"/>
                  <a:t>Ромб је паралелограм коме су све странице подударне тј. једнаке дужине</a:t>
                </a:r>
                <a:r>
                  <a:rPr lang="sr-Latn-CS" dirty="0" smtClean="0"/>
                  <a:t>.</a:t>
                </a:r>
                <a:r>
                  <a:rPr lang="en-US" dirty="0" smtClean="0"/>
                  <a:t> </a:t>
                </a:r>
                <a:r>
                  <a:rPr lang="sr-Cyrl-RS" dirty="0" smtClean="0"/>
                  <a:t>Дијагонале  му се полове и међусобно су нормалне. </a:t>
                </a:r>
              </a:p>
              <a:p>
                <a:pPr>
                  <a:spcBef>
                    <a:spcPts val="0"/>
                  </a:spcBef>
                </a:pPr>
                <a:r>
                  <a:rPr lang="sr-Latn-CS" dirty="0" smtClean="0"/>
                  <a:t>O</a:t>
                </a:r>
                <a:r>
                  <a:rPr lang="sr-Cyrl-RS" dirty="0" smtClean="0"/>
                  <a:t>бим</a:t>
                </a:r>
                <a:r>
                  <a:rPr lang="sr-Latn-CS" dirty="0" smtClean="0"/>
                  <a:t>: </a:t>
                </a:r>
                <a:r>
                  <a:rPr lang="sr-Latn-CS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𝑶</a:t>
                </a:r>
                <a:r>
                  <a:rPr lang="sr-Latn-CS" dirty="0" smtClean="0">
                    <a:solidFill>
                      <a:srgbClr val="4D4D4D"/>
                    </a:solidFill>
                  </a:rPr>
                  <a:t>=</a:t>
                </a:r>
                <a:r>
                  <a:rPr lang="sr-Cyrl-RS" dirty="0" smtClean="0">
                    <a:solidFill>
                      <a:srgbClr val="4D4D4D"/>
                    </a:solidFill>
                  </a:rPr>
                  <a:t> 4</a:t>
                </a:r>
                <a:r>
                  <a:rPr lang="sr-Latn-CS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𝒂</a:t>
                </a:r>
                <a:endParaRPr lang="sr-Cyrl-RS" dirty="0" smtClean="0">
                  <a:solidFill>
                    <a:srgbClr val="4D4D4D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sr-Cyrl-RS" dirty="0" smtClean="0"/>
                  <a:t>Површина</a:t>
                </a:r>
                <a:r>
                  <a:rPr lang="sr-Latn-CS" dirty="0" smtClean="0"/>
                  <a:t>: </a:t>
                </a:r>
                <a:r>
                  <a:rPr lang="sr-Latn-C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</a:t>
                </a:r>
                <a:r>
                  <a:rPr lang="sr-Latn-CS" dirty="0" smtClean="0"/>
                  <a:t>=</a:t>
                </a:r>
                <a:r>
                  <a:rPr lang="sr-Cyrl-RS" dirty="0" smtClean="0"/>
                  <a:t> </a:t>
                </a:r>
                <a:r>
                  <a:rPr lang="sr-Latn-C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𝒂</a:t>
                </a:r>
                <a:r>
                  <a:rPr lang="sr-Latn-CS" dirty="0" smtClean="0"/>
                  <a:t>∙</a:t>
                </a:r>
                <a:r>
                  <a:rPr lang="sr-Latn-C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𝒉</a:t>
                </a:r>
                <a:r>
                  <a:rPr lang="sr-Latn-CS" dirty="0"/>
                  <a:t> </a:t>
                </a:r>
                <a:r>
                  <a:rPr lang="sr-Cyrl-RS" dirty="0" smtClean="0"/>
                  <a:t> или </a:t>
                </a:r>
                <a:r>
                  <a:rPr lang="sr-Latn-CS" dirty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</a:t>
                </a:r>
                <a:r>
                  <a:rPr lang="sr-Latn-CS" b="1" dirty="0" smtClean="0">
                    <a:solidFill>
                      <a:srgbClr val="4D4D4D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sr-Cyrl-RS" b="1" i="0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sr-Cyrl-RS" b="1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Cyrl-RS" b="1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b="1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sr-Cyrl-RS" b="1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₁·</m:t>
                        </m:r>
                        <m:r>
                          <a:rPr lang="sr-Cyrl-RS" b="1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sr-Cyrl-RS" b="1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₂</m:t>
                        </m:r>
                      </m:num>
                      <m:den>
                        <m:r>
                          <a:rPr lang="sr-Cyrl-RS" b="1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sr-Latn-CS" b="1" dirty="0" smtClean="0"/>
              </a:p>
              <a:p>
                <a:pPr>
                  <a:buNone/>
                </a:pPr>
                <a:r>
                  <a:rPr lang="sr-Cyrl-RS" dirty="0" smtClean="0">
                    <a:solidFill>
                      <a:srgbClr val="C00000"/>
                    </a:solidFill>
                  </a:rPr>
                  <a:t>    </a:t>
                </a:r>
                <a:r>
                  <a:rPr lang="sr-Cyrl-R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Применимо Питагорину теорему на троугао </a:t>
                </a:r>
                <a:r>
                  <a:rPr lang="sr-Latn-C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ABO </a:t>
                </a:r>
                <a:r>
                  <a:rPr lang="sr-Cyrl-R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 </a:t>
                </a:r>
              </a:p>
              <a:p>
                <a:pPr>
                  <a:buNone/>
                </a:pPr>
                <a:r>
                  <a:rPr lang="sr-Cyrl-RS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sr-Cyrl-R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              где су </a:t>
                </a:r>
                <a:r>
                  <a:rPr lang="sr-Cyrl-RS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:r>
                  <a:rPr lang="sr-Latn-C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AO </a:t>
                </a:r>
                <a:r>
                  <a:rPr lang="sr-Latn-CS" b="1" dirty="0">
                    <a:solidFill>
                      <a:schemeClr val="accent1">
                        <a:lumMod val="75000"/>
                      </a:schemeClr>
                    </a:solidFill>
                  </a:rPr>
                  <a:t>i BO </a:t>
                </a:r>
                <a:r>
                  <a:rPr lang="sr-Cyrl-R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катете</a:t>
                </a:r>
                <a:r>
                  <a:rPr lang="en-GB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</a:t>
                </a:r>
                <a:r>
                  <a:rPr lang="sr-Cyrl-R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а </a:t>
                </a:r>
                <a:r>
                  <a:rPr lang="sr-Latn-C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GB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buNone/>
                </a:pPr>
                <a:r>
                  <a:rPr lang="en-GB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GB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              </a:t>
                </a:r>
                <a:r>
                  <a:rPr lang="sr-Latn-C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AB </a:t>
                </a:r>
                <a:r>
                  <a:rPr lang="sr-Cyrl-R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хипотенуза.</a:t>
                </a:r>
                <a:r>
                  <a:rPr lang="sr-Cyrl-RS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 eaLnBrk="1" hangingPunct="1">
                  <a:buFontTx/>
                  <a:buNone/>
                </a:pPr>
                <a:r>
                  <a:rPr lang="sr-Cyrl-RS" sz="2400" dirty="0"/>
                  <a:t> </a:t>
                </a:r>
                <a:r>
                  <a:rPr lang="sr-Cyrl-RS" sz="2400" dirty="0" smtClean="0"/>
                  <a:t>                   </a:t>
                </a:r>
                <a:endParaRPr lang="sr-Latn-CS" sz="2400" dirty="0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919" y="1662766"/>
                <a:ext cx="11123893" cy="4351338"/>
              </a:xfrm>
              <a:blipFill rotWithShape="0">
                <a:blip r:embed="rId3"/>
                <a:stretch>
                  <a:fillRect l="-986" t="-238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308052"/>
              </p:ext>
            </p:extLst>
          </p:nvPr>
        </p:nvGraphicFramePr>
        <p:xfrm>
          <a:off x="4354097" y="5043347"/>
          <a:ext cx="3660350" cy="1424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1282680" imgH="482400" progId="Equation.3">
                  <p:embed/>
                </p:oleObj>
              </mc:Choice>
              <mc:Fallback>
                <p:oleObj name="Equation" r:id="rId4" imgW="1282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097" y="5043347"/>
                        <a:ext cx="3660350" cy="1424779"/>
                      </a:xfrm>
                      <a:prstGeom prst="rect">
                        <a:avLst/>
                      </a:prstGeom>
                      <a:pattFill prst="lgGrid">
                        <a:fgClr>
                          <a:schemeClr val="accent1">
                            <a:lumMod val="20000"/>
                            <a:lumOff val="80000"/>
                          </a:schemeClr>
                        </a:fgClr>
                        <a:bgClr>
                          <a:schemeClr val="bg1"/>
                        </a:bgClr>
                      </a:pattFill>
                      <a:ln w="3810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2351088" y="5373688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5127" name="Rectangle 1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8" name="Rectangle 17"/>
          <p:cNvSpPr>
            <a:spLocks noChangeArrowheads="1"/>
          </p:cNvSpPr>
          <p:nvPr/>
        </p:nvSpPr>
        <p:spPr bwMode="auto">
          <a:xfrm>
            <a:off x="1524001" y="7678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130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96593" y="2633522"/>
            <a:ext cx="34385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/>
          <a:lstStyle/>
          <a:p>
            <a:r>
              <a:rPr lang="ru-RU" dirty="0"/>
              <a:t>2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3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Задаци: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3877" y="1806787"/>
                <a:ext cx="3800580" cy="4810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sr-Cyrl-RS" sz="2400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sr-Cyrl-RS" sz="2400" b="1" dirty="0" smtClean="0">
                    <a:solidFill>
                      <a:schemeClr val="accent4"/>
                    </a:solidFill>
                  </a:rPr>
                  <a:t>1. </a:t>
                </a:r>
                <a:r>
                  <a:rPr lang="sr-Cyrl-RS" sz="2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𝒅₁</a:t>
                </a:r>
                <a14:m>
                  <m:oMath xmlns:m="http://schemas.openxmlformats.org/officeDocument/2006/math"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𝟒𝟖</m:t>
                    </m:r>
                    <m:r>
                      <m:rPr>
                        <m:sty m:val="p"/>
                      </m:rPr>
                      <a:rPr lang="sr-Latn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₂=</m:t>
                    </m:r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</m:t>
                    </m:r>
                    <m:r>
                      <m:rPr>
                        <m:sty m:val="p"/>
                      </m:rPr>
                      <a:rPr lang="sr-Latn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400" dirty="0" smtClean="0">
                    <a:solidFill>
                      <a:schemeClr val="accent4"/>
                    </a:solidFill>
                  </a:rPr>
                  <a:t> </a:t>
                </a:r>
              </a:p>
              <a:p>
                <a:pPr algn="r"/>
                <a:r>
                  <a:rPr lang="sr-Cyrl-RS" sz="2400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𝒂²=</a:t>
                </a:r>
                <a:r>
                  <a:rPr lang="sr-Latn-RS" sz="2400" dirty="0" smtClean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Cyrl-RS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sr-Cyrl-R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Cyrl-R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Cyrl-R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sr-Cyrl-RS" sz="2400" dirty="0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m:rPr>
                                    <m:nor/>
                                  </m:rPr>
                                  <a:rPr lang="sr-Cyrl-RS" sz="2400" b="1" dirty="0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₁</m:t>
                                </m:r>
                              </m:num>
                              <m:den>
                                <m:r>
                                  <a:rPr lang="sr-Cyrl-R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Cyrl-R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Cyrl-R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Cyrl-RS" sz="24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sr-Cyrl-RS" sz="2400" dirty="0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sr-Cyrl-RS" sz="2400" b="1" i="1" dirty="0" smtClean="0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₂</m:t>
                                </m:r>
                              </m:num>
                              <m:den>
                                <m: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r-Cyrl-RS" sz="2400" dirty="0" smtClean="0">
                  <a:solidFill>
                    <a:schemeClr val="accent4"/>
                  </a:solidFill>
                </a:endParaRPr>
              </a:p>
              <a:p>
                <a:pPr algn="r"/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𝒂</a:t>
                </a:r>
                <a:r>
                  <a:rPr lang="sr-Cyrl-RS" sz="2400" dirty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²=</a:t>
                </a:r>
                <a:r>
                  <a:rPr lang="sr-Latn-RS" sz="2400" dirty="0">
                    <a:solidFill>
                      <a:srgbClr val="4D4D4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Cyrl-RS" sz="240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Cyrl-RS" sz="24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RS" sz="2400" b="1" i="1" smtClean="0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𝟒𝟖</m:t>
                                </m:r>
                              </m:num>
                              <m:den>
                                <m: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Cyrl-RS" sz="2400" i="1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Cyrl-RS" sz="24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RS" sz="2400" b="1" i="1" smtClean="0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𝟏𝟒</m:t>
                                </m:r>
                              </m:num>
                              <m:den>
                                <m: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r-Cyrl-RS" sz="2400" dirty="0" smtClean="0">
                  <a:solidFill>
                    <a:schemeClr val="accent4"/>
                  </a:solidFill>
                </a:endParaRPr>
              </a:p>
              <a:p>
                <a:pPr algn="r"/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𝒂²=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RS" sz="24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4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sr-Cyrl-RS" sz="24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Cyrl-RS" sz="24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+7²</m:t>
                    </m:r>
                  </m:oMath>
                </a14:m>
                <a:endParaRPr lang="sr-Cyrl-RS" sz="2400" dirty="0" smtClean="0">
                  <a:solidFill>
                    <a:schemeClr val="accent4"/>
                  </a:solidFill>
                </a:endParaRPr>
              </a:p>
              <a:p>
                <a:pPr algn="r"/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𝒂²=576+49</a:t>
                </a:r>
              </a:p>
              <a:p>
                <a:pPr algn="r"/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sr-Cyrl-RS" sz="2400" dirty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𝒂</a:t>
                </a:r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²=625 </a:t>
                </a:r>
              </a:p>
              <a:p>
                <a:pPr algn="r"/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𝒂=</a:t>
                </a:r>
                <a14:m>
                  <m:oMath xmlns:m="http://schemas.openxmlformats.org/officeDocument/2006/math">
                    <m:r>
                      <a:rPr lang="sr-Cyrl-RS" sz="24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sr-Cyrl-RS" sz="24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4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625</m:t>
                        </m:r>
                      </m:e>
                    </m:rad>
                  </m:oMath>
                </a14:m>
                <a:endParaRPr lang="sr-Cyrl-RS" sz="2400" dirty="0" smtClean="0">
                  <a:solidFill>
                    <a:srgbClr val="4D4D4D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/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𝒂=25</a:t>
                </a:r>
                <a:r>
                  <a:rPr lang="sr-Latn-RS" sz="2400" b="1" dirty="0">
                    <a:solidFill>
                      <a:srgbClr val="4D4D4D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RS" sz="2400" b="1" i="1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</m:oMath>
                </a14:m>
                <a:endParaRPr lang="sr-Cyrl-RS" sz="2400" dirty="0" smtClean="0">
                  <a:solidFill>
                    <a:schemeClr val="accent4"/>
                  </a:solidFill>
                </a:endParaRPr>
              </a:p>
              <a:p>
                <a:pPr algn="r"/>
                <a:r>
                  <a:rPr lang="sr-Cyrl-RS" sz="2400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O=4</a:t>
                </a:r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𝒂</a:t>
                </a:r>
              </a:p>
              <a:p>
                <a:pPr lvl="0" algn="r"/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O=4·25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RS" sz="2400" b="1" i="1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</m:oMath>
                </a14:m>
                <a:endParaRPr lang="sr-Cyrl-RS" sz="2400" dirty="0">
                  <a:solidFill>
                    <a:srgbClr val="4D4D4D"/>
                  </a:solidFill>
                </a:endParaRPr>
              </a:p>
              <a:p>
                <a:pPr lvl="0" algn="r"/>
                <a:r>
                  <a:rPr lang="sr-Cyrl-RS" sz="2400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</a:t>
                </a:r>
                <a:r>
                  <a:rPr lang="sr-Latn-RS" sz="2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O=</a:t>
                </a:r>
                <a:r>
                  <a:rPr lang="sr-Cyrl-RS" sz="2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100</a:t>
                </a:r>
                <a14:m>
                  <m:oMath xmlns:m="http://schemas.openxmlformats.org/officeDocument/2006/math">
                    <m:r>
                      <a:rPr lang="sr-Cyrl-RS" sz="2400" b="1" i="0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b="1" i="1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𝒄𝒎</m:t>
                    </m:r>
                  </m:oMath>
                </a14:m>
                <a:endParaRPr lang="sr-Cyrl-RS" sz="2400" b="1" dirty="0">
                  <a:solidFill>
                    <a:srgbClr val="4D4D4D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77" y="1806787"/>
                <a:ext cx="3800580" cy="4810291"/>
              </a:xfrm>
              <a:prstGeom prst="rect">
                <a:avLst/>
              </a:prstGeom>
              <a:blipFill rotWithShape="0">
                <a:blip r:embed="rId2"/>
                <a:stretch>
                  <a:fillRect t="-1014" r="-4167" b="-190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-79925" y="1784986"/>
            <a:ext cx="5741894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accent4"/>
                </a:solidFill>
              </a:rPr>
              <a:t> </a:t>
            </a:r>
            <a:r>
              <a:rPr lang="sr-Cyrl-RS" sz="2800" b="1" dirty="0" smtClean="0">
                <a:solidFill>
                  <a:schemeClr val="accent4"/>
                </a:solidFill>
              </a:rPr>
              <a:t>1. </a:t>
            </a:r>
            <a:r>
              <a:rPr lang="sr-Cyrl-RS" sz="2800" dirty="0" smtClean="0">
                <a:solidFill>
                  <a:schemeClr val="accent4"/>
                </a:solidFill>
              </a:rPr>
              <a:t>Израчунај обим ромба  ако </a:t>
            </a:r>
          </a:p>
          <a:p>
            <a:r>
              <a:rPr lang="sr-Cyrl-RS" sz="2800" dirty="0">
                <a:solidFill>
                  <a:schemeClr val="accent4"/>
                </a:solidFill>
              </a:rPr>
              <a:t> </a:t>
            </a:r>
            <a:r>
              <a:rPr lang="sr-Cyrl-RS" sz="2800" dirty="0" smtClean="0">
                <a:solidFill>
                  <a:schemeClr val="accent4"/>
                </a:solidFill>
              </a:rPr>
              <a:t>    су му дијагонале 48 </a:t>
            </a:r>
            <a:r>
              <a:rPr lang="sr-Latn-RS" sz="2800" dirty="0" smtClean="0">
                <a:solidFill>
                  <a:schemeClr val="accent4"/>
                </a:solidFill>
              </a:rPr>
              <a:t>cm</a:t>
            </a:r>
            <a:r>
              <a:rPr lang="sr-Cyrl-RS" sz="2800" dirty="0" smtClean="0">
                <a:solidFill>
                  <a:schemeClr val="accent4"/>
                </a:solidFill>
              </a:rPr>
              <a:t> и 14</a:t>
            </a:r>
            <a:r>
              <a:rPr lang="sr-Latn-RS" sz="2800" dirty="0" smtClean="0">
                <a:solidFill>
                  <a:schemeClr val="accent4"/>
                </a:solidFill>
              </a:rPr>
              <a:t>cm</a:t>
            </a:r>
            <a:r>
              <a:rPr lang="sr-Cyrl-RS" sz="2800" dirty="0" smtClean="0">
                <a:solidFill>
                  <a:schemeClr val="accent4"/>
                </a:solidFill>
              </a:rPr>
              <a:t>. </a:t>
            </a:r>
          </a:p>
          <a:p>
            <a:r>
              <a:rPr lang="sr-Cyrl-RS" sz="2800" dirty="0" smtClean="0">
                <a:solidFill>
                  <a:schemeClr val="accent4"/>
                </a:solidFill>
              </a:rPr>
              <a:t>    </a:t>
            </a:r>
          </a:p>
          <a:p>
            <a:endParaRPr lang="sr-Cyrl-RS" sz="2800" dirty="0" smtClean="0">
              <a:solidFill>
                <a:schemeClr val="accent4"/>
              </a:solidFill>
            </a:endParaRPr>
          </a:p>
          <a:p>
            <a:endParaRPr lang="sr-Cyrl-RS" sz="2800" dirty="0">
              <a:solidFill>
                <a:schemeClr val="accent4"/>
              </a:solidFill>
            </a:endParaRPr>
          </a:p>
          <a:p>
            <a:endParaRPr lang="sr-Cyrl-RS" sz="2800" dirty="0" smtClean="0">
              <a:solidFill>
                <a:schemeClr val="accent4"/>
              </a:solidFill>
            </a:endParaRPr>
          </a:p>
          <a:p>
            <a:endParaRPr lang="sr-Cyrl-RS" sz="2800" dirty="0">
              <a:solidFill>
                <a:schemeClr val="accent4"/>
              </a:solidFill>
            </a:endParaRPr>
          </a:p>
          <a:p>
            <a:endParaRPr lang="sr-Cyrl-RS" sz="2800" dirty="0" smtClean="0">
              <a:solidFill>
                <a:schemeClr val="accent4"/>
              </a:solidFill>
            </a:endParaRPr>
          </a:p>
          <a:p>
            <a:endParaRPr lang="sr-Cyrl-RS" sz="2800" dirty="0">
              <a:solidFill>
                <a:schemeClr val="accent4"/>
              </a:solidFill>
            </a:endParaRPr>
          </a:p>
          <a:p>
            <a:endParaRPr lang="sr-Cyrl-RS" sz="2800" dirty="0" smtClean="0">
              <a:solidFill>
                <a:schemeClr val="accent4"/>
              </a:solidFill>
            </a:endParaRPr>
          </a:p>
          <a:p>
            <a:r>
              <a:rPr lang="sr-Cyrl-RS" sz="2800" dirty="0" smtClean="0">
                <a:solidFill>
                  <a:schemeClr val="accent4"/>
                </a:solidFill>
              </a:rPr>
              <a:t>  </a:t>
            </a:r>
            <a:endParaRPr lang="sr-Latn-RS" sz="2800" dirty="0">
              <a:solidFill>
                <a:schemeClr val="accent4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865234" y="3077531"/>
            <a:ext cx="1716601" cy="55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dirty="0" smtClean="0">
                <a:solidFill>
                  <a:schemeClr val="accent4"/>
                </a:solidFill>
              </a:rPr>
              <a:t>Решење:</a:t>
            </a:r>
            <a:endParaRPr lang="sr-Latn-R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94205" y="91855"/>
                <a:ext cx="5197795" cy="66353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Cyrl-RS" sz="2400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sr-Cyrl-RS" sz="2400" b="1" dirty="0">
                    <a:solidFill>
                      <a:schemeClr val="accent4"/>
                    </a:solidFill>
                  </a:rPr>
                  <a:t>2</a:t>
                </a:r>
                <a:r>
                  <a:rPr lang="sr-Cyrl-RS" sz="2400" b="1" dirty="0" smtClean="0">
                    <a:solidFill>
                      <a:schemeClr val="accent4"/>
                    </a:solidFill>
                  </a:rPr>
                  <a:t>. </a:t>
                </a:r>
              </a:p>
              <a:p>
                <a:r>
                  <a:rPr lang="sr-Cyrl-RS" sz="2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𝒅₁</a:t>
                </a:r>
                <a14:m>
                  <m:oMath xmlns:m="http://schemas.openxmlformats.org/officeDocument/2006/math"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r>
                      <m:rPr>
                        <m:sty m:val="p"/>
                      </m:rPr>
                      <a:rPr lang="sr-Latn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sr-Cyrl-RS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sr-Cyrl-RS" sz="2400" dirty="0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sr-Cyrl-RS" sz="2400" i="1" dirty="0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</m:t>
                    </m:r>
                    <m:r>
                      <m:rPr>
                        <m:sty m:val="p"/>
                      </m:rPr>
                      <a:rPr lang="sr-Latn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lang="sr-Cyrl-RS" sz="2400" b="1" i="1" dirty="0" smtClean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sr-Latn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=?,</m:t>
                    </m:r>
                    <m:r>
                      <a:rPr lang="sr-Latn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r>
                      <a:rPr lang="sr-Latn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 </m:t>
                    </m:r>
                  </m:oMath>
                </a14:m>
                <a:r>
                  <a:rPr lang="sr-Cyrl-RS" sz="2400" dirty="0" smtClean="0">
                    <a:solidFill>
                      <a:schemeClr val="accent4"/>
                    </a:solidFill>
                  </a:rPr>
                  <a:t> </a:t>
                </a:r>
              </a:p>
              <a:p>
                <a:r>
                  <a:rPr lang="sr-Cyrl-RS" sz="2400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𝒂²=</a:t>
                </a:r>
                <a:r>
                  <a:rPr lang="sr-Latn-RS" sz="2400" dirty="0" smtClean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Cyrl-RS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sr-Cyrl-R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Cyrl-R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Cyrl-R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sr-Cyrl-RS" sz="2400" dirty="0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m:rPr>
                                    <m:nor/>
                                  </m:rPr>
                                  <a:rPr lang="sr-Cyrl-RS" sz="2400" b="1" dirty="0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₁</m:t>
                                </m:r>
                              </m:num>
                              <m:den>
                                <m:r>
                                  <a:rPr lang="sr-Cyrl-R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Cyrl-R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Cyrl-R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Cyrl-RS" sz="24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sr-Cyrl-RS" sz="2400" dirty="0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sr-Cyrl-RS" sz="2400" b="1" i="1" dirty="0" smtClean="0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₂</m:t>
                                </m:r>
                              </m:num>
                              <m:den>
                                <m: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r-Cyrl-RS" sz="2400" dirty="0" smtClean="0">
                  <a:solidFill>
                    <a:srgbClr val="4D4D4D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15²</a:t>
                </a:r>
                <a:r>
                  <a:rPr lang="sr-Cyrl-RS" sz="2400" dirty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Latn-RS" sz="2400" dirty="0">
                    <a:solidFill>
                      <a:srgbClr val="4D4D4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Cyrl-RS" sz="240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Cyrl-RS" sz="24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RS" sz="2400" b="1" i="1" smtClean="0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𝟐𝟒</m:t>
                                </m:r>
                              </m:num>
                              <m:den>
                                <m: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Cyrl-RS" sz="2400" i="1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Cyrl-RS" sz="24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sr-Cyrl-RS" sz="2400" dirty="0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sr-Cyrl-RS" sz="2400" b="1" i="1" dirty="0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₂</m:t>
                                </m:r>
                              </m:num>
                              <m:den>
                                <m: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r-Cyrl-RS" sz="2400" dirty="0" smtClean="0">
                  <a:solidFill>
                    <a:schemeClr val="accent4"/>
                  </a:solidFill>
                </a:endParaRPr>
              </a:p>
              <a:p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225=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RS" sz="24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4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lang="sr-Cyrl-RS" sz="24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Cyrl-RS" sz="24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Cyrl-RS" sz="24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sr-Cyrl-RS" sz="2400" dirty="0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sr-Cyrl-RS" sz="2400" b="1" i="1" dirty="0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₂</m:t>
                                </m:r>
                              </m:num>
                              <m:den>
                                <m: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r-Cyrl-RS" sz="2400" dirty="0" smtClean="0">
                  <a:solidFill>
                    <a:srgbClr val="4D4D4D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Cyrl-RS" sz="24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sr-Cyrl-RS" sz="2400" dirty="0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sr-Cyrl-RS" sz="2400" b="1" i="1" dirty="0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₂</m:t>
                                </m:r>
                              </m:num>
                              <m:den>
                                <m: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=225</a:t>
                </a:r>
                <a14:m>
                  <m:oMath xmlns:m="http://schemas.openxmlformats.org/officeDocument/2006/math">
                    <m:r>
                      <a:rPr lang="sr-Cyrl-RS" sz="2400" i="1" dirty="0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Cyrl-RS" sz="2400" b="0" i="0" dirty="0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144</m:t>
                    </m:r>
                  </m:oMath>
                </a14:m>
                <a:endParaRPr lang="sr-Cyrl-RS" sz="2400" dirty="0" smtClean="0">
                  <a:solidFill>
                    <a:srgbClr val="4D4D4D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Cyrl-RS" sz="24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sr-Cyrl-RS" sz="2400" dirty="0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sr-Cyrl-RS" sz="2400" b="1" i="1" dirty="0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₂</m:t>
                                </m:r>
                              </m:num>
                              <m:den>
                                <m: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Cyrl-RS" sz="240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=81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sr-Cyrl-RS" sz="2400" dirty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sr-Cyrl-RS" sz="2400" b="1" i="1" dirty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₂</m:t>
                        </m:r>
                      </m:num>
                      <m:den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sr-Cyrl-RS" sz="24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sr-Cyrl-RS" sz="24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4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sr-Cyrl-RS" sz="2400" dirty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sr-Cyrl-RS" sz="2400" b="1" i="1" dirty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₂</m:t>
                        </m:r>
                      </m:num>
                      <m:den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=9</a:t>
                </a:r>
                <a:r>
                  <a:rPr lang="sr-Latn-RS" sz="2400" b="1" dirty="0" smtClean="0">
                    <a:solidFill>
                      <a:srgbClr val="4D4D4D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RS" sz="2400" b="1" i="1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sr-Cyrl-RS" sz="2400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r-Cyrl-RS" sz="2400" dirty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sr-Cyrl-RS" sz="2400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₂=18</a:t>
                </a:r>
                <a:r>
                  <a:rPr lang="sr-Latn-RS" sz="2400" b="1" dirty="0">
                    <a:solidFill>
                      <a:srgbClr val="4D4D4D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RS" sz="2400" b="1" i="1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</m:oMath>
                </a14:m>
                <a:endParaRPr lang="sr-Cyrl-RS" sz="2400" dirty="0" smtClean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Cyrl-RS" sz="2400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sr-Cyrl-RS" sz="2400" dirty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sr-Cyrl-RS" sz="2400" b="1" i="1" dirty="0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₁·</m:t>
                        </m:r>
                        <m:r>
                          <m:rPr>
                            <m:nor/>
                          </m:rPr>
                          <a:rPr lang="sr-Cyrl-RS" sz="2400" dirty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sr-Cyrl-RS" sz="2400" b="1" i="1" dirty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₂</m:t>
                        </m:r>
                      </m:num>
                      <m:den>
                        <m:r>
                          <a:rPr lang="sr-Cyrl-R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Cyrl-R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sr-Cyrl-R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  <m:r>
                          <m:rPr>
                            <m:sty m:val="p"/>
                          </m:rPr>
                          <a:rPr lang="sr-Latn-R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  <m:r>
                          <a:rPr lang="sr-Latn-R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·18</m:t>
                        </m:r>
                        <m:r>
                          <m:rPr>
                            <m:sty m:val="p"/>
                          </m:rPr>
                          <a:rPr lang="sr-Latn-R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num>
                      <m:den>
                        <m:r>
                          <a:rPr lang="sr-Cyrl-R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Cyrl-R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𝟐𝟏𝟔</m:t>
                    </m:r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𝒄𝒎</m:t>
                    </m:r>
                    <m:r>
                      <a:rPr lang="sr-Latn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</m:oMath>
                </a14:m>
                <a:endParaRPr lang="sr-Cyrl-RS" sz="2400" b="1" dirty="0">
                  <a:solidFill>
                    <a:srgbClr val="4D4D4D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205" y="91855"/>
                <a:ext cx="5197795" cy="6635343"/>
              </a:xfrm>
              <a:prstGeom prst="rect">
                <a:avLst/>
              </a:prstGeom>
              <a:blipFill rotWithShape="0">
                <a:blip r:embed="rId3"/>
                <a:stretch>
                  <a:fillRect l="-1758" t="-64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071627" y="1910725"/>
                <a:ext cx="2077237" cy="2627835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Cyrl-RS" sz="2400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sr-Cyrl-RS" sz="2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𝑷=</a:t>
                </a:r>
                <a:r>
                  <a:rPr lang="sr-Cyrl-RS" sz="2400" dirty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𝒂·𝒉</a:t>
                </a:r>
              </a:p>
              <a:p>
                <a:r>
                  <a:rPr lang="sr-Cyrl-RS" sz="2400" b="1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216=15·</a:t>
                </a:r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𝒉</a:t>
                </a:r>
                <a:r>
                  <a:rPr lang="sr-Cyrl-RS" sz="2400" dirty="0" smtClean="0">
                    <a:solidFill>
                      <a:schemeClr val="accent4"/>
                    </a:solidFill>
                  </a:rPr>
                  <a:t> </a:t>
                </a:r>
              </a:p>
              <a:p>
                <a:pPr lvl="0"/>
                <a:endParaRPr lang="sr-Cyrl-RS" sz="2400" dirty="0" smtClean="0">
                  <a:solidFill>
                    <a:srgbClr val="4D4D4D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/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𝒉=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216</m:t>
                        </m:r>
                      </m:num>
                      <m:den>
                        <m:r>
                          <a:rPr lang="sr-Cyrl-RS" sz="24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sr-Cyrl-RS" sz="2400" dirty="0" smtClean="0">
                    <a:solidFill>
                      <a:srgbClr val="4D4D4D"/>
                    </a:solidFill>
                  </a:rPr>
                  <a:t> </a:t>
                </a:r>
              </a:p>
              <a:p>
                <a:pPr lvl="0"/>
                <a:endParaRPr lang="sr-Cyrl-RS" sz="2400" dirty="0" smtClean="0">
                  <a:solidFill>
                    <a:srgbClr val="4D4D4D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/>
                <a:r>
                  <a:rPr lang="sr-Cyrl-RS" sz="2400" b="1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𝒉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b="1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b="1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𝟕𝟑</m:t>
                        </m:r>
                      </m:num>
                      <m:den>
                        <m:r>
                          <a:rPr lang="sr-Cyrl-RS" sz="2400" b="1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sr-Cyrl-RS" sz="2400" b="1" dirty="0" smtClean="0">
                    <a:solidFill>
                      <a:srgbClr val="4D4D4D"/>
                    </a:solidFill>
                  </a:rPr>
                  <a:t> </a:t>
                </a:r>
                <a:r>
                  <a:rPr lang="sr-Latn-RS" sz="2400" b="1" dirty="0" smtClean="0">
                    <a:solidFill>
                      <a:srgbClr val="4D4D4D"/>
                    </a:solidFill>
                  </a:rPr>
                  <a:t>cm</a:t>
                </a:r>
                <a:endParaRPr lang="sr-Cyrl-RS" sz="2400" b="1" dirty="0">
                  <a:solidFill>
                    <a:srgbClr val="4D4D4D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627" y="1910725"/>
                <a:ext cx="2077237" cy="2627835"/>
              </a:xfrm>
              <a:prstGeom prst="rect">
                <a:avLst/>
              </a:prstGeom>
              <a:blipFill rotWithShape="0">
                <a:blip r:embed="rId4"/>
                <a:stretch>
                  <a:fillRect l="-4399" t="-1852" b="-926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870932" y="91855"/>
            <a:ext cx="5444340" cy="655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accent4"/>
                </a:solidFill>
              </a:rPr>
              <a:t> </a:t>
            </a:r>
            <a:r>
              <a:rPr lang="sr-Cyrl-RS" sz="2800" b="1" dirty="0" smtClean="0">
                <a:solidFill>
                  <a:schemeClr val="accent4"/>
                </a:solidFill>
              </a:rPr>
              <a:t>2. </a:t>
            </a:r>
            <a:r>
              <a:rPr lang="sr-Cyrl-RS" sz="2800" dirty="0" smtClean="0">
                <a:solidFill>
                  <a:schemeClr val="accent4"/>
                </a:solidFill>
              </a:rPr>
              <a:t>Израчунај површину и </a:t>
            </a:r>
          </a:p>
          <a:p>
            <a:r>
              <a:rPr lang="sr-Cyrl-RS" sz="2800" dirty="0">
                <a:solidFill>
                  <a:schemeClr val="accent4"/>
                </a:solidFill>
              </a:rPr>
              <a:t> </a:t>
            </a:r>
            <a:r>
              <a:rPr lang="sr-Cyrl-RS" sz="2800" dirty="0" smtClean="0">
                <a:solidFill>
                  <a:schemeClr val="accent4"/>
                </a:solidFill>
              </a:rPr>
              <a:t>    висину ромба  ако му је </a:t>
            </a:r>
          </a:p>
          <a:p>
            <a:r>
              <a:rPr lang="sr-Cyrl-RS" sz="2800" dirty="0">
                <a:solidFill>
                  <a:schemeClr val="accent4"/>
                </a:solidFill>
              </a:rPr>
              <a:t> </a:t>
            </a:r>
            <a:r>
              <a:rPr lang="sr-Cyrl-RS" sz="2800" dirty="0" smtClean="0">
                <a:solidFill>
                  <a:schemeClr val="accent4"/>
                </a:solidFill>
              </a:rPr>
              <a:t>    једна дијагонала дужине 24</a:t>
            </a:r>
            <a:r>
              <a:rPr lang="sr-Latn-RS" sz="2800" dirty="0" smtClean="0">
                <a:solidFill>
                  <a:schemeClr val="accent4"/>
                </a:solidFill>
              </a:rPr>
              <a:t>cm</a:t>
            </a:r>
            <a:r>
              <a:rPr lang="sr-Cyrl-RS" sz="2800" dirty="0" smtClean="0">
                <a:solidFill>
                  <a:schemeClr val="accent4"/>
                </a:solidFill>
              </a:rPr>
              <a:t>, </a:t>
            </a:r>
          </a:p>
          <a:p>
            <a:r>
              <a:rPr lang="sr-Cyrl-RS" sz="2800" dirty="0" smtClean="0">
                <a:solidFill>
                  <a:schemeClr val="accent4"/>
                </a:solidFill>
              </a:rPr>
              <a:t>     а страница има дужину 15</a:t>
            </a:r>
            <a:r>
              <a:rPr lang="sr-Latn-RS" sz="2800" dirty="0" smtClean="0">
                <a:solidFill>
                  <a:schemeClr val="accent4"/>
                </a:solidFill>
              </a:rPr>
              <a:t>cm</a:t>
            </a:r>
            <a:r>
              <a:rPr lang="sr-Cyrl-RS" sz="2800" dirty="0" smtClean="0">
                <a:solidFill>
                  <a:schemeClr val="accent4"/>
                </a:solidFill>
              </a:rPr>
              <a:t>.</a:t>
            </a:r>
          </a:p>
          <a:p>
            <a:endParaRPr lang="sr-Cyrl-RS" sz="2800" dirty="0">
              <a:solidFill>
                <a:schemeClr val="accent4"/>
              </a:solidFill>
            </a:endParaRPr>
          </a:p>
          <a:p>
            <a:endParaRPr lang="sr-Cyrl-RS" sz="2800" dirty="0" smtClean="0">
              <a:solidFill>
                <a:schemeClr val="accent4"/>
              </a:solidFill>
            </a:endParaRPr>
          </a:p>
          <a:p>
            <a:endParaRPr lang="sr-Cyrl-RS" sz="2800" dirty="0">
              <a:solidFill>
                <a:schemeClr val="accent4"/>
              </a:solidFill>
            </a:endParaRPr>
          </a:p>
          <a:p>
            <a:endParaRPr lang="sr-Cyrl-RS" sz="2800" dirty="0" smtClean="0">
              <a:solidFill>
                <a:schemeClr val="accent4"/>
              </a:solidFill>
            </a:endParaRPr>
          </a:p>
          <a:p>
            <a:endParaRPr lang="sr-Cyrl-RS" sz="2800" dirty="0">
              <a:solidFill>
                <a:schemeClr val="accent4"/>
              </a:solidFill>
            </a:endParaRPr>
          </a:p>
          <a:p>
            <a:endParaRPr lang="sr-Cyrl-RS" sz="2800" dirty="0" smtClean="0">
              <a:solidFill>
                <a:schemeClr val="accent4"/>
              </a:solidFill>
            </a:endParaRPr>
          </a:p>
          <a:p>
            <a:endParaRPr lang="sr-Cyrl-RS" sz="2800" dirty="0">
              <a:solidFill>
                <a:schemeClr val="accent4"/>
              </a:solidFill>
            </a:endParaRPr>
          </a:p>
          <a:p>
            <a:endParaRPr lang="sr-Cyrl-RS" sz="2800" dirty="0" smtClean="0">
              <a:solidFill>
                <a:schemeClr val="accent4"/>
              </a:solidFill>
            </a:endParaRPr>
          </a:p>
          <a:p>
            <a:endParaRPr lang="sr-Cyrl-RS" sz="2800" dirty="0">
              <a:solidFill>
                <a:schemeClr val="accent4"/>
              </a:solidFill>
            </a:endParaRPr>
          </a:p>
          <a:p>
            <a:endParaRPr lang="sr-Cyrl-RS" sz="2800" dirty="0" smtClean="0">
              <a:solidFill>
                <a:schemeClr val="accent4"/>
              </a:solidFill>
            </a:endParaRPr>
          </a:p>
          <a:p>
            <a:r>
              <a:rPr lang="sr-Cyrl-RS" sz="2800" dirty="0" smtClean="0">
                <a:solidFill>
                  <a:schemeClr val="accent4"/>
                </a:solidFill>
              </a:rPr>
              <a:t>   </a:t>
            </a:r>
            <a:endParaRPr lang="sr-Latn-RS" sz="2800" dirty="0">
              <a:solidFill>
                <a:schemeClr val="accent4"/>
              </a:solidFill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674616" y="2519241"/>
            <a:ext cx="1716601" cy="55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dirty="0" smtClean="0">
                <a:solidFill>
                  <a:schemeClr val="accent4"/>
                </a:solidFill>
              </a:rPr>
              <a:t>Решење: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217159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4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15231" y="1565156"/>
                <a:ext cx="5013444" cy="338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accent4"/>
                    </a:solidFill>
                  </a:rPr>
                  <a:t>3.  </a:t>
                </a:r>
              </a:p>
              <a:p>
                <a:r>
                  <a:rPr lang="sr-Cyrl-RS" sz="2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𝒅₁</a:t>
                </a:r>
                <a14:m>
                  <m:oMath xmlns:m="http://schemas.openxmlformats.org/officeDocument/2006/math"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𝟏𝟐𝟎</m:t>
                    </m:r>
                    <m:sSup>
                      <m:sSupPr>
                        <m:ctrlPr>
                          <a:rPr lang="sr-Latn-RS" sz="2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4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r-Latn-RS" sz="24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sr-Latn-RS" sz="2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sr-Cyrl-RS" sz="2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Cyrl-RS" sz="2400" b="1" i="1" dirty="0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sr-Cyrl-RS" sz="2400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=?</a:t>
                </a:r>
                <a:endParaRPr lang="sr-Cyrl-RS" sz="2400" dirty="0" smtClean="0">
                  <a:solidFill>
                    <a:schemeClr val="accent4"/>
                  </a:solidFill>
                </a:endParaRPr>
              </a:p>
              <a:p>
                <a:r>
                  <a:rPr lang="sr-Cyrl-RS" sz="2400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sr-Cyrl-RS" sz="2400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sr-Cyrl-RS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₁·</m:t>
                        </m:r>
                        <m:r>
                          <a:rPr lang="sr-Cyrl-RS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sr-Cyrl-RS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₂</m:t>
                        </m:r>
                      </m:num>
                      <m:den>
                        <m:r>
                          <a:rPr lang="sr-Cyrl-R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RS" sz="2400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</a:p>
              <a:p>
                <a:endParaRPr lang="sr-Cyrl-RS" sz="2400" dirty="0" smtClean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Cyrl-RS" sz="2400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120=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24·</m:t>
                        </m:r>
                        <m:r>
                          <a:rPr lang="sr-Cyrl-R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sr-Cyrl-R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₂</m:t>
                        </m:r>
                      </m:num>
                      <m:den>
                        <m:r>
                          <a:rPr lang="sr-Cyrl-R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RS" sz="2400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Cyrl-RS" sz="2400" b="1" i="1" smtClean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Cyrl-RS" sz="2400" b="1" i="1" smtClean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sr-Cyrl-RS" sz="2400" b="1" i="1" smtClean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Cyrl-RS" sz="2400" b="1" i="1" smtClean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sr-Cyrl-RS" sz="2400" b="1" i="1" smtClean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sr-Cyrl-RS" sz="2400" b="1" i="1" smtClean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sr-Cyrl-RS" sz="2400" b="1" i="1" smtClean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₂</m:t>
                      </m:r>
                    </m:oMath>
                  </m:oMathPara>
                </a14:m>
                <a:endParaRPr lang="sr-Cyrl-RS" sz="2400" b="1" dirty="0" smtClean="0">
                  <a:solidFill>
                    <a:srgbClr val="4D4D4D"/>
                  </a:solidFill>
                </a:endParaRPr>
              </a:p>
              <a:p>
                <a:r>
                  <a:rPr lang="sr-Cyrl-RS" sz="2400" b="1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𝒅₂=</a:t>
                </a:r>
                <a14:m>
                  <m:oMath xmlns:m="http://schemas.openxmlformats.org/officeDocument/2006/math">
                    <m:r>
                      <a:rPr lang="sr-Cyrl-RS" sz="2400" b="1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sr-Cyrl-RS" sz="2400" b="1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RS" sz="2400" b="1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</m:oMath>
                </a14:m>
                <a:endParaRPr lang="sr-Cyrl-RS" sz="2400" b="1" dirty="0">
                  <a:solidFill>
                    <a:srgbClr val="4D4D4D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231" y="1565156"/>
                <a:ext cx="5013444" cy="3382977"/>
              </a:xfrm>
              <a:prstGeom prst="rect">
                <a:avLst/>
              </a:prstGeom>
              <a:blipFill rotWithShape="0">
                <a:blip r:embed="rId2"/>
                <a:stretch>
                  <a:fillRect l="-1825" t="-1261" b="-306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52763" y="1365578"/>
                <a:ext cx="3294532" cy="2855846"/>
              </a:xfrm>
              <a:prstGeom prst="rect">
                <a:avLst/>
              </a:prstGeom>
              <a:solidFill>
                <a:srgbClr val="FFF4E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sr-Cyrl-R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sr-Cyrl-R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sr-Cyrl-R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Cyrl-R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Cyrl-R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Cyrl-R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Cyrl-R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R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sr-Cyrl-R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₁</m:t>
                                </m:r>
                              </m:num>
                              <m:den>
                                <m:r>
                                  <a:rPr lang="sr-Cyrl-R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Cyrl-R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Cyrl-R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sr-Cyrl-RS" sz="2400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Cyrl-RS" sz="24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sr-Cyrl-RS" sz="2400" i="1" smtClean="0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₂</m:t>
                                </m:r>
                              </m:num>
                              <m:den>
                                <m: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Cyrl-RS" sz="2400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Cyrl-RS" sz="2400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Cyrl-RS" sz="24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RS" sz="2400" b="0" i="1" smtClean="0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24</m:t>
                                </m:r>
                              </m:num>
                              <m:den>
                                <m: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Cyrl-RS" sz="2400" i="1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sr-Cyrl-RS" sz="2400" dirty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Cyrl-RS" sz="24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RS" sz="2400" b="0" i="1" smtClean="0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sr-Cyrl-RS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Cyrl-RS" sz="2400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=12²+5²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=144+25</a:t>
                </a:r>
              </a:p>
              <a:p>
                <a:pPr algn="ctr"/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𝒂=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Cyrl-RS" sz="240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4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169</m:t>
                        </m:r>
                      </m:e>
                    </m:rad>
                  </m:oMath>
                </a14:m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, 𝒂=13</a:t>
                </a:r>
                <a:r>
                  <a:rPr lang="sr-Latn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cm</a:t>
                </a:r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</a:t>
                </a:r>
              </a:p>
              <a:p>
                <a:pPr algn="ctr"/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𝑶=4𝒂=4·13</a:t>
                </a:r>
                <a:r>
                  <a:rPr lang="sr-Latn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cm=</a:t>
                </a:r>
                <a:r>
                  <a:rPr lang="sr-Cyrl-RS" sz="2400" b="1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52</a:t>
                </a:r>
                <a:r>
                  <a:rPr lang="sr-Latn-RS" sz="2400" b="1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cm</a:t>
                </a:r>
                <a:r>
                  <a:rPr lang="sr-Cyrl-RS" sz="2400" b="1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sr-Cyrl-RS" sz="2400" b="1" dirty="0" smtClean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763" y="1365578"/>
                <a:ext cx="3294532" cy="2855846"/>
              </a:xfrm>
              <a:prstGeom prst="rect">
                <a:avLst/>
              </a:prstGeom>
              <a:blipFill rotWithShape="0">
                <a:blip r:embed="rId3"/>
                <a:stretch>
                  <a:fillRect l="-926" r="-556" b="-406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29340" y="1271485"/>
                <a:ext cx="8641979" cy="39703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Cyrl-RS" sz="2800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sr-Cyrl-RS" sz="2800" b="1" dirty="0">
                    <a:solidFill>
                      <a:schemeClr val="accent4"/>
                    </a:solidFill>
                  </a:rPr>
                  <a:t>3</a:t>
                </a:r>
                <a:r>
                  <a:rPr lang="sr-Cyrl-RS" sz="2800" b="1" dirty="0" smtClean="0">
                    <a:solidFill>
                      <a:schemeClr val="accent4"/>
                    </a:solidFill>
                  </a:rPr>
                  <a:t>. </a:t>
                </a:r>
                <a:r>
                  <a:rPr lang="sr-Cyrl-RS" sz="2800" dirty="0" smtClean="0">
                    <a:solidFill>
                      <a:schemeClr val="accent4"/>
                    </a:solidFill>
                  </a:rPr>
                  <a:t>Површина  ромба  је </a:t>
                </a:r>
                <a14:m>
                  <m:oMath xmlns:m="http://schemas.openxmlformats.org/officeDocument/2006/math">
                    <m:r>
                      <a:rPr lang="sr-Cyrl-RS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sr-Cyrl-RS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sr-Cyrl-RS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=120 </m:t>
                    </m:r>
                    <m:sSup>
                      <m:sSupPr>
                        <m:ctrlPr>
                          <a:rPr lang="sr-Latn-R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r-Latn-RS" sz="28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sr-Latn-R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Cyrl-RS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sr-Cyrl-RS" sz="2800" dirty="0" smtClean="0">
                    <a:solidFill>
                      <a:schemeClr val="accent4"/>
                    </a:solidFill>
                  </a:rPr>
                  <a:t>а једна  </a:t>
                </a:r>
              </a:p>
              <a:p>
                <a:r>
                  <a:rPr lang="sr-Cyrl-RS" sz="2800" dirty="0">
                    <a:solidFill>
                      <a:schemeClr val="accent4"/>
                    </a:solidFill>
                  </a:rPr>
                  <a:t> </a:t>
                </a:r>
                <a:r>
                  <a:rPr lang="sr-Cyrl-RS" sz="2800" dirty="0" smtClean="0">
                    <a:solidFill>
                      <a:schemeClr val="accent4"/>
                    </a:solidFill>
                  </a:rPr>
                  <a:t>     дијагонала </a:t>
                </a:r>
                <a14:m>
                  <m:oMath xmlns:m="http://schemas.openxmlformats.org/officeDocument/2006/math">
                    <m:r>
                      <a:rPr lang="sr-Cyrl-RS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sr-Cyrl-RS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sr-Cyrl-RS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₁=24</m:t>
                    </m:r>
                    <m:r>
                      <m:rPr>
                        <m:sty m:val="p"/>
                      </m:rPr>
                      <a:rPr lang="sr-Latn-RS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sr-Cyrl-RS" sz="2800" dirty="0" smtClean="0">
                    <a:solidFill>
                      <a:schemeClr val="accent4"/>
                    </a:solidFill>
                  </a:rPr>
                  <a:t> .</a:t>
                </a:r>
              </a:p>
              <a:p>
                <a:r>
                  <a:rPr lang="sr-Cyrl-RS" sz="2800" dirty="0">
                    <a:solidFill>
                      <a:schemeClr val="accent4"/>
                    </a:solidFill>
                  </a:rPr>
                  <a:t> </a:t>
                </a:r>
                <a:r>
                  <a:rPr lang="sr-Cyrl-RS" sz="2800" dirty="0" smtClean="0">
                    <a:solidFill>
                      <a:schemeClr val="accent4"/>
                    </a:solidFill>
                  </a:rPr>
                  <a:t>     Израчунај обим тог ромба.</a:t>
                </a:r>
              </a:p>
              <a:p>
                <a:endParaRPr lang="sr-Cyrl-RS" sz="2800" dirty="0">
                  <a:solidFill>
                    <a:schemeClr val="accent4"/>
                  </a:solidFill>
                </a:endParaRPr>
              </a:p>
              <a:p>
                <a:endParaRPr lang="sr-Cyrl-RS" sz="2800" dirty="0" smtClean="0">
                  <a:solidFill>
                    <a:schemeClr val="accent4"/>
                  </a:solidFill>
                </a:endParaRPr>
              </a:p>
              <a:p>
                <a:endParaRPr lang="sr-Cyrl-RS" sz="2800" dirty="0">
                  <a:solidFill>
                    <a:schemeClr val="accent4"/>
                  </a:solidFill>
                </a:endParaRPr>
              </a:p>
              <a:p>
                <a:endParaRPr lang="sr-Cyrl-RS" sz="2800" dirty="0" smtClean="0">
                  <a:solidFill>
                    <a:schemeClr val="accent4"/>
                  </a:solidFill>
                </a:endParaRPr>
              </a:p>
              <a:p>
                <a:endParaRPr lang="sr-Cyrl-RS" sz="2800" dirty="0" smtClean="0">
                  <a:solidFill>
                    <a:schemeClr val="accent4"/>
                  </a:solidFill>
                </a:endParaRPr>
              </a:p>
              <a:p>
                <a:r>
                  <a:rPr lang="sr-Cyrl-RS" sz="2800" dirty="0" smtClean="0">
                    <a:solidFill>
                      <a:schemeClr val="accent4"/>
                    </a:solidFill>
                  </a:rPr>
                  <a:t>    </a:t>
                </a:r>
                <a:endParaRPr lang="sr-Cyrl-RS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340" y="1271485"/>
                <a:ext cx="8641979" cy="3970318"/>
              </a:xfrm>
              <a:prstGeom prst="rect">
                <a:avLst/>
              </a:prstGeom>
              <a:blipFill rotWithShape="0">
                <a:blip r:embed="rId4"/>
                <a:stretch>
                  <a:fillRect l="-353" t="-1536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3"/>
          <p:cNvSpPr txBox="1">
            <a:spLocks/>
          </p:cNvSpPr>
          <p:nvPr/>
        </p:nvSpPr>
        <p:spPr>
          <a:xfrm>
            <a:off x="4475697" y="3256644"/>
            <a:ext cx="1716601" cy="55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dirty="0" smtClean="0">
                <a:solidFill>
                  <a:schemeClr val="accent4"/>
                </a:solidFill>
              </a:rPr>
              <a:t>Решење:</a:t>
            </a:r>
            <a:endParaRPr lang="sr-Latn-RS" sz="2800" dirty="0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305" y="185853"/>
            <a:ext cx="2421035" cy="169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459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5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25758" y="1508147"/>
                <a:ext cx="7012201" cy="4278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400" b="1" dirty="0">
                    <a:solidFill>
                      <a:schemeClr val="accent4"/>
                    </a:solidFill>
                  </a:rPr>
                  <a:t>4</a:t>
                </a:r>
                <a:r>
                  <a:rPr lang="sr-Cyrl-RS" sz="2400" b="1" dirty="0" smtClean="0">
                    <a:solidFill>
                      <a:schemeClr val="accent4"/>
                    </a:solidFill>
                  </a:rPr>
                  <a:t>.  </a:t>
                </a:r>
              </a:p>
              <a:p>
                <a:endParaRPr lang="sr-Cyrl-RS" sz="2400" b="1" dirty="0" smtClean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sr-Cyrl-RS" sz="2400" b="1" dirty="0" smtClean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sr-Cyrl-RS" sz="2400" b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sr-Cyrl-RS" sz="2400" b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Latn-RS" sz="2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AE=DE=𝒉</a:t>
                </a:r>
                <a:r>
                  <a:rPr lang="sr-Cyrl-RS" sz="2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Cyrl-RS" sz="2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=2𝒉²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Cyrl-RS" sz="2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=2·</a:t>
                </a:r>
                <a14:m>
                  <m:oMath xmlns:m="http://schemas.openxmlformats.org/officeDocument/2006/math"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sr-Cyrl-RS" sz="2400" b="1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Cyrl-RS" sz="2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)²</m:t>
                    </m:r>
                  </m:oMath>
                </a14:m>
                <a:endParaRPr lang="sr-Cyrl-RS" sz="2400" b="1" dirty="0" smtClean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sr-Cyrl-R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 ,</m:t>
                    </m:r>
                    <m:sSup>
                      <m:sSupPr>
                        <m:ctrlP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sr-Cyrl-RS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Cyrl-RS" sz="2400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=36 , 𝒂=6</a:t>
                </a:r>
                <a:r>
                  <a:rPr lang="sr-Latn-RS" sz="2400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cm</a:t>
                </a:r>
                <a:endParaRPr lang="sr-Cyrl-RS" sz="2400" dirty="0" smtClean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Cyrl-RS" sz="2400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𝑷=𝒂·𝒉</a:t>
                </a:r>
              </a:p>
              <a:p>
                <a:pPr lvl="0"/>
                <a:r>
                  <a:rPr lang="sr-Cyrl-RS" sz="2400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𝑷=</a:t>
                </a:r>
                <a:r>
                  <a:rPr lang="sr-Cyrl-RS" sz="2400" dirty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·3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Cyrl-RS" sz="240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4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sr-Cyrl-RS" sz="2400" dirty="0" smtClean="0">
                  <a:solidFill>
                    <a:srgbClr val="4D4D4D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Cyrl-RS" sz="2400" dirty="0" smtClean="0">
                    <a:solidFill>
                      <a:srgbClr val="4D4D4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𝑷=18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Cyrl-RS" sz="240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4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r-Latn-RS" sz="2400" dirty="0" smtClean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cm²</a:t>
                </a:r>
                <a:endParaRPr lang="sr-Cyrl-RS" sz="2400" dirty="0" smtClean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Cyrl-RS" sz="2400" b="1" i="1" smtClean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r-Cyrl-RS" sz="2400" b="1" dirty="0">
                  <a:solidFill>
                    <a:srgbClr val="4D4D4D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758" y="1508147"/>
                <a:ext cx="7012201" cy="4278864"/>
              </a:xfrm>
              <a:prstGeom prst="rect">
                <a:avLst/>
              </a:prstGeom>
              <a:blipFill rotWithShape="0">
                <a:blip r:embed="rId2"/>
                <a:stretch>
                  <a:fillRect l="-1391" t="-99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305" y="185853"/>
            <a:ext cx="2421035" cy="169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arallelogram 1"/>
          <p:cNvSpPr/>
          <p:nvPr/>
        </p:nvSpPr>
        <p:spPr>
          <a:xfrm>
            <a:off x="3357445" y="1653327"/>
            <a:ext cx="2774414" cy="1284968"/>
          </a:xfrm>
          <a:prstGeom prst="parallelogram">
            <a:avLst>
              <a:gd name="adj" fmla="val 93249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Right Triangle 3"/>
          <p:cNvSpPr/>
          <p:nvPr/>
        </p:nvSpPr>
        <p:spPr>
          <a:xfrm flipH="1">
            <a:off x="3357445" y="1638619"/>
            <a:ext cx="1201108" cy="1299676"/>
          </a:xfrm>
          <a:prstGeom prst="rtTriangle">
            <a:avLst/>
          </a:prstGeom>
          <a:pattFill prst="wdDn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3115231" y="2786589"/>
            <a:ext cx="58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chemeClr val="accent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A°</a:t>
            </a:r>
            <a:endParaRPr lang="sr-Latn-RS" b="1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767" y="2794270"/>
            <a:ext cx="58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chemeClr val="accent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°B</a:t>
            </a:r>
            <a:endParaRPr lang="sr-Latn-RS" b="1" dirty="0">
              <a:solidFill>
                <a:schemeClr val="accent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9277" y="1513257"/>
            <a:ext cx="58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chemeClr val="accent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°C</a:t>
            </a:r>
            <a:endParaRPr lang="sr-Latn-RS" b="1" dirty="0">
              <a:solidFill>
                <a:schemeClr val="accent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75770" y="1513257"/>
            <a:ext cx="58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chemeClr val="accent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D°</a:t>
            </a:r>
            <a:endParaRPr lang="sr-Latn-RS" b="1" dirty="0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6111" y="2785775"/>
            <a:ext cx="58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chemeClr val="accent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°E</a:t>
            </a:r>
            <a:endParaRPr lang="sr-Latn-RS" b="1" dirty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5425" y="2628183"/>
            <a:ext cx="58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45</a:t>
            </a:r>
            <a:r>
              <a:rPr lang="sr-Latn-RS" b="1" dirty="0" smtClean="0">
                <a:solidFill>
                  <a:schemeClr val="accent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endParaRPr lang="sr-Latn-RS" b="1" dirty="0">
              <a:solidFill>
                <a:schemeClr val="accent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2422" y="1856444"/>
            <a:ext cx="58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45</a:t>
            </a:r>
            <a:r>
              <a:rPr lang="sr-Latn-RS" b="1" dirty="0" smtClean="0">
                <a:solidFill>
                  <a:schemeClr val="accent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endParaRPr lang="sr-Latn-RS" b="1" dirty="0">
              <a:solidFill>
                <a:schemeClr val="accent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7274" y="2609604"/>
            <a:ext cx="58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90</a:t>
            </a:r>
            <a:r>
              <a:rPr lang="sr-Latn-RS" b="1" dirty="0" smtClean="0">
                <a:solidFill>
                  <a:schemeClr val="accent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endParaRPr lang="sr-Latn-RS" b="1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5779" y="2122260"/>
            <a:ext cx="58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𝒂</a:t>
            </a:r>
            <a:endParaRPr lang="sr-Latn-RS" b="1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012733" y="1386459"/>
                <a:ext cx="8734875" cy="40122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Cyrl-RS" sz="2800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sr-Cyrl-RS" sz="2800" dirty="0">
                    <a:solidFill>
                      <a:schemeClr val="accent4"/>
                    </a:solidFill>
                  </a:rPr>
                  <a:t>4</a:t>
                </a:r>
                <a:r>
                  <a:rPr lang="sr-Cyrl-RS" sz="2800" dirty="0" smtClean="0">
                    <a:solidFill>
                      <a:schemeClr val="accent4"/>
                    </a:solidFill>
                  </a:rPr>
                  <a:t>. </a:t>
                </a:r>
                <a:r>
                  <a:rPr lang="sr-Cyrl-RS" sz="2800" dirty="0">
                    <a:solidFill>
                      <a:schemeClr val="accent4"/>
                    </a:solidFill>
                  </a:rPr>
                  <a:t>А</a:t>
                </a:r>
                <a:r>
                  <a:rPr lang="sr-Cyrl-RS" sz="2800" dirty="0" smtClean="0">
                    <a:solidFill>
                      <a:schemeClr val="accent4"/>
                    </a:solidFill>
                  </a:rPr>
                  <a:t>ко је један угао ромба</a:t>
                </a:r>
                <a14:m>
                  <m:oMath xmlns:m="http://schemas.openxmlformats.org/officeDocument/2006/math">
                    <m:r>
                      <a:rPr lang="sr-Cyrl-RS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45</m:t>
                    </m:r>
                    <m:r>
                      <a:rPr lang="sr-Cyrl-RS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sr-Cyrl-RS" sz="2800" dirty="0" smtClean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Cyrl-RS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sr-Cyrl-RS" sz="2800" dirty="0" smtClean="0">
                    <a:solidFill>
                      <a:schemeClr val="accent4"/>
                    </a:solidFill>
                  </a:rPr>
                  <a:t>а висина </a:t>
                </a:r>
                <a14:m>
                  <m:oMath xmlns:m="http://schemas.openxmlformats.org/officeDocument/2006/math">
                    <m:r>
                      <a:rPr lang="sr-Cyrl-RS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sr-Cyrl-RS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r>
                      <a:rPr lang="sr-Cyrl-RS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sr-Cyrl-RS" sz="2800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R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sr-Cyrl-RS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RS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sr-Cyrl-RS" sz="2800" dirty="0" smtClean="0">
                    <a:solidFill>
                      <a:schemeClr val="accent4"/>
                    </a:solidFill>
                  </a:rPr>
                  <a:t>, </a:t>
                </a:r>
              </a:p>
              <a:p>
                <a:r>
                  <a:rPr lang="sr-Cyrl-RS" sz="2800" dirty="0" smtClean="0">
                    <a:solidFill>
                      <a:schemeClr val="accent4"/>
                    </a:solidFill>
                  </a:rPr>
                  <a:t>     израчунај </a:t>
                </a:r>
                <a:r>
                  <a:rPr lang="sr-Cyrl-RS" sz="2800" dirty="0" smtClean="0">
                    <a:solidFill>
                      <a:schemeClr val="accent4"/>
                    </a:solidFill>
                  </a:rPr>
                  <a:t>површину</a:t>
                </a:r>
                <a:r>
                  <a:rPr lang="sr-Cyrl-RS" sz="2800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sr-Cyrl-RS" sz="2800" dirty="0" smtClean="0">
                    <a:solidFill>
                      <a:schemeClr val="accent4"/>
                    </a:solidFill>
                  </a:rPr>
                  <a:t>тог ромба.  </a:t>
                </a:r>
              </a:p>
              <a:p>
                <a:endParaRPr lang="sr-Cyrl-RS" sz="2800" dirty="0">
                  <a:solidFill>
                    <a:schemeClr val="accent4"/>
                  </a:solidFill>
                </a:endParaRPr>
              </a:p>
              <a:p>
                <a:endParaRPr lang="sr-Cyrl-RS" sz="2800" dirty="0" smtClean="0">
                  <a:solidFill>
                    <a:schemeClr val="accent4"/>
                  </a:solidFill>
                </a:endParaRPr>
              </a:p>
              <a:p>
                <a:endParaRPr lang="sr-Cyrl-RS" sz="2800" dirty="0">
                  <a:solidFill>
                    <a:schemeClr val="accent4"/>
                  </a:solidFill>
                </a:endParaRPr>
              </a:p>
              <a:p>
                <a:endParaRPr lang="sr-Cyrl-RS" sz="2800" dirty="0" smtClean="0">
                  <a:solidFill>
                    <a:schemeClr val="accent4"/>
                  </a:solidFill>
                </a:endParaRPr>
              </a:p>
              <a:p>
                <a:endParaRPr lang="sr-Cyrl-RS" sz="2800" dirty="0">
                  <a:solidFill>
                    <a:schemeClr val="accent4"/>
                  </a:solidFill>
                </a:endParaRPr>
              </a:p>
              <a:p>
                <a:endParaRPr lang="sr-Cyrl-RS" sz="2800" dirty="0" smtClean="0">
                  <a:solidFill>
                    <a:schemeClr val="accent4"/>
                  </a:solidFill>
                </a:endParaRPr>
              </a:p>
              <a:p>
                <a:r>
                  <a:rPr lang="sr-Cyrl-RS" sz="2800" dirty="0" smtClean="0">
                    <a:solidFill>
                      <a:schemeClr val="accent4"/>
                    </a:solidFill>
                  </a:rPr>
                  <a:t>    </a:t>
                </a: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733" y="1386459"/>
                <a:ext cx="8734875" cy="4012252"/>
              </a:xfrm>
              <a:prstGeom prst="rect">
                <a:avLst/>
              </a:prstGeom>
              <a:blipFill rotWithShape="0">
                <a:blip r:embed="rId4"/>
                <a:stretch>
                  <a:fillRect l="-349" t="-455" r="-209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3"/>
          <p:cNvSpPr txBox="1">
            <a:spLocks/>
          </p:cNvSpPr>
          <p:nvPr/>
        </p:nvSpPr>
        <p:spPr>
          <a:xfrm>
            <a:off x="2613731" y="2659150"/>
            <a:ext cx="1716601" cy="55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dirty="0" smtClean="0">
                <a:solidFill>
                  <a:schemeClr val="accent4"/>
                </a:solidFill>
              </a:rPr>
              <a:t>Решење:</a:t>
            </a:r>
            <a:endParaRPr lang="sr-Latn-RS" sz="2800" dirty="0"/>
          </a:p>
        </p:txBody>
      </p:sp>
      <p:pic>
        <p:nvPicPr>
          <p:cNvPr id="21" name="Picture 20" descr="Pythagoras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60000" y="2491592"/>
            <a:ext cx="21431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3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Толико за данас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07012" y="4099475"/>
            <a:ext cx="3658120" cy="642938"/>
          </a:xfrm>
        </p:spPr>
        <p:txBody>
          <a:bodyPr/>
          <a:lstStyle/>
          <a:p>
            <a:pPr algn="ctr"/>
            <a:r>
              <a:rPr lang="sr-Cyrl-RS" dirty="0" smtClean="0"/>
              <a:t>Хвала на пажњи!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584">
            <a:off x="198907" y="1619180"/>
            <a:ext cx="3942390" cy="2647384"/>
          </a:xfrm>
          <a:prstGeom prst="rect">
            <a:avLst/>
          </a:prstGeom>
        </p:spPr>
      </p:pic>
      <p:pic>
        <p:nvPicPr>
          <p:cNvPr id="6" name="Picture Placeholder 6" descr="Boy Carrying Red Backpack">
            <a:extLst>
              <a:ext uri="{FF2B5EF4-FFF2-40B4-BE49-F238E27FC236}">
                <a16:creationId xmlns:a16="http://schemas.microsoft.com/office/drawing/2014/main" xmlns="" id="{10962572-14B4-44BB-89AB-9ADA56D6B4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32" t="26156" r="14038" b="34430"/>
          <a:stretch/>
        </p:blipFill>
        <p:spPr>
          <a:xfrm>
            <a:off x="2944118" y="3079376"/>
            <a:ext cx="3126092" cy="2796989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onBusiness Presentation Layout_Elementary_MO - v4.potx" id="{4DC39F4E-E9E8-4D22-BDE0-044CC575188F}" vid="{A1165295-B50A-4F62-B2CC-94F4F7BF07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232</Words>
  <Application>Microsoft Office PowerPoint</Application>
  <PresentationFormat>Widescreen</PresentationFormat>
  <Paragraphs>129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 Math</vt:lpstr>
      <vt:lpstr>Comic Sans MS</vt:lpstr>
      <vt:lpstr>Franklin Gothic Book</vt:lpstr>
      <vt:lpstr>Office Theme</vt:lpstr>
      <vt:lpstr>Equation</vt:lpstr>
      <vt:lpstr>Примена Питагорине теореме на ромб</vt:lpstr>
      <vt:lpstr>ПОНОВИМО!</vt:lpstr>
      <vt:lpstr>Задаци:</vt:lpstr>
      <vt:lpstr>PowerPoint Presentation</vt:lpstr>
      <vt:lpstr>PowerPoint Presentation</vt:lpstr>
      <vt:lpstr>Толико за данас!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2018-10-18T14:07:55Z</dcterms:created>
  <dcterms:modified xsi:type="dcterms:W3CDTF">2019-10-23T19:00:38Z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2018-08-01T18:51:16.8781335Z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