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D7C"/>
    <a:srgbClr val="82BCBB"/>
    <a:srgbClr val="B9D9D8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4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7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2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3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6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6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16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04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24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6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8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1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5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9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8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2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9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matematikantnedatoholj.weebl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5" y="3212757"/>
            <a:ext cx="2705119" cy="2928551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083173" y="1211457"/>
            <a:ext cx="469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sr-Cyrl-RS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Gabriola" panose="04040605051002020D02" pitchFamily="82" charset="0"/>
              </a:rPr>
              <a:t>Површина трапеза </a:t>
            </a:r>
            <a:endParaRPr lang="sr-Latn-RS" sz="4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028661" y="3094320"/>
            <a:ext cx="4604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sr-Cyrl-RS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Gabriola" panose="04040605051002020D02" pitchFamily="82" charset="0"/>
              </a:rPr>
              <a:t>Површина четвороугла са нормалним дијагоналама </a:t>
            </a:r>
            <a:endParaRPr lang="sr-Latn-RS" sz="4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6648" y="467369"/>
            <a:ext cx="301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Математика </a:t>
            </a:r>
            <a:r>
              <a:rPr lang="sr-Latn-RS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VI</a:t>
            </a:r>
            <a:r>
              <a:rPr lang="sr-Cyrl-RS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разред </a:t>
            </a:r>
            <a:endParaRPr lang="sr-Latn-RS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7" y="863465"/>
            <a:ext cx="3681196" cy="20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5047" y="364567"/>
            <a:ext cx="6293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sr-Cyrl-RS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Gabriola" panose="04040605051002020D02" pitchFamily="82" charset="0"/>
              </a:rPr>
              <a:t>Површина четвороугла са нормалним дијагоналама </a:t>
            </a:r>
            <a:endParaRPr lang="sr-Latn-RS" sz="4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573306" y="2420470"/>
            <a:ext cx="1398494" cy="95474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Triangle 9"/>
          <p:cNvSpPr/>
          <p:nvPr/>
        </p:nvSpPr>
        <p:spPr>
          <a:xfrm flipH="1">
            <a:off x="739588" y="2420470"/>
            <a:ext cx="833718" cy="95474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Triangle 10"/>
          <p:cNvSpPr/>
          <p:nvPr/>
        </p:nvSpPr>
        <p:spPr>
          <a:xfrm flipV="1">
            <a:off x="1573306" y="3375211"/>
            <a:ext cx="1398494" cy="1667436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9588" y="3375211"/>
            <a:ext cx="833718" cy="1667436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Triangle 12"/>
          <p:cNvSpPr/>
          <p:nvPr/>
        </p:nvSpPr>
        <p:spPr>
          <a:xfrm>
            <a:off x="4659408" y="2177348"/>
            <a:ext cx="1053352" cy="954741"/>
          </a:xfrm>
          <a:prstGeom prst="rtTriangle">
            <a:avLst/>
          </a:prstGeom>
          <a:solidFill>
            <a:srgbClr val="82BC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Triangle 14"/>
          <p:cNvSpPr/>
          <p:nvPr/>
        </p:nvSpPr>
        <p:spPr>
          <a:xfrm flipH="1">
            <a:off x="3644153" y="2177348"/>
            <a:ext cx="1015255" cy="954741"/>
          </a:xfrm>
          <a:prstGeom prst="rtTriangle">
            <a:avLst/>
          </a:prstGeom>
          <a:solidFill>
            <a:srgbClr val="82BC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ight Triangle 15"/>
          <p:cNvSpPr/>
          <p:nvPr/>
        </p:nvSpPr>
        <p:spPr>
          <a:xfrm rot="5400000">
            <a:off x="4134970" y="3656526"/>
            <a:ext cx="2102225" cy="1053352"/>
          </a:xfrm>
          <a:prstGeom prst="rtTriangle">
            <a:avLst/>
          </a:prstGeom>
          <a:solidFill>
            <a:srgbClr val="82BC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Triangle 16"/>
          <p:cNvSpPr/>
          <p:nvPr/>
        </p:nvSpPr>
        <p:spPr>
          <a:xfrm rot="5400000" flipV="1">
            <a:off x="3088343" y="3675577"/>
            <a:ext cx="2102225" cy="1015252"/>
          </a:xfrm>
          <a:prstGeom prst="rtTriangle">
            <a:avLst/>
          </a:prstGeom>
          <a:solidFill>
            <a:srgbClr val="82BC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6333565" y="2177348"/>
            <a:ext cx="1680882" cy="1735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347012" y="2209800"/>
            <a:ext cx="1644463" cy="1703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347013" y="2177348"/>
            <a:ext cx="1680881" cy="17357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ight Triangle 22"/>
          <p:cNvSpPr/>
          <p:nvPr/>
        </p:nvSpPr>
        <p:spPr>
          <a:xfrm rot="2742776">
            <a:off x="6883066" y="4347785"/>
            <a:ext cx="807136" cy="904287"/>
          </a:xfrm>
          <a:prstGeom prst="rtTriangle">
            <a:avLst/>
          </a:prstGeom>
          <a:solidFill>
            <a:srgbClr val="B9D9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0" name="Right Triangle 39"/>
          <p:cNvSpPr/>
          <p:nvPr/>
        </p:nvSpPr>
        <p:spPr>
          <a:xfrm rot="2777461" flipH="1">
            <a:off x="6337863" y="3762590"/>
            <a:ext cx="780296" cy="922160"/>
          </a:xfrm>
          <a:prstGeom prst="rtTriangle">
            <a:avLst/>
          </a:prstGeom>
          <a:solidFill>
            <a:srgbClr val="B9D9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1" name="Right Triangle 40"/>
          <p:cNvSpPr/>
          <p:nvPr/>
        </p:nvSpPr>
        <p:spPr>
          <a:xfrm rot="2742776" flipH="1" flipV="1">
            <a:off x="5692456" y="4399199"/>
            <a:ext cx="788156" cy="899759"/>
          </a:xfrm>
          <a:prstGeom prst="rtTriangle">
            <a:avLst/>
          </a:prstGeom>
          <a:solidFill>
            <a:srgbClr val="B9D9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2" name="Right Triangle 41"/>
          <p:cNvSpPr/>
          <p:nvPr/>
        </p:nvSpPr>
        <p:spPr>
          <a:xfrm rot="2742776" flipV="1">
            <a:off x="6244779" y="4965858"/>
            <a:ext cx="799257" cy="899759"/>
          </a:xfrm>
          <a:prstGeom prst="rtTriangle">
            <a:avLst/>
          </a:prstGeom>
          <a:solidFill>
            <a:srgbClr val="B9D9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5" name="TextBox 44"/>
          <p:cNvSpPr txBox="1"/>
          <p:nvPr/>
        </p:nvSpPr>
        <p:spPr>
          <a:xfrm rot="21383942">
            <a:off x="1283015" y="3234361"/>
            <a:ext cx="627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⦜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5562819">
            <a:off x="4261862" y="2952298"/>
            <a:ext cx="627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⦜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8299854">
            <a:off x="6855338" y="2805239"/>
            <a:ext cx="627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⦜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8299854">
            <a:off x="6310109" y="4575221"/>
            <a:ext cx="627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⦜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567" y="1871122"/>
            <a:ext cx="116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>
                  <a:solidFill>
                    <a:srgbClr val="82BCBB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Делтоид </a:t>
            </a:r>
            <a:endParaRPr lang="sr-Latn-RS" b="1" dirty="0">
              <a:ln>
                <a:solidFill>
                  <a:srgbClr val="82BCBB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4014" y="1780862"/>
            <a:ext cx="116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>
                  <a:solidFill>
                    <a:srgbClr val="82BCBB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  </a:t>
            </a:r>
            <a:endParaRPr lang="sr-Latn-RS" b="1" dirty="0">
              <a:ln>
                <a:solidFill>
                  <a:srgbClr val="82BCBB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2111" y="5454101"/>
            <a:ext cx="116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>
                  <a:solidFill>
                    <a:srgbClr val="82BCBB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Ромб   </a:t>
            </a:r>
            <a:endParaRPr lang="sr-Latn-RS" b="1" dirty="0">
              <a:ln>
                <a:solidFill>
                  <a:srgbClr val="82BCBB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573306" y="2420470"/>
            <a:ext cx="1398494" cy="95474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Triangle 9"/>
          <p:cNvSpPr/>
          <p:nvPr/>
        </p:nvSpPr>
        <p:spPr>
          <a:xfrm flipH="1">
            <a:off x="739588" y="2420470"/>
            <a:ext cx="833718" cy="95474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Triangle 10"/>
          <p:cNvSpPr/>
          <p:nvPr/>
        </p:nvSpPr>
        <p:spPr>
          <a:xfrm flipV="1">
            <a:off x="1573306" y="3375211"/>
            <a:ext cx="1398494" cy="1667436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9588" y="3375211"/>
            <a:ext cx="833718" cy="1667436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5" name="TextBox 44"/>
          <p:cNvSpPr txBox="1"/>
          <p:nvPr/>
        </p:nvSpPr>
        <p:spPr>
          <a:xfrm rot="21383942">
            <a:off x="1283015" y="3234361"/>
            <a:ext cx="627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⦜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59128"/>
            <a:ext cx="8644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Изведимо образац за израчунавање површине било ког четвороугла са нормалним дијагоналама.</a:t>
            </a:r>
            <a:endParaRPr lang="sr-Latn-R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033" y="3190545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𝑨⦁</a:t>
            </a:r>
            <a:endParaRPr lang="sr-Latn-RS" dirty="0"/>
          </a:p>
        </p:txBody>
      </p:sp>
      <p:sp>
        <p:nvSpPr>
          <p:cNvPr id="24" name="TextBox 23"/>
          <p:cNvSpPr txBox="1"/>
          <p:nvPr/>
        </p:nvSpPr>
        <p:spPr>
          <a:xfrm>
            <a:off x="1263436" y="4859499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𝑩⦁</a:t>
            </a:r>
            <a:endParaRPr lang="sr-Latn-RS" dirty="0"/>
          </a:p>
        </p:txBody>
      </p:sp>
      <p:sp>
        <p:nvSpPr>
          <p:cNvPr id="25" name="TextBox 24"/>
          <p:cNvSpPr txBox="1"/>
          <p:nvPr/>
        </p:nvSpPr>
        <p:spPr>
          <a:xfrm>
            <a:off x="2807527" y="3221844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⦁𝑪</a:t>
            </a:r>
            <a:endParaRPr lang="sr-Latn-RS" dirty="0"/>
          </a:p>
        </p:txBody>
      </p:sp>
      <p:sp>
        <p:nvSpPr>
          <p:cNvPr id="26" name="TextBox 25"/>
          <p:cNvSpPr txBox="1"/>
          <p:nvPr/>
        </p:nvSpPr>
        <p:spPr>
          <a:xfrm>
            <a:off x="1438223" y="2235804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⦁𝑫</a:t>
            </a:r>
            <a:endParaRPr lang="sr-Latn-RS" dirty="0"/>
          </a:p>
        </p:txBody>
      </p:sp>
      <p:sp>
        <p:nvSpPr>
          <p:cNvPr id="27" name="TextBox 26"/>
          <p:cNvSpPr txBox="1"/>
          <p:nvPr/>
        </p:nvSpPr>
        <p:spPr>
          <a:xfrm>
            <a:off x="1447386" y="3215010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⦁𝑶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6711" y="1284978"/>
                <a:ext cx="5603884" cy="4097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Најједноставније је да посматрамо троуглове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𝑨𝑩𝑪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𝑨𝑪𝑫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/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𝑷</a:t>
                </a:r>
                <a:r>
                  <a:rPr lang="sr-Cyrl-RS" sz="1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△𝑨𝑩𝑪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Cyrl-R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sr-Cyrl-R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sr-Cyrl-R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|·|</m:t>
                        </m:r>
                        <m:r>
                          <a:rPr lang="sr-Cyrl-R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𝑩𝑶</m:t>
                        </m:r>
                        <m:r>
                          <a:rPr lang="sr-Cyrl-R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num>
                      <m:den>
                        <m:r>
                          <a:rPr lang="sr-Cyrl-R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 smtClean="0"/>
                  <a:t> </a:t>
                </a:r>
              </a:p>
              <a:p>
                <a:pPr lvl="0"/>
                <a:r>
                  <a:rPr lang="sr-Cyrl-RS" sz="2400" dirty="0" smtClean="0"/>
                  <a:t> </a:t>
                </a:r>
                <a:r>
                  <a:rPr lang="sr-Cyrl-R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sr-Cyrl-R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𝑨𝑪</a:t>
                </a:r>
                <a:r>
                  <a:rPr lang="sr-Cyrl-R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основица,</a:t>
                </a:r>
                <a:r>
                  <a:rPr lang="sr-Cyrl-RS" sz="2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𝑩𝑶</a:t>
                </a:r>
                <a:r>
                  <a:rPr lang="sr-Cyrl-R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одговарајућа висина)</a:t>
                </a:r>
                <a:endParaRPr lang="sr-Cyrl-R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Слично, </a:t>
                </a:r>
                <a:r>
                  <a:rPr lang="sr-Cyrl-RS" sz="24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𝑷</a:t>
                </a:r>
                <a:r>
                  <a:rPr lang="sr-Cyrl-RS" sz="1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△</a:t>
                </a:r>
                <a:r>
                  <a:rPr lang="sr-Cyrl-RS" sz="1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𝑨𝑪𝑫 </a:t>
                </a:r>
                <a:r>
                  <a:rPr lang="sr-Cyrl-R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|·|</m:t>
                        </m:r>
                        <m:r>
                          <a:rPr lang="sr-Cyrl-R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num>
                      <m:den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sr-Cyrl-RS" sz="2000" dirty="0">
                  <a:solidFill>
                    <a:srgbClr val="C00000"/>
                  </a:solidFill>
                </a:endParaRPr>
              </a:p>
              <a:p>
                <a:pPr lvl="0"/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Површина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𝑷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четвороугла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𝑨𝑩𝑪𝑫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је збир ове две површине, тј.</a:t>
                </a:r>
              </a:p>
              <a:p>
                <a:pPr lvl="0"/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𝑷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𝑨𝑪</m:t>
                            </m:r>
                          </m:e>
                        </m:d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·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𝑩𝑶</m:t>
                            </m:r>
                          </m:e>
                        </m:d>
                        <m:r>
                          <a:rPr lang="sr-Cyrl-R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|·|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𝑫𝑶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num>
                      <m:den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𝑨𝑪</m:t>
                            </m:r>
                          </m:e>
                        </m:d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·</m:t>
                        </m:r>
                        <m:r>
                          <a:rPr lang="sr-Cyrl-R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𝑩𝑶</m:t>
                            </m:r>
                          </m:e>
                        </m:d>
                        <m:r>
                          <a:rPr lang="sr-Cyrl-R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sr-Cyrl-R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𝑫𝑶</m:t>
                            </m:r>
                          </m:e>
                        </m:d>
                        <m:r>
                          <a:rPr lang="sr-Cyrl-R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sr-Cyrl-RS" sz="2000" dirty="0" smtClean="0">
                  <a:solidFill>
                    <a:srgbClr val="C00000"/>
                  </a:solidFill>
                </a:endParaRPr>
              </a:p>
              <a:p>
                <a:pPr lvl="0"/>
                <a:r>
                  <a:rPr lang="sr-Cyrl-RS" sz="24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𝑷</a:t>
                </a:r>
                <a:r>
                  <a:rPr lang="sr-Cyrl-R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|·|</m:t>
                        </m:r>
                        <m:r>
                          <a:rPr lang="sr-Cyrl-R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num>
                      <m:den>
                        <m:r>
                          <a:rPr lang="sr-Cyrl-R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000" dirty="0" smtClean="0">
                    <a:solidFill>
                      <a:srgbClr val="C00000"/>
                    </a:solidFill>
                  </a:rPr>
                  <a:t>   </a:t>
                </a:r>
                <a:endParaRPr lang="sr-Latn-R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11" y="1284978"/>
                <a:ext cx="5603884" cy="4097019"/>
              </a:xfrm>
              <a:prstGeom prst="rect">
                <a:avLst/>
              </a:prstGeom>
              <a:blipFill rotWithShape="0">
                <a:blip r:embed="rId2"/>
                <a:stretch>
                  <a:fillRect l="-1741" t="-1042" b="-29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21804" y="5376847"/>
                <a:ext cx="5462279" cy="108843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Дакле,  </a:t>
                </a:r>
                <a:r>
                  <a:rPr lang="sr-Latn-R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Latn-R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₁·</m:t>
                        </m:r>
                        <m:r>
                          <a:rPr lang="sr-Cyrl-RS" sz="28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Cyrl-RS" sz="2800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𝒅₁, 𝒅₂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су дијагонале четвороугла )</a:t>
                </a:r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04" y="5376847"/>
                <a:ext cx="5462279" cy="1088439"/>
              </a:xfrm>
              <a:prstGeom prst="rect">
                <a:avLst/>
              </a:prstGeom>
              <a:blipFill rotWithShape="0">
                <a:blip r:embed="rId4"/>
                <a:stretch>
                  <a:fillRect l="-1443" b="-9783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7064" y="831740"/>
                <a:ext cx="7275984" cy="380809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sr-Cyrl-R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Образац ,  </a:t>
                </a:r>
                <a:r>
                  <a:rPr lang="sr-Latn-R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Latn-R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₁·</m:t>
                        </m:r>
                        <m:r>
                          <a:rPr lang="sr-Cyrl-RS" sz="28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Cyrl-RS" sz="2800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𝒅₁, 𝒅₂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су дијагонале четвороугла ),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користимо за израчунавање површине било ког четвороугла са нормалним дијагоналама .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Међу њима су и делтоид, ромб и квадрат.</a:t>
                </a:r>
                <a:endParaRPr lang="sr-Cyrl-R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Квадрат  има дијагонале једнаке дужине, па у том случају, образац има облик  </a:t>
                </a:r>
                <a:r>
                  <a:rPr lang="sr-Latn-RS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Latn-RS" sz="28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64" y="831740"/>
                <a:ext cx="7275984" cy="3808094"/>
              </a:xfrm>
              <a:prstGeom prst="rect">
                <a:avLst/>
              </a:prstGeom>
              <a:blipFill rotWithShape="0">
                <a:blip r:embed="rId3"/>
                <a:stretch>
                  <a:fillRect l="-1169" b="-317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78814" y="4961966"/>
            <a:ext cx="3241303" cy="917079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437D7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Следе примери!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0384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778" y="360733"/>
            <a:ext cx="842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RS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1: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Израчунај површину ромба чије су дијагонале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sr-Cyrl-RS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𝒄𝒎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 </a:t>
            </a:r>
            <a:r>
              <a:rPr lang="sr-Cyrl-RS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𝒄𝒎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sr-Cyrl-RS" sz="2400" i="1" dirty="0" smtClean="0">
                <a:solidFill>
                  <a:srgbClr val="0068B5"/>
                </a:solidFill>
                <a:latin typeface="MyriadPro-It"/>
              </a:rPr>
              <a:t>Решење:</a:t>
            </a:r>
            <a:endParaRPr lang="sr-Cyrl-RS" sz="2400" i="1" dirty="0" smtClean="0">
              <a:solidFill>
                <a:srgbClr val="0068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25070" y="1247654"/>
                <a:ext cx="4069814" cy="1924181"/>
              </a:xfrm>
              <a:prstGeom prst="rect">
                <a:avLst/>
              </a:prstGeom>
              <a:pattFill prst="lgGrid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₁·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Cyrl-RS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Cyrl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 </a:t>
                </a:r>
                <a:r>
                  <a:rPr lang="sr-Latn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30 </a:t>
                </a:r>
                <a:r>
                  <a:rPr lang="sr-Cyrl-RS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𝒄𝒎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endParaRPr lang="sr-Cyrl-RS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070" y="1247654"/>
                <a:ext cx="4069814" cy="1924181"/>
              </a:xfrm>
              <a:prstGeom prst="rect">
                <a:avLst/>
              </a:prstGeom>
              <a:blipFill rotWithShape="0">
                <a:blip r:embed="rId2"/>
                <a:stretch>
                  <a:fillRect b="-6940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0239" y="2768910"/>
            <a:ext cx="8783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2: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NewRomanPSMT"/>
              </a:rPr>
              <a:t>Површина </a:t>
            </a:r>
            <a:r>
              <a:rPr lang="ru-RU" sz="2400" dirty="0" smtClean="0">
                <a:solidFill>
                  <a:srgbClr val="000000"/>
                </a:solidFill>
                <a:latin typeface="TimesNewRomanPSMT"/>
              </a:rPr>
              <a:t>делтоида  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је 120 </a:t>
            </a:r>
            <a:r>
              <a:rPr lang="sr-Cyrl-RS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𝒄𝒎</a:t>
            </a:r>
            <a:r>
              <a:rPr lang="sr-Cyrl-RS" sz="28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²</a:t>
            </a:r>
            <a:r>
              <a:rPr lang="ru-RU" sz="2400" dirty="0" smtClean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а једна дијагонала </a:t>
            </a:r>
            <a:r>
              <a:rPr lang="ru-RU" sz="2400" dirty="0" smtClean="0">
                <a:solidFill>
                  <a:srgbClr val="000000"/>
                </a:solidFill>
                <a:latin typeface="TimesNewRomanPSMT"/>
              </a:rPr>
              <a:t>је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NewRomanPSMT"/>
              </a:rPr>
              <a:t> 16 </a:t>
            </a:r>
            <a:r>
              <a:rPr lang="sr-Cyrl-R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𝒄𝒎</a:t>
            </a:r>
            <a:r>
              <a:rPr lang="ru-RU" sz="2400" dirty="0" smtClean="0">
                <a:solidFill>
                  <a:srgbClr val="000000"/>
                </a:solidFill>
                <a:latin typeface="TimesNewRomanPSMT"/>
              </a:rPr>
              <a:t>. Израчунај 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другу </a:t>
            </a:r>
            <a:r>
              <a:rPr lang="ru-RU" sz="2400" dirty="0" smtClean="0">
                <a:solidFill>
                  <a:srgbClr val="000000"/>
                </a:solidFill>
                <a:latin typeface="TimesNewRomanPSMT"/>
              </a:rPr>
              <a:t>дијагоналу.</a:t>
            </a:r>
            <a:endParaRPr lang="sr-Cyrl-RS" sz="2400" i="1" dirty="0" smtClean="0">
              <a:solidFill>
                <a:srgbClr val="0068B5"/>
              </a:solidFill>
              <a:latin typeface="MyriadPro-It"/>
            </a:endParaRPr>
          </a:p>
          <a:p>
            <a:r>
              <a:rPr lang="sr-Cyrl-RS" sz="2400" i="1" dirty="0" smtClean="0">
                <a:solidFill>
                  <a:srgbClr val="0068B5"/>
                </a:solidFill>
                <a:latin typeface="MyriadPro-It"/>
              </a:rPr>
              <a:t>            Решење:  </a:t>
            </a:r>
            <a:endParaRPr lang="sr-Latn-RS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17212" y="4058756"/>
                <a:ext cx="4069814" cy="2207656"/>
              </a:xfrm>
              <a:prstGeom prst="rect">
                <a:avLst/>
              </a:prstGeom>
              <a:pattFill prst="lgGrid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₁·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120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Cyrl-RS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  <a:p>
                <a:pPr algn="ctr"/>
                <a:r>
                  <a:rPr lang="sr-Cyrl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𝒅</a:t>
                </a:r>
                <a:r>
                  <a:rPr lang="sr-Cyrl-RS" sz="28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₂</a:t>
                </a:r>
                <a:r>
                  <a:rPr lang="sr-Cyrl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120 : 8</a:t>
                </a:r>
              </a:p>
              <a:p>
                <a:pPr algn="ctr"/>
                <a:r>
                  <a:rPr lang="sr-Cyrl-RS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𝒅</a:t>
                </a:r>
                <a:r>
                  <a:rPr lang="sr-Cyrl-RS" sz="2800" b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₂</a:t>
                </a:r>
                <a:r>
                  <a:rPr lang="sr-Cyrl-RS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15 </a:t>
                </a:r>
                <a:r>
                  <a:rPr lang="sr-Cyrl-R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𝒄𝒎</a:t>
                </a:r>
                <a:endParaRPr lang="sr-Cyrl-RS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12" y="4058756"/>
                <a:ext cx="4069814" cy="2207656"/>
              </a:xfrm>
              <a:prstGeom prst="rect">
                <a:avLst/>
              </a:prstGeom>
              <a:blipFill rotWithShape="0">
                <a:blip r:embed="rId3"/>
                <a:stretch>
                  <a:fillRect b="-5769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4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331" y="481755"/>
            <a:ext cx="80508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RS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sr-Cyrl-R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NewRomanPSMT"/>
              </a:rPr>
              <a:t>Збир 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дужина дијагонала ромба је 36 </a:t>
            </a:r>
            <a:r>
              <a:rPr lang="sr-Cyrl-RS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𝒄𝒎 </a:t>
            </a:r>
            <a:r>
              <a:rPr lang="ru-RU" sz="2400" dirty="0" smtClean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при чему је једна дијагонала два пута дужа од друге.</a:t>
            </a:r>
            <a:br>
              <a:rPr lang="ru-RU" sz="2400" dirty="0">
                <a:solidFill>
                  <a:srgbClr val="000000"/>
                </a:solidFill>
                <a:latin typeface="TimesNewRomanPSMT"/>
              </a:rPr>
            </a:br>
            <a:r>
              <a:rPr lang="ru-RU" sz="2400" dirty="0">
                <a:solidFill>
                  <a:srgbClr val="000000"/>
                </a:solidFill>
                <a:latin typeface="TimesNewRomanPSMT"/>
              </a:rPr>
              <a:t>Израчунај површину </a:t>
            </a:r>
            <a:r>
              <a:rPr lang="ru-RU" sz="2400" dirty="0" smtClean="0">
                <a:solidFill>
                  <a:srgbClr val="000000"/>
                </a:solidFill>
                <a:latin typeface="TimesNewRomanPSMT"/>
              </a:rPr>
              <a:t>ромба</a:t>
            </a:r>
            <a:endParaRPr lang="sr-Cyrl-RS" sz="2400" i="1" dirty="0" smtClean="0">
              <a:solidFill>
                <a:srgbClr val="0068B5"/>
              </a:solidFill>
              <a:latin typeface="MyriadPro-It"/>
            </a:endParaRPr>
          </a:p>
          <a:p>
            <a:r>
              <a:rPr lang="sr-Cyrl-RS" sz="2400" i="1" dirty="0" smtClean="0">
                <a:solidFill>
                  <a:srgbClr val="0068B5"/>
                </a:solidFill>
                <a:latin typeface="MyriadPro-It"/>
              </a:rPr>
              <a:t>Решење:</a:t>
            </a:r>
            <a:endParaRPr lang="sr-Cyrl-RS" sz="2400" i="1" dirty="0" smtClean="0">
              <a:solidFill>
                <a:srgbClr val="0068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9405" y="2253704"/>
                <a:ext cx="6056065" cy="3647730"/>
              </a:xfrm>
              <a:prstGeom prst="rect">
                <a:avLst/>
              </a:prstGeom>
              <a:pattFill prst="lgGrid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𝒅₁+𝒅₂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36 </a:t>
                </a:r>
                <a:r>
                  <a:rPr lang="sr-Cyrl-RS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𝒄𝒎 ,  𝒅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₁ = 2</a:t>
                </a:r>
                <a:r>
                  <a:rPr lang="sr-Cyrl-RS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𝒅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₂</a:t>
                </a:r>
              </a:p>
              <a:p>
                <a:pPr algn="ctr"/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2𝒅₂+𝒅₂ = 36 </a:t>
                </a:r>
              </a:p>
              <a:p>
                <a:pPr algn="ctr"/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3𝒅₂ = 36</a:t>
                </a:r>
              </a:p>
              <a:p>
                <a:pPr algn="ctr"/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𝒅₂ = 12 , 𝒅₁= 24 </a:t>
                </a:r>
                <a:r>
                  <a:rPr lang="sr-Cyrl-RS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algn="ctr"/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₁·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Cyrl-RS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Cyrl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 </a:t>
                </a:r>
                <a:r>
                  <a:rPr lang="sr-Latn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144 </a:t>
                </a:r>
                <a:r>
                  <a:rPr lang="sr-Cyrl-RS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𝒄𝒎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endParaRPr lang="sr-Cyrl-RS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405" y="2253704"/>
                <a:ext cx="6056065" cy="3647730"/>
              </a:xfrm>
              <a:prstGeom prst="rect">
                <a:avLst/>
              </a:prstGeom>
              <a:blipFill rotWithShape="0">
                <a:blip r:embed="rId2"/>
                <a:stretch>
                  <a:fillRect t="-1667" b="-3167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3159" y="518031"/>
            <a:ext cx="4982923" cy="830997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sr-Cyrl-RS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ХВАЛА  НА  ПАЖЊИ!</a:t>
            </a:r>
            <a:endParaRPr lang="sr-Latn-RS" sz="4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573306" y="2420470"/>
            <a:ext cx="1398494" cy="95474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Triangle 9"/>
          <p:cNvSpPr/>
          <p:nvPr/>
        </p:nvSpPr>
        <p:spPr>
          <a:xfrm flipH="1">
            <a:off x="739588" y="2420470"/>
            <a:ext cx="833718" cy="95474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Triangle 10"/>
          <p:cNvSpPr/>
          <p:nvPr/>
        </p:nvSpPr>
        <p:spPr>
          <a:xfrm flipV="1">
            <a:off x="1573306" y="3375211"/>
            <a:ext cx="1398494" cy="1667436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9588" y="3375211"/>
            <a:ext cx="833718" cy="1667436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Triangle 12"/>
          <p:cNvSpPr/>
          <p:nvPr/>
        </p:nvSpPr>
        <p:spPr>
          <a:xfrm>
            <a:off x="4659408" y="2177348"/>
            <a:ext cx="1053352" cy="954741"/>
          </a:xfrm>
          <a:prstGeom prst="rtTriangle">
            <a:avLst/>
          </a:prstGeom>
          <a:solidFill>
            <a:srgbClr val="82BC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Triangle 14"/>
          <p:cNvSpPr/>
          <p:nvPr/>
        </p:nvSpPr>
        <p:spPr>
          <a:xfrm flipH="1">
            <a:off x="3644153" y="2177348"/>
            <a:ext cx="1015255" cy="954741"/>
          </a:xfrm>
          <a:prstGeom prst="rtTriangle">
            <a:avLst/>
          </a:prstGeom>
          <a:solidFill>
            <a:srgbClr val="82BC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ight Triangle 15"/>
          <p:cNvSpPr/>
          <p:nvPr/>
        </p:nvSpPr>
        <p:spPr>
          <a:xfrm rot="5400000">
            <a:off x="4134970" y="3656526"/>
            <a:ext cx="2102225" cy="1053352"/>
          </a:xfrm>
          <a:prstGeom prst="rtTriangle">
            <a:avLst/>
          </a:prstGeom>
          <a:solidFill>
            <a:srgbClr val="82BC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Triangle 16"/>
          <p:cNvSpPr/>
          <p:nvPr/>
        </p:nvSpPr>
        <p:spPr>
          <a:xfrm rot="5400000" flipV="1">
            <a:off x="3088343" y="3675577"/>
            <a:ext cx="2102225" cy="1015252"/>
          </a:xfrm>
          <a:prstGeom prst="rtTriangle">
            <a:avLst/>
          </a:prstGeom>
          <a:solidFill>
            <a:srgbClr val="82BC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6333565" y="2177348"/>
            <a:ext cx="1680882" cy="1735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347012" y="2209800"/>
            <a:ext cx="1644463" cy="1703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347013" y="2177348"/>
            <a:ext cx="1680881" cy="17357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ight Triangle 22"/>
          <p:cNvSpPr/>
          <p:nvPr/>
        </p:nvSpPr>
        <p:spPr>
          <a:xfrm rot="2742776">
            <a:off x="6883066" y="4347785"/>
            <a:ext cx="807136" cy="904287"/>
          </a:xfrm>
          <a:prstGeom prst="rtTriangle">
            <a:avLst/>
          </a:prstGeom>
          <a:solidFill>
            <a:srgbClr val="B9D9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0" name="Right Triangle 39"/>
          <p:cNvSpPr/>
          <p:nvPr/>
        </p:nvSpPr>
        <p:spPr>
          <a:xfrm rot="2777461" flipH="1">
            <a:off x="6337863" y="3762590"/>
            <a:ext cx="780296" cy="922160"/>
          </a:xfrm>
          <a:prstGeom prst="rtTriangle">
            <a:avLst/>
          </a:prstGeom>
          <a:solidFill>
            <a:srgbClr val="B9D9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1" name="Right Triangle 40"/>
          <p:cNvSpPr/>
          <p:nvPr/>
        </p:nvSpPr>
        <p:spPr>
          <a:xfrm rot="2742776" flipH="1" flipV="1">
            <a:off x="5692456" y="4399199"/>
            <a:ext cx="788156" cy="899759"/>
          </a:xfrm>
          <a:prstGeom prst="rtTriangle">
            <a:avLst/>
          </a:prstGeom>
          <a:solidFill>
            <a:srgbClr val="B9D9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2" name="Right Triangle 41"/>
          <p:cNvSpPr/>
          <p:nvPr/>
        </p:nvSpPr>
        <p:spPr>
          <a:xfrm rot="2742776" flipV="1">
            <a:off x="6244779" y="4965858"/>
            <a:ext cx="799257" cy="899759"/>
          </a:xfrm>
          <a:prstGeom prst="rtTriangle">
            <a:avLst/>
          </a:prstGeom>
          <a:solidFill>
            <a:srgbClr val="B9D9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5" name="TextBox 44"/>
          <p:cNvSpPr txBox="1"/>
          <p:nvPr/>
        </p:nvSpPr>
        <p:spPr>
          <a:xfrm rot="21383942">
            <a:off x="1283015" y="3234361"/>
            <a:ext cx="627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⦜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5562819">
            <a:off x="4261862" y="2952298"/>
            <a:ext cx="627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⦜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8299854">
            <a:off x="6855338" y="2805239"/>
            <a:ext cx="627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⦜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8299854">
            <a:off x="6310109" y="4575221"/>
            <a:ext cx="627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⦜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567" y="1871122"/>
            <a:ext cx="116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>
                  <a:solidFill>
                    <a:srgbClr val="82BCBB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Делтоид </a:t>
            </a:r>
            <a:endParaRPr lang="sr-Latn-RS" b="1" dirty="0">
              <a:ln>
                <a:solidFill>
                  <a:srgbClr val="82BCBB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4014" y="1780862"/>
            <a:ext cx="116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>
                  <a:solidFill>
                    <a:srgbClr val="82BCBB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  </a:t>
            </a:r>
            <a:endParaRPr lang="sr-Latn-RS" b="1" dirty="0">
              <a:ln>
                <a:solidFill>
                  <a:srgbClr val="82BCBB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2111" y="5454101"/>
            <a:ext cx="116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>
                  <a:solidFill>
                    <a:srgbClr val="82BCBB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Ромб   </a:t>
            </a:r>
            <a:endParaRPr lang="sr-Latn-RS" b="1" dirty="0">
              <a:ln>
                <a:solidFill>
                  <a:srgbClr val="82BCBB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27" y="518031"/>
            <a:ext cx="1801233" cy="867500"/>
          </a:xfrm>
          <a:prstGeom prst="rect">
            <a:avLst/>
          </a:prstGeom>
        </p:spPr>
      </p:pic>
      <p:sp>
        <p:nvSpPr>
          <p:cNvPr id="7" name="Action Button: End 6">
            <a:hlinkClick r:id="" action="ppaction://hlinkshowjump?jump=endshow" highlightClick="1"/>
          </p:cNvPr>
          <p:cNvSpPr/>
          <p:nvPr/>
        </p:nvSpPr>
        <p:spPr>
          <a:xfrm>
            <a:off x="902242" y="5679765"/>
            <a:ext cx="671064" cy="672353"/>
          </a:xfrm>
          <a:prstGeom prst="actionButtonEn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09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369" y="628007"/>
            <a:ext cx="483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sr-Cyrl-RS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Gabriola" panose="04040605051002020D02" pitchFamily="82" charset="0"/>
              </a:rPr>
              <a:t>Површина трапеза </a:t>
            </a:r>
            <a:endParaRPr lang="sr-Latn-RS" sz="4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4" y="1569308"/>
            <a:ext cx="7407093" cy="42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026" y="412262"/>
            <a:ext cx="7994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Изведимо образац за израчунавање </a:t>
            </a:r>
          </a:p>
          <a:p>
            <a:pPr algn="ctr"/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површине било ког трапеза.</a:t>
            </a:r>
            <a:endParaRPr lang="sr-Latn-R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rapezoid 4"/>
          <p:cNvSpPr/>
          <p:nvPr/>
        </p:nvSpPr>
        <p:spPr>
          <a:xfrm rot="160995">
            <a:off x="898029" y="1795483"/>
            <a:ext cx="3941807" cy="1818531"/>
          </a:xfrm>
          <a:prstGeom prst="trapezoid">
            <a:avLst>
              <a:gd name="adj" fmla="val 608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66546" y="1803605"/>
            <a:ext cx="4671431" cy="19555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54950" y="3690941"/>
            <a:ext cx="1983027" cy="650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421924" y="1778400"/>
            <a:ext cx="1556970" cy="680595"/>
          </a:xfrm>
          <a:custGeom>
            <a:avLst/>
            <a:gdLst>
              <a:gd name="connsiteX0" fmla="*/ 0 w 1556970"/>
              <a:gd name="connsiteY0" fmla="*/ 136897 h 680595"/>
              <a:gd name="connsiteX1" fmla="*/ 148281 w 1556970"/>
              <a:gd name="connsiteY1" fmla="*/ 973 h 680595"/>
              <a:gd name="connsiteX2" fmla="*/ 222422 w 1556970"/>
              <a:gd name="connsiteY2" fmla="*/ 198681 h 680595"/>
              <a:gd name="connsiteX3" fmla="*/ 420130 w 1556970"/>
              <a:gd name="connsiteY3" fmla="*/ 38043 h 680595"/>
              <a:gd name="connsiteX4" fmla="*/ 444844 w 1556970"/>
              <a:gd name="connsiteY4" fmla="*/ 297535 h 680595"/>
              <a:gd name="connsiteX5" fmla="*/ 716692 w 1556970"/>
              <a:gd name="connsiteY5" fmla="*/ 50400 h 680595"/>
              <a:gd name="connsiteX6" fmla="*/ 729049 w 1556970"/>
              <a:gd name="connsiteY6" fmla="*/ 421103 h 680595"/>
              <a:gd name="connsiteX7" fmla="*/ 1025611 w 1556970"/>
              <a:gd name="connsiteY7" fmla="*/ 99827 h 680595"/>
              <a:gd name="connsiteX8" fmla="*/ 1087395 w 1556970"/>
              <a:gd name="connsiteY8" fmla="*/ 507600 h 680595"/>
              <a:gd name="connsiteX9" fmla="*/ 1285103 w 1556970"/>
              <a:gd name="connsiteY9" fmla="*/ 173968 h 680595"/>
              <a:gd name="connsiteX10" fmla="*/ 1322173 w 1556970"/>
              <a:gd name="connsiteY10" fmla="*/ 655881 h 680595"/>
              <a:gd name="connsiteX11" fmla="*/ 1519881 w 1556970"/>
              <a:gd name="connsiteY11" fmla="*/ 433459 h 680595"/>
              <a:gd name="connsiteX12" fmla="*/ 1556952 w 1556970"/>
              <a:gd name="connsiteY12" fmla="*/ 680595 h 680595"/>
              <a:gd name="connsiteX13" fmla="*/ 1556952 w 1556970"/>
              <a:gd name="connsiteY13" fmla="*/ 680595 h 68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970" h="680595">
                <a:moveTo>
                  <a:pt x="0" y="136897"/>
                </a:moveTo>
                <a:cubicBezTo>
                  <a:pt x="55605" y="63786"/>
                  <a:pt x="111211" y="-9324"/>
                  <a:pt x="148281" y="973"/>
                </a:cubicBezTo>
                <a:cubicBezTo>
                  <a:pt x="185351" y="11270"/>
                  <a:pt x="177114" y="192503"/>
                  <a:pt x="222422" y="198681"/>
                </a:cubicBezTo>
                <a:cubicBezTo>
                  <a:pt x="267730" y="204859"/>
                  <a:pt x="383060" y="21567"/>
                  <a:pt x="420130" y="38043"/>
                </a:cubicBezTo>
                <a:cubicBezTo>
                  <a:pt x="457200" y="54519"/>
                  <a:pt x="395417" y="295476"/>
                  <a:pt x="444844" y="297535"/>
                </a:cubicBezTo>
                <a:cubicBezTo>
                  <a:pt x="494271" y="299594"/>
                  <a:pt x="669325" y="29805"/>
                  <a:pt x="716692" y="50400"/>
                </a:cubicBezTo>
                <a:cubicBezTo>
                  <a:pt x="764059" y="70995"/>
                  <a:pt x="677563" y="412865"/>
                  <a:pt x="729049" y="421103"/>
                </a:cubicBezTo>
                <a:cubicBezTo>
                  <a:pt x="780536" y="429341"/>
                  <a:pt x="965887" y="85411"/>
                  <a:pt x="1025611" y="99827"/>
                </a:cubicBezTo>
                <a:cubicBezTo>
                  <a:pt x="1085335" y="114243"/>
                  <a:pt x="1044146" y="495243"/>
                  <a:pt x="1087395" y="507600"/>
                </a:cubicBezTo>
                <a:cubicBezTo>
                  <a:pt x="1130644" y="519957"/>
                  <a:pt x="1245973" y="149255"/>
                  <a:pt x="1285103" y="173968"/>
                </a:cubicBezTo>
                <a:cubicBezTo>
                  <a:pt x="1324233" y="198681"/>
                  <a:pt x="1283043" y="612633"/>
                  <a:pt x="1322173" y="655881"/>
                </a:cubicBezTo>
                <a:cubicBezTo>
                  <a:pt x="1361303" y="699129"/>
                  <a:pt x="1480751" y="429340"/>
                  <a:pt x="1519881" y="433459"/>
                </a:cubicBezTo>
                <a:cubicBezTo>
                  <a:pt x="1559011" y="437578"/>
                  <a:pt x="1556952" y="680595"/>
                  <a:pt x="1556952" y="680595"/>
                </a:cubicBezTo>
                <a:lnTo>
                  <a:pt x="1556952" y="680595"/>
                </a:lnTo>
              </a:path>
            </a:pathLst>
          </a:cu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Freeform 18"/>
          <p:cNvSpPr/>
          <p:nvPr/>
        </p:nvSpPr>
        <p:spPr>
          <a:xfrm rot="10800000">
            <a:off x="4541108" y="2977488"/>
            <a:ext cx="1556970" cy="680595"/>
          </a:xfrm>
          <a:custGeom>
            <a:avLst/>
            <a:gdLst>
              <a:gd name="connsiteX0" fmla="*/ 0 w 1556970"/>
              <a:gd name="connsiteY0" fmla="*/ 136897 h 680595"/>
              <a:gd name="connsiteX1" fmla="*/ 148281 w 1556970"/>
              <a:gd name="connsiteY1" fmla="*/ 973 h 680595"/>
              <a:gd name="connsiteX2" fmla="*/ 222422 w 1556970"/>
              <a:gd name="connsiteY2" fmla="*/ 198681 h 680595"/>
              <a:gd name="connsiteX3" fmla="*/ 420130 w 1556970"/>
              <a:gd name="connsiteY3" fmla="*/ 38043 h 680595"/>
              <a:gd name="connsiteX4" fmla="*/ 444844 w 1556970"/>
              <a:gd name="connsiteY4" fmla="*/ 297535 h 680595"/>
              <a:gd name="connsiteX5" fmla="*/ 716692 w 1556970"/>
              <a:gd name="connsiteY5" fmla="*/ 50400 h 680595"/>
              <a:gd name="connsiteX6" fmla="*/ 729049 w 1556970"/>
              <a:gd name="connsiteY6" fmla="*/ 421103 h 680595"/>
              <a:gd name="connsiteX7" fmla="*/ 1025611 w 1556970"/>
              <a:gd name="connsiteY7" fmla="*/ 99827 h 680595"/>
              <a:gd name="connsiteX8" fmla="*/ 1087395 w 1556970"/>
              <a:gd name="connsiteY8" fmla="*/ 507600 h 680595"/>
              <a:gd name="connsiteX9" fmla="*/ 1285103 w 1556970"/>
              <a:gd name="connsiteY9" fmla="*/ 173968 h 680595"/>
              <a:gd name="connsiteX10" fmla="*/ 1322173 w 1556970"/>
              <a:gd name="connsiteY10" fmla="*/ 655881 h 680595"/>
              <a:gd name="connsiteX11" fmla="*/ 1519881 w 1556970"/>
              <a:gd name="connsiteY11" fmla="*/ 433459 h 680595"/>
              <a:gd name="connsiteX12" fmla="*/ 1556952 w 1556970"/>
              <a:gd name="connsiteY12" fmla="*/ 680595 h 680595"/>
              <a:gd name="connsiteX13" fmla="*/ 1556952 w 1556970"/>
              <a:gd name="connsiteY13" fmla="*/ 680595 h 68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970" h="680595">
                <a:moveTo>
                  <a:pt x="0" y="136897"/>
                </a:moveTo>
                <a:cubicBezTo>
                  <a:pt x="55605" y="63786"/>
                  <a:pt x="111211" y="-9324"/>
                  <a:pt x="148281" y="973"/>
                </a:cubicBezTo>
                <a:cubicBezTo>
                  <a:pt x="185351" y="11270"/>
                  <a:pt x="177114" y="192503"/>
                  <a:pt x="222422" y="198681"/>
                </a:cubicBezTo>
                <a:cubicBezTo>
                  <a:pt x="267730" y="204859"/>
                  <a:pt x="383060" y="21567"/>
                  <a:pt x="420130" y="38043"/>
                </a:cubicBezTo>
                <a:cubicBezTo>
                  <a:pt x="457200" y="54519"/>
                  <a:pt x="395417" y="295476"/>
                  <a:pt x="444844" y="297535"/>
                </a:cubicBezTo>
                <a:cubicBezTo>
                  <a:pt x="494271" y="299594"/>
                  <a:pt x="669325" y="29805"/>
                  <a:pt x="716692" y="50400"/>
                </a:cubicBezTo>
                <a:cubicBezTo>
                  <a:pt x="764059" y="70995"/>
                  <a:pt x="677563" y="412865"/>
                  <a:pt x="729049" y="421103"/>
                </a:cubicBezTo>
                <a:cubicBezTo>
                  <a:pt x="780536" y="429341"/>
                  <a:pt x="965887" y="85411"/>
                  <a:pt x="1025611" y="99827"/>
                </a:cubicBezTo>
                <a:cubicBezTo>
                  <a:pt x="1085335" y="114243"/>
                  <a:pt x="1044146" y="495243"/>
                  <a:pt x="1087395" y="507600"/>
                </a:cubicBezTo>
                <a:cubicBezTo>
                  <a:pt x="1130644" y="519957"/>
                  <a:pt x="1245973" y="149255"/>
                  <a:pt x="1285103" y="173968"/>
                </a:cubicBezTo>
                <a:cubicBezTo>
                  <a:pt x="1324233" y="198681"/>
                  <a:pt x="1283043" y="612633"/>
                  <a:pt x="1322173" y="655881"/>
                </a:cubicBezTo>
                <a:cubicBezTo>
                  <a:pt x="1361303" y="699129"/>
                  <a:pt x="1480751" y="429340"/>
                  <a:pt x="1519881" y="433459"/>
                </a:cubicBezTo>
                <a:cubicBezTo>
                  <a:pt x="1559011" y="437578"/>
                  <a:pt x="1556952" y="680595"/>
                  <a:pt x="1556952" y="680595"/>
                </a:cubicBezTo>
                <a:lnTo>
                  <a:pt x="1556952" y="680595"/>
                </a:lnTo>
              </a:path>
            </a:pathLst>
          </a:cu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78068" y="3334209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𝑨⦁</a:t>
            </a:r>
            <a:endParaRPr lang="sr-Latn-RS" dirty="0"/>
          </a:p>
        </p:txBody>
      </p:sp>
      <p:sp>
        <p:nvSpPr>
          <p:cNvPr id="21" name="TextBox 20"/>
          <p:cNvSpPr txBox="1"/>
          <p:nvPr/>
        </p:nvSpPr>
        <p:spPr>
          <a:xfrm>
            <a:off x="4622911" y="3461227"/>
            <a:ext cx="6966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sr-Cyrl-R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𝑩</a:t>
            </a:r>
            <a:endParaRPr lang="sr-Latn-RS" dirty="0"/>
          </a:p>
        </p:txBody>
      </p:sp>
      <p:sp>
        <p:nvSpPr>
          <p:cNvPr id="22" name="TextBox 21"/>
          <p:cNvSpPr txBox="1"/>
          <p:nvPr/>
        </p:nvSpPr>
        <p:spPr>
          <a:xfrm>
            <a:off x="3660718" y="1638488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⦁𝑪</a:t>
            </a:r>
            <a:endParaRPr lang="sr-Latn-RS" dirty="0"/>
          </a:p>
        </p:txBody>
      </p:sp>
      <p:sp>
        <p:nvSpPr>
          <p:cNvPr id="23" name="TextBox 22"/>
          <p:cNvSpPr txBox="1"/>
          <p:nvPr/>
        </p:nvSpPr>
        <p:spPr>
          <a:xfrm>
            <a:off x="1719538" y="1559717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𝑫⦁</a:t>
            </a:r>
            <a:endParaRPr lang="sr-Latn-RS" dirty="0"/>
          </a:p>
        </p:txBody>
      </p:sp>
      <p:sp>
        <p:nvSpPr>
          <p:cNvPr id="24" name="TextBox 23"/>
          <p:cNvSpPr txBox="1"/>
          <p:nvPr/>
        </p:nvSpPr>
        <p:spPr>
          <a:xfrm>
            <a:off x="2602824" y="3574525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𝒂</a:t>
            </a:r>
            <a:endParaRPr lang="sr-Latn-RS" dirty="0"/>
          </a:p>
        </p:txBody>
      </p:sp>
      <p:sp>
        <p:nvSpPr>
          <p:cNvPr id="25" name="TextBox 24"/>
          <p:cNvSpPr txBox="1"/>
          <p:nvPr/>
        </p:nvSpPr>
        <p:spPr>
          <a:xfrm>
            <a:off x="2774102" y="1479027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𝒃</a:t>
            </a:r>
            <a:endParaRPr lang="sr-Latn-RS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18" y="2231980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𝒄</a:t>
            </a:r>
            <a:endParaRPr lang="sr-Latn-RS" dirty="0"/>
          </a:p>
        </p:txBody>
      </p:sp>
      <p:sp>
        <p:nvSpPr>
          <p:cNvPr id="27" name="TextBox 26"/>
          <p:cNvSpPr txBox="1"/>
          <p:nvPr/>
        </p:nvSpPr>
        <p:spPr>
          <a:xfrm>
            <a:off x="1139565" y="2362369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𝒅</a:t>
            </a:r>
            <a:endParaRPr lang="sr-Latn-RS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18" y="2515822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𝑬</a:t>
            </a:r>
            <a:endParaRPr lang="sr-Latn-RS" dirty="0"/>
          </a:p>
        </p:txBody>
      </p:sp>
      <p:sp>
        <p:nvSpPr>
          <p:cNvPr id="29" name="TextBox 28"/>
          <p:cNvSpPr txBox="1"/>
          <p:nvPr/>
        </p:nvSpPr>
        <p:spPr>
          <a:xfrm>
            <a:off x="6553823" y="3564217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⦁𝑭</a:t>
            </a:r>
            <a:endParaRPr lang="sr-Latn-R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003743" y="1756985"/>
            <a:ext cx="35071" cy="1817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72878" y="2555768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𝒉</a:t>
            </a:r>
            <a:endParaRPr lang="sr-Latn-RS" dirty="0"/>
          </a:p>
        </p:txBody>
      </p:sp>
      <p:sp>
        <p:nvSpPr>
          <p:cNvPr id="55" name="TextBox 54"/>
          <p:cNvSpPr txBox="1"/>
          <p:nvPr/>
        </p:nvSpPr>
        <p:spPr>
          <a:xfrm>
            <a:off x="6168927" y="1618936"/>
            <a:ext cx="2654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Посматрајмо </a:t>
            </a:r>
          </a:p>
          <a:p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трапез </a:t>
            </a:r>
            <a:r>
              <a:rPr lang="sr-Cyrl-R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𝑨𝑩𝑪𝑫.</a:t>
            </a:r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sr-Latn-R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5834" y="3918738"/>
            <a:ext cx="833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Нека је тачка </a:t>
            </a:r>
            <a:r>
              <a:rPr lang="sr-Cyrl-R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𝑬</a:t>
            </a:r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средиште странице </a:t>
            </a:r>
            <a:r>
              <a:rPr lang="sr-Cyrl-R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𝑩𝑪</a:t>
            </a:r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трапеза. </a:t>
            </a:r>
            <a:endParaRPr lang="sr-Latn-R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0026" y="4649258"/>
            <a:ext cx="7994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Троугао </a:t>
            </a:r>
            <a:r>
              <a:rPr lang="sr-Cyrl-R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𝑫𝑬𝑪</a:t>
            </a:r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„преместимо“ тако да добијемо троугао </a:t>
            </a:r>
            <a:r>
              <a:rPr lang="sr-Cyrl-R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𝑨𝑭𝑫</a:t>
            </a:r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који има исту површину као дати трапез. </a:t>
            </a:r>
            <a:endParaRPr lang="sr-Latn-R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rved Down Arrow 58"/>
          <p:cNvSpPr/>
          <p:nvPr/>
        </p:nvSpPr>
        <p:spPr>
          <a:xfrm rot="2693777">
            <a:off x="3789372" y="2212083"/>
            <a:ext cx="2036864" cy="815577"/>
          </a:xfrm>
          <a:prstGeom prst="curvedDownArrow">
            <a:avLst>
              <a:gd name="adj1" fmla="val 3463"/>
              <a:gd name="adj2" fmla="val 50000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8" grpId="0"/>
      <p:bldP spid="29" grpId="0"/>
      <p:bldP spid="57" grpId="0"/>
      <p:bldP spid="58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 rot="160995">
            <a:off x="898029" y="1795483"/>
            <a:ext cx="3941807" cy="1818531"/>
          </a:xfrm>
          <a:prstGeom prst="trapezoid">
            <a:avLst>
              <a:gd name="adj" fmla="val 608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66546" y="1803605"/>
            <a:ext cx="4671431" cy="19555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54950" y="3690941"/>
            <a:ext cx="1983027" cy="650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421924" y="1778400"/>
            <a:ext cx="1556970" cy="680595"/>
          </a:xfrm>
          <a:custGeom>
            <a:avLst/>
            <a:gdLst>
              <a:gd name="connsiteX0" fmla="*/ 0 w 1556970"/>
              <a:gd name="connsiteY0" fmla="*/ 136897 h 680595"/>
              <a:gd name="connsiteX1" fmla="*/ 148281 w 1556970"/>
              <a:gd name="connsiteY1" fmla="*/ 973 h 680595"/>
              <a:gd name="connsiteX2" fmla="*/ 222422 w 1556970"/>
              <a:gd name="connsiteY2" fmla="*/ 198681 h 680595"/>
              <a:gd name="connsiteX3" fmla="*/ 420130 w 1556970"/>
              <a:gd name="connsiteY3" fmla="*/ 38043 h 680595"/>
              <a:gd name="connsiteX4" fmla="*/ 444844 w 1556970"/>
              <a:gd name="connsiteY4" fmla="*/ 297535 h 680595"/>
              <a:gd name="connsiteX5" fmla="*/ 716692 w 1556970"/>
              <a:gd name="connsiteY5" fmla="*/ 50400 h 680595"/>
              <a:gd name="connsiteX6" fmla="*/ 729049 w 1556970"/>
              <a:gd name="connsiteY6" fmla="*/ 421103 h 680595"/>
              <a:gd name="connsiteX7" fmla="*/ 1025611 w 1556970"/>
              <a:gd name="connsiteY7" fmla="*/ 99827 h 680595"/>
              <a:gd name="connsiteX8" fmla="*/ 1087395 w 1556970"/>
              <a:gd name="connsiteY8" fmla="*/ 507600 h 680595"/>
              <a:gd name="connsiteX9" fmla="*/ 1285103 w 1556970"/>
              <a:gd name="connsiteY9" fmla="*/ 173968 h 680595"/>
              <a:gd name="connsiteX10" fmla="*/ 1322173 w 1556970"/>
              <a:gd name="connsiteY10" fmla="*/ 655881 h 680595"/>
              <a:gd name="connsiteX11" fmla="*/ 1519881 w 1556970"/>
              <a:gd name="connsiteY11" fmla="*/ 433459 h 680595"/>
              <a:gd name="connsiteX12" fmla="*/ 1556952 w 1556970"/>
              <a:gd name="connsiteY12" fmla="*/ 680595 h 680595"/>
              <a:gd name="connsiteX13" fmla="*/ 1556952 w 1556970"/>
              <a:gd name="connsiteY13" fmla="*/ 680595 h 68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970" h="680595">
                <a:moveTo>
                  <a:pt x="0" y="136897"/>
                </a:moveTo>
                <a:cubicBezTo>
                  <a:pt x="55605" y="63786"/>
                  <a:pt x="111211" y="-9324"/>
                  <a:pt x="148281" y="973"/>
                </a:cubicBezTo>
                <a:cubicBezTo>
                  <a:pt x="185351" y="11270"/>
                  <a:pt x="177114" y="192503"/>
                  <a:pt x="222422" y="198681"/>
                </a:cubicBezTo>
                <a:cubicBezTo>
                  <a:pt x="267730" y="204859"/>
                  <a:pt x="383060" y="21567"/>
                  <a:pt x="420130" y="38043"/>
                </a:cubicBezTo>
                <a:cubicBezTo>
                  <a:pt x="457200" y="54519"/>
                  <a:pt x="395417" y="295476"/>
                  <a:pt x="444844" y="297535"/>
                </a:cubicBezTo>
                <a:cubicBezTo>
                  <a:pt x="494271" y="299594"/>
                  <a:pt x="669325" y="29805"/>
                  <a:pt x="716692" y="50400"/>
                </a:cubicBezTo>
                <a:cubicBezTo>
                  <a:pt x="764059" y="70995"/>
                  <a:pt x="677563" y="412865"/>
                  <a:pt x="729049" y="421103"/>
                </a:cubicBezTo>
                <a:cubicBezTo>
                  <a:pt x="780536" y="429341"/>
                  <a:pt x="965887" y="85411"/>
                  <a:pt x="1025611" y="99827"/>
                </a:cubicBezTo>
                <a:cubicBezTo>
                  <a:pt x="1085335" y="114243"/>
                  <a:pt x="1044146" y="495243"/>
                  <a:pt x="1087395" y="507600"/>
                </a:cubicBezTo>
                <a:cubicBezTo>
                  <a:pt x="1130644" y="519957"/>
                  <a:pt x="1245973" y="149255"/>
                  <a:pt x="1285103" y="173968"/>
                </a:cubicBezTo>
                <a:cubicBezTo>
                  <a:pt x="1324233" y="198681"/>
                  <a:pt x="1283043" y="612633"/>
                  <a:pt x="1322173" y="655881"/>
                </a:cubicBezTo>
                <a:cubicBezTo>
                  <a:pt x="1361303" y="699129"/>
                  <a:pt x="1480751" y="429340"/>
                  <a:pt x="1519881" y="433459"/>
                </a:cubicBezTo>
                <a:cubicBezTo>
                  <a:pt x="1559011" y="437578"/>
                  <a:pt x="1556952" y="680595"/>
                  <a:pt x="1556952" y="680595"/>
                </a:cubicBezTo>
                <a:lnTo>
                  <a:pt x="1556952" y="680595"/>
                </a:lnTo>
              </a:path>
            </a:pathLst>
          </a:cu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Freeform 18"/>
          <p:cNvSpPr/>
          <p:nvPr/>
        </p:nvSpPr>
        <p:spPr>
          <a:xfrm rot="10800000">
            <a:off x="4541108" y="2977488"/>
            <a:ext cx="1556970" cy="680595"/>
          </a:xfrm>
          <a:custGeom>
            <a:avLst/>
            <a:gdLst>
              <a:gd name="connsiteX0" fmla="*/ 0 w 1556970"/>
              <a:gd name="connsiteY0" fmla="*/ 136897 h 680595"/>
              <a:gd name="connsiteX1" fmla="*/ 148281 w 1556970"/>
              <a:gd name="connsiteY1" fmla="*/ 973 h 680595"/>
              <a:gd name="connsiteX2" fmla="*/ 222422 w 1556970"/>
              <a:gd name="connsiteY2" fmla="*/ 198681 h 680595"/>
              <a:gd name="connsiteX3" fmla="*/ 420130 w 1556970"/>
              <a:gd name="connsiteY3" fmla="*/ 38043 h 680595"/>
              <a:gd name="connsiteX4" fmla="*/ 444844 w 1556970"/>
              <a:gd name="connsiteY4" fmla="*/ 297535 h 680595"/>
              <a:gd name="connsiteX5" fmla="*/ 716692 w 1556970"/>
              <a:gd name="connsiteY5" fmla="*/ 50400 h 680595"/>
              <a:gd name="connsiteX6" fmla="*/ 729049 w 1556970"/>
              <a:gd name="connsiteY6" fmla="*/ 421103 h 680595"/>
              <a:gd name="connsiteX7" fmla="*/ 1025611 w 1556970"/>
              <a:gd name="connsiteY7" fmla="*/ 99827 h 680595"/>
              <a:gd name="connsiteX8" fmla="*/ 1087395 w 1556970"/>
              <a:gd name="connsiteY8" fmla="*/ 507600 h 680595"/>
              <a:gd name="connsiteX9" fmla="*/ 1285103 w 1556970"/>
              <a:gd name="connsiteY9" fmla="*/ 173968 h 680595"/>
              <a:gd name="connsiteX10" fmla="*/ 1322173 w 1556970"/>
              <a:gd name="connsiteY10" fmla="*/ 655881 h 680595"/>
              <a:gd name="connsiteX11" fmla="*/ 1519881 w 1556970"/>
              <a:gd name="connsiteY11" fmla="*/ 433459 h 680595"/>
              <a:gd name="connsiteX12" fmla="*/ 1556952 w 1556970"/>
              <a:gd name="connsiteY12" fmla="*/ 680595 h 680595"/>
              <a:gd name="connsiteX13" fmla="*/ 1556952 w 1556970"/>
              <a:gd name="connsiteY13" fmla="*/ 680595 h 68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970" h="680595">
                <a:moveTo>
                  <a:pt x="0" y="136897"/>
                </a:moveTo>
                <a:cubicBezTo>
                  <a:pt x="55605" y="63786"/>
                  <a:pt x="111211" y="-9324"/>
                  <a:pt x="148281" y="973"/>
                </a:cubicBezTo>
                <a:cubicBezTo>
                  <a:pt x="185351" y="11270"/>
                  <a:pt x="177114" y="192503"/>
                  <a:pt x="222422" y="198681"/>
                </a:cubicBezTo>
                <a:cubicBezTo>
                  <a:pt x="267730" y="204859"/>
                  <a:pt x="383060" y="21567"/>
                  <a:pt x="420130" y="38043"/>
                </a:cubicBezTo>
                <a:cubicBezTo>
                  <a:pt x="457200" y="54519"/>
                  <a:pt x="395417" y="295476"/>
                  <a:pt x="444844" y="297535"/>
                </a:cubicBezTo>
                <a:cubicBezTo>
                  <a:pt x="494271" y="299594"/>
                  <a:pt x="669325" y="29805"/>
                  <a:pt x="716692" y="50400"/>
                </a:cubicBezTo>
                <a:cubicBezTo>
                  <a:pt x="764059" y="70995"/>
                  <a:pt x="677563" y="412865"/>
                  <a:pt x="729049" y="421103"/>
                </a:cubicBezTo>
                <a:cubicBezTo>
                  <a:pt x="780536" y="429341"/>
                  <a:pt x="965887" y="85411"/>
                  <a:pt x="1025611" y="99827"/>
                </a:cubicBezTo>
                <a:cubicBezTo>
                  <a:pt x="1085335" y="114243"/>
                  <a:pt x="1044146" y="495243"/>
                  <a:pt x="1087395" y="507600"/>
                </a:cubicBezTo>
                <a:cubicBezTo>
                  <a:pt x="1130644" y="519957"/>
                  <a:pt x="1245973" y="149255"/>
                  <a:pt x="1285103" y="173968"/>
                </a:cubicBezTo>
                <a:cubicBezTo>
                  <a:pt x="1324233" y="198681"/>
                  <a:pt x="1283043" y="612633"/>
                  <a:pt x="1322173" y="655881"/>
                </a:cubicBezTo>
                <a:cubicBezTo>
                  <a:pt x="1361303" y="699129"/>
                  <a:pt x="1480751" y="429340"/>
                  <a:pt x="1519881" y="433459"/>
                </a:cubicBezTo>
                <a:cubicBezTo>
                  <a:pt x="1559011" y="437578"/>
                  <a:pt x="1556952" y="680595"/>
                  <a:pt x="1556952" y="680595"/>
                </a:cubicBezTo>
                <a:lnTo>
                  <a:pt x="1556952" y="680595"/>
                </a:lnTo>
              </a:path>
            </a:pathLst>
          </a:cu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78068" y="3334209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𝑨⦁</a:t>
            </a:r>
            <a:endParaRPr lang="sr-Latn-RS" dirty="0"/>
          </a:p>
        </p:txBody>
      </p:sp>
      <p:sp>
        <p:nvSpPr>
          <p:cNvPr id="21" name="TextBox 20"/>
          <p:cNvSpPr txBox="1"/>
          <p:nvPr/>
        </p:nvSpPr>
        <p:spPr>
          <a:xfrm>
            <a:off x="4622911" y="3461227"/>
            <a:ext cx="6966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sr-Cyrl-R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𝑩</a:t>
            </a:r>
            <a:endParaRPr lang="sr-Latn-RS" dirty="0"/>
          </a:p>
        </p:txBody>
      </p:sp>
      <p:sp>
        <p:nvSpPr>
          <p:cNvPr id="22" name="TextBox 21"/>
          <p:cNvSpPr txBox="1"/>
          <p:nvPr/>
        </p:nvSpPr>
        <p:spPr>
          <a:xfrm>
            <a:off x="3660718" y="1638488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⦁𝑪</a:t>
            </a:r>
            <a:endParaRPr lang="sr-Latn-RS" dirty="0"/>
          </a:p>
        </p:txBody>
      </p:sp>
      <p:sp>
        <p:nvSpPr>
          <p:cNvPr id="23" name="TextBox 22"/>
          <p:cNvSpPr txBox="1"/>
          <p:nvPr/>
        </p:nvSpPr>
        <p:spPr>
          <a:xfrm>
            <a:off x="1719538" y="1559717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𝑫⦁</a:t>
            </a:r>
            <a:endParaRPr lang="sr-Latn-RS" dirty="0"/>
          </a:p>
        </p:txBody>
      </p:sp>
      <p:sp>
        <p:nvSpPr>
          <p:cNvPr id="24" name="TextBox 23"/>
          <p:cNvSpPr txBox="1"/>
          <p:nvPr/>
        </p:nvSpPr>
        <p:spPr>
          <a:xfrm>
            <a:off x="2602824" y="3574525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𝒂</a:t>
            </a:r>
            <a:endParaRPr lang="sr-Latn-RS" dirty="0"/>
          </a:p>
        </p:txBody>
      </p:sp>
      <p:sp>
        <p:nvSpPr>
          <p:cNvPr id="25" name="TextBox 24"/>
          <p:cNvSpPr txBox="1"/>
          <p:nvPr/>
        </p:nvSpPr>
        <p:spPr>
          <a:xfrm>
            <a:off x="2774102" y="1479027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𝒃</a:t>
            </a:r>
            <a:endParaRPr lang="sr-Latn-RS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18" y="2231980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𝒄</a:t>
            </a:r>
            <a:endParaRPr lang="sr-Latn-RS" dirty="0"/>
          </a:p>
        </p:txBody>
      </p:sp>
      <p:sp>
        <p:nvSpPr>
          <p:cNvPr id="27" name="TextBox 26"/>
          <p:cNvSpPr txBox="1"/>
          <p:nvPr/>
        </p:nvSpPr>
        <p:spPr>
          <a:xfrm>
            <a:off x="1139565" y="2362369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𝒅</a:t>
            </a:r>
            <a:endParaRPr lang="sr-Latn-RS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18" y="2515822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𝑬</a:t>
            </a:r>
            <a:endParaRPr lang="sr-Latn-RS" dirty="0"/>
          </a:p>
        </p:txBody>
      </p:sp>
      <p:sp>
        <p:nvSpPr>
          <p:cNvPr id="29" name="TextBox 28"/>
          <p:cNvSpPr txBox="1"/>
          <p:nvPr/>
        </p:nvSpPr>
        <p:spPr>
          <a:xfrm>
            <a:off x="6553823" y="3564217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⦁𝑭</a:t>
            </a:r>
            <a:endParaRPr lang="sr-Latn-R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003743" y="1756985"/>
            <a:ext cx="35071" cy="1817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72878" y="2555768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𝒉</a:t>
            </a:r>
            <a:endParaRPr lang="sr-Latn-RS" dirty="0"/>
          </a:p>
        </p:txBody>
      </p:sp>
      <p:sp>
        <p:nvSpPr>
          <p:cNvPr id="55" name="TextBox 54"/>
          <p:cNvSpPr txBox="1"/>
          <p:nvPr/>
        </p:nvSpPr>
        <p:spPr>
          <a:xfrm>
            <a:off x="1239714" y="516136"/>
            <a:ext cx="7136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sr-Cyrl-R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∆𝑩𝑭𝑬≅ ∆𝑫𝑬𝑪 ⇒   │𝑩𝑭│=│𝑫𝑪│=𝒃</a:t>
            </a:r>
            <a:endParaRPr lang="sr-Cyrl-RS" sz="2800" dirty="0" smtClean="0">
              <a:solidFill>
                <a:srgbClr val="00206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sr-Cyrl-R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⇒ │𝑨𝑭│= 𝒂+𝒃</a:t>
            </a:r>
            <a:endParaRPr lang="sr-Latn-R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rved Down Arrow 58"/>
          <p:cNvSpPr/>
          <p:nvPr/>
        </p:nvSpPr>
        <p:spPr>
          <a:xfrm rot="2693777">
            <a:off x="3789372" y="2212083"/>
            <a:ext cx="2036864" cy="815577"/>
          </a:xfrm>
          <a:prstGeom prst="curvedDownArrow">
            <a:avLst>
              <a:gd name="adj1" fmla="val 3463"/>
              <a:gd name="adj2" fmla="val 50000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2038" y="3708035"/>
            <a:ext cx="568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𝒃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5292966" y="1132709"/>
            <a:ext cx="340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𝒉 </a:t>
            </a:r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висина и трапеза и „великог“ троугла, па је: </a:t>
            </a:r>
            <a:endParaRPr lang="sr-Latn-R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98195" y="2416623"/>
                <a:ext cx="3635300" cy="731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Latn-R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∆𝑨𝑭𝑫</a:t>
                </a:r>
                <a:r>
                  <a:rPr lang="sr-Cyrl-R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sr-Cyrl-R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sr-Cyrl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800" dirty="0" smtClean="0"/>
                  <a:t> 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=𝑷  </a:t>
                </a:r>
                <a:r>
                  <a:rPr lang="sr-Cyrl-R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𝑨𝑩𝑪𝑫</a:t>
                </a:r>
                <a:endParaRPr lang="sr-Latn-R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95" y="2416623"/>
                <a:ext cx="3635300" cy="731932"/>
              </a:xfrm>
              <a:prstGeom prst="rect">
                <a:avLst/>
              </a:prstGeom>
              <a:blipFill rotWithShape="0">
                <a:blip r:embed="rId2"/>
                <a:stretch>
                  <a:fillRect l="-3356" r="-839" b="-91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rapezoid 5"/>
          <p:cNvSpPr/>
          <p:nvPr/>
        </p:nvSpPr>
        <p:spPr>
          <a:xfrm>
            <a:off x="8089985" y="2782363"/>
            <a:ext cx="180360" cy="166519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2505" y="4333007"/>
                <a:ext cx="8340811" cy="213103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Дакле, површина трапеза једнака је производу полузбира основица и висине трапеза тј. </a:t>
                </a:r>
              </a:p>
              <a:p>
                <a:r>
                  <a:rPr lang="sr-Cyrl-R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sr-Latn-R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Latn-R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sr-Cyrl-RS" sz="2800" b="1" i="1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sr-Cyrl-RS" sz="28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 </a:t>
                </a:r>
                <a:r>
                  <a:rPr lang="sr-Cyrl-R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𝒎 </a:t>
                </a:r>
                <a14:m>
                  <m:oMath xmlns:m="http://schemas.openxmlformats.org/officeDocument/2006/math">
                    <m:r>
                      <a:rPr lang="sr-Cyrl-R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Cyrl-R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sr-Cyrl-RS" sz="2800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sr-Cyrl-RS" sz="2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r-Cyrl-RS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𝒎</a:t>
                </a:r>
                <a:r>
                  <a:rPr lang="sr-Cyrl-R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је средња линија трапеза и  </a:t>
                </a:r>
                <a:r>
                  <a:rPr lang="sr-Cyrl-RS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𝒎 </a:t>
                </a:r>
                <a:r>
                  <a:rPr lang="sr-Cyrl-RS" sz="24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Cyrl-RS" sz="24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sr-Cyrl-RS" sz="24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sr-Cyrl-RS" sz="24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num>
                      <m:den>
                        <m:r>
                          <a:rPr lang="sr-Cyrl-RS" sz="24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r-Cyrl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)</a:t>
                </a:r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05" y="4333007"/>
                <a:ext cx="8340811" cy="2131033"/>
              </a:xfrm>
              <a:prstGeom prst="rect">
                <a:avLst/>
              </a:prstGeom>
              <a:blipFill rotWithShape="0">
                <a:blip r:embed="rId4"/>
                <a:stretch>
                  <a:fillRect l="-1311" t="-2542" b="-1130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438" y="687318"/>
            <a:ext cx="330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сада, примери!</a:t>
            </a:r>
            <a:endParaRPr lang="sr-Latn-R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54" y="1261685"/>
            <a:ext cx="8070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1: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Основице трапеза су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𝒂</a:t>
            </a: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cm и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𝒃</a:t>
            </a: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 cm, 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висина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𝒉</a:t>
            </a: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cm.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Израчунај </a:t>
            </a:r>
            <a:r>
              <a:rPr lang="sr-Cyrl-RS" sz="2800" dirty="0">
                <a:solidFill>
                  <a:srgbClr val="000000"/>
                </a:solidFill>
                <a:latin typeface="TimesNewRomanPSMT"/>
              </a:rPr>
              <a:t>површину </a:t>
            </a:r>
            <a:r>
              <a:rPr lang="sr-Cyrl-RS" sz="2800" dirty="0" smtClean="0">
                <a:solidFill>
                  <a:srgbClr val="000000"/>
                </a:solidFill>
                <a:latin typeface="TimesNewRomanPSMT"/>
              </a:rPr>
              <a:t>трапеза.</a:t>
            </a:r>
            <a:r>
              <a:rPr lang="sr-Cyrl-RS" sz="28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sr-Cyrl-RS" sz="2800" dirty="0">
                <a:solidFill>
                  <a:srgbClr val="000000"/>
                </a:solidFill>
                <a:latin typeface="TimesNewRomanPSMT"/>
              </a:rPr>
            </a:br>
            <a:r>
              <a:rPr lang="sr-Cyrl-RS" sz="2800" i="1" dirty="0" smtClean="0">
                <a:solidFill>
                  <a:srgbClr val="0068B5"/>
                </a:solidFill>
                <a:latin typeface="MyriadPro-It"/>
              </a:rPr>
              <a:t>Решење: </a:t>
            </a:r>
            <a:endParaRPr lang="sr-Latn-R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04742" y="3128714"/>
                <a:ext cx="5335646" cy="1512465"/>
              </a:xfrm>
              <a:prstGeom prst="rect">
                <a:avLst/>
              </a:prstGeom>
              <a:pattFill prst="lgGrid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𝒄𝒎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𝒄𝒎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sr-Cyrl-RS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40𝒄𝒎²</a:t>
                </a:r>
                <a:endParaRPr lang="sr-Latn-RS" sz="2800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42" y="3128714"/>
                <a:ext cx="5335646" cy="1512465"/>
              </a:xfrm>
              <a:prstGeom prst="rect">
                <a:avLst/>
              </a:prstGeom>
              <a:blipFill rotWithShape="0">
                <a:blip r:embed="rId2"/>
                <a:stretch>
                  <a:fillRect l="-342" r="-342" b="-3200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5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882" y="656568"/>
            <a:ext cx="8229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2: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Израчунај дужину висине трапеза ако су дате дужине основица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𝒂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𝒄𝒎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𝒃</a:t>
            </a: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𝒄𝒎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површина  трапеза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𝑷</a:t>
            </a: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40,5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𝒄𝒎²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sz="28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i="1" dirty="0" smtClean="0">
                <a:solidFill>
                  <a:srgbClr val="0068B5"/>
                </a:solidFill>
                <a:latin typeface="MyriadPro-It"/>
              </a:rPr>
              <a:t>Решење: </a:t>
            </a:r>
            <a:endParaRPr lang="sr-Latn-R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21036" y="2476371"/>
                <a:ext cx="5661872" cy="3629520"/>
              </a:xfrm>
              <a:prstGeom prst="rect">
                <a:avLst/>
              </a:prstGeom>
              <a:pattFill prst="lgGrid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40,5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𝒄𝒎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𝒄𝒎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𝒄𝒎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Cyrl-RS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40,5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𝒄𝒎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Cyrl-RS" sz="2800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𝒉 = 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40,5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𝒄𝒎</a:t>
                </a:r>
                <a:r>
                  <a:rPr lang="sr-Cyrl-RS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𝒄𝒎</a:t>
                </a: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Cyrl-RS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𝒉 = </a:t>
                </a:r>
                <a:r>
                  <a:rPr lang="sr-Cyrl-RS" sz="28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4,5</a:t>
                </a:r>
                <a:r>
                  <a:rPr lang="sr-Cyrl-RS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𝒄𝒎</a:t>
                </a:r>
                <a:endParaRPr lang="sr-Cyrl-RS" sz="2800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36" y="2476371"/>
                <a:ext cx="5661872" cy="3629520"/>
              </a:xfrm>
              <a:prstGeom prst="rect">
                <a:avLst/>
              </a:prstGeom>
              <a:blipFill rotWithShape="0">
                <a:blip r:embed="rId2"/>
                <a:stretch>
                  <a:fillRect b="-3010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4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4342" y="1007892"/>
            <a:ext cx="474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самостални рад: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294" y="3156861"/>
            <a:ext cx="7810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Однос основица трапеза је 2 : 3. Висина је </a:t>
            </a:r>
            <a:endParaRPr lang="ru-RU" sz="2800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</a:rPr>
              <a:t>   8 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cm, а површина трапеза је 96 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</a:rPr>
              <a:t>cm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²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</a:rPr>
              <a:t>. </a:t>
            </a:r>
          </a:p>
          <a:p>
            <a:r>
              <a:rPr lang="ru-RU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</a:rPr>
              <a:t>   Израчунај дужине основица.</a:t>
            </a:r>
            <a:endParaRPr lang="sr-Latn-R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294" y="4573302"/>
            <a:ext cx="7810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Колика је површина једнакокраког трапеза </a:t>
            </a:r>
            <a:endParaRPr lang="ru-RU" sz="2800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</a:rPr>
              <a:t>   чије 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су основице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𝒂</a:t>
            </a:r>
            <a:r>
              <a:rPr lang="ru-RU" sz="2800" i="1" dirty="0" smtClean="0">
                <a:solidFill>
                  <a:srgbClr val="000000"/>
                </a:solidFill>
                <a:latin typeface="TimesNewRomanmodifikovan-Italic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= 10 cm и </a:t>
            </a:r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𝒃</a:t>
            </a:r>
            <a:r>
              <a:rPr lang="ru-RU" sz="2800" i="1" dirty="0" smtClean="0">
                <a:solidFill>
                  <a:srgbClr val="000000"/>
                </a:solidFill>
                <a:latin typeface="TimesNewRomanmodifikovan-Italic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= 6 cm, а </a:t>
            </a:r>
            <a:endParaRPr lang="ru-RU" sz="2800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</a:rPr>
              <a:t>   угао 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на 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</a:rPr>
              <a:t>основици 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је 45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</a:rPr>
              <a:t>°?</a:t>
            </a:r>
            <a:endParaRPr lang="sr-Latn-R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294" y="1748368"/>
            <a:ext cx="7810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Ливада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облика трапеза има основице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140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и 80 m. Колико ари има та ливада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ако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растојање  између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основица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m? </a:t>
            </a:r>
            <a:endParaRPr lang="sr-Latn-R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6817659" y="484672"/>
            <a:ext cx="178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Решења:</a:t>
            </a:r>
          </a:p>
        </p:txBody>
      </p:sp>
    </p:spTree>
    <p:extLst>
      <p:ext uri="{BB962C8B-B14F-4D97-AF65-F5344CB8AC3E}">
        <p14:creationId xmlns:p14="http://schemas.microsoft.com/office/powerpoint/2010/main" val="29107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387" y="356896"/>
            <a:ext cx="329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Решења задатака: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0307" y="880116"/>
                <a:ext cx="8256494" cy="1316707"/>
              </a:xfrm>
              <a:prstGeom prst="rect">
                <a:avLst/>
              </a:prstGeom>
              <a:pattFill prst="lgGrid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 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𝟏𝟒𝟎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𝟖𝟎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𝟐𝟐𝟎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sr-Cyrl-RS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Cyrl-RS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5 500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𝒎² = 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55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𝒂𝒓𝒊 </a:t>
                </a:r>
                <a:endParaRPr lang="sr-Latn-RS" sz="2800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7" y="880116"/>
                <a:ext cx="8256494" cy="1316707"/>
              </a:xfrm>
              <a:prstGeom prst="rect">
                <a:avLst/>
              </a:prstGeom>
              <a:blipFill rotWithShape="0">
                <a:blip r:embed="rId2"/>
                <a:stretch>
                  <a:fillRect l="-1475" b="-1009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0307" y="2230697"/>
                <a:ext cx="8256494" cy="3850221"/>
              </a:xfrm>
              <a:prstGeom prst="rect">
                <a:avLst/>
              </a:prstGeom>
              <a:pattFill prst="lgGrid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 startAt="2"/>
                </a:pPr>
                <a:r>
                  <a:rPr lang="sr-Cyrl-RS" sz="2800" b="1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sr-Cyrl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sr-Cyrl-R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sr-Cyrl-RS" sz="2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sr-Cyrl-RS" sz="2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,  𝒉= 8 𝒄𝒎 ,  𝑷= 96 𝒄𝒎²</a:t>
                </a:r>
              </a:p>
              <a:p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𝒃   ,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sr-Cyrl-R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96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sr-Cyrl-RS" sz="2800" b="1" i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800" b="1" i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sr-Cyrl-RS" sz="2800" b="1" i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 </a:t>
                </a:r>
                <a:r>
                  <a:rPr lang="sr-Cyrl-R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96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𝒃 =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 : </m:t>
                    </m:r>
                    <m:f>
                      <m:fPr>
                        <m:ctrlP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96∙</m:t>
                    </m:r>
                    <m:f>
                      <m:fPr>
                        <m:ctrlP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 ∙3</m:t>
                        </m:r>
                      </m:num>
                      <m:den>
                        <m: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14,4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𝒂=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800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Cyrl-RS" sz="2800" b="0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14,4 =</m:t>
                    </m:r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9,6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en-GB" sz="2800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sr-Cyrl-RS" sz="28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𝒂= 9,6 𝒄𝒎 </a:t>
                </a:r>
                <a:r>
                  <a:rPr lang="sr-Cyrl-R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:r>
                  <a:rPr lang="sr-Cyrl-RS" sz="28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𝒃</a:t>
                </a:r>
                <a:r>
                  <a:rPr lang="sr-Cyrl-R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14,4 𝒄𝒎</a:t>
                </a:r>
                <a:endParaRPr lang="sr-Latn-RS" sz="28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7" y="2230697"/>
                <a:ext cx="8256494" cy="3850221"/>
              </a:xfrm>
              <a:prstGeom prst="rect">
                <a:avLst/>
              </a:prstGeom>
              <a:blipFill rotWithShape="0">
                <a:blip r:embed="rId3"/>
                <a:stretch>
                  <a:fillRect l="-1254" b="-631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526741" y="3641501"/>
            <a:ext cx="336175" cy="691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2916" y="3410668"/>
            <a:ext cx="3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sr-Latn-R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4817" y="359208"/>
            <a:ext cx="329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Решења задатака: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64022" y="3938918"/>
                <a:ext cx="6225987" cy="1316707"/>
              </a:xfrm>
              <a:prstGeom prst="rect">
                <a:avLst/>
              </a:prstGeom>
              <a:pattFill prst="lgGrid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Cyrl-R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sr-Cyrl-RS" sz="2800" b="1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sr-Cyrl-RS" sz="2800" b="1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sr-Cyrl-RS" sz="2800" b="1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2800" b="1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Cyrl-RS" sz="2800" b="1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sr-Cyrl-RS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r-Cyrl-RS" dirty="0" smtClean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sr-Cyrl-R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16 𝑐𝑚</a:t>
                </a:r>
                <a:r>
                  <a:rPr lang="sr-Cyrl-RS" sz="2800" dirty="0" smtClean="0">
                    <a:ln>
                      <a:noFill/>
                    </a:ln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endParaRPr lang="sr-Latn-RS" sz="2800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2" y="3938918"/>
                <a:ext cx="6225987" cy="1316707"/>
              </a:xfrm>
              <a:prstGeom prst="rect">
                <a:avLst/>
              </a:prstGeom>
              <a:blipFill rotWithShape="0">
                <a:blip r:embed="rId2"/>
                <a:stretch>
                  <a:fillRect b="-1009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2011" y="967523"/>
            <a:ext cx="524435" cy="53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1156446" y="1236464"/>
            <a:ext cx="3570196" cy="1261328"/>
          </a:xfrm>
          <a:prstGeom prst="trapezoid">
            <a:avLst>
              <a:gd name="adj" fmla="val 900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2568387" y="3238893"/>
            <a:ext cx="114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10 𝑐𝑚 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8362" y="873624"/>
            <a:ext cx="114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6 𝑐𝑚 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 flipH="1">
            <a:off x="1156445" y="1205644"/>
            <a:ext cx="1144679" cy="1292148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Arc 13"/>
          <p:cNvSpPr/>
          <p:nvPr/>
        </p:nvSpPr>
        <p:spPr>
          <a:xfrm>
            <a:off x="1097617" y="1976718"/>
            <a:ext cx="739587" cy="892319"/>
          </a:xfrm>
          <a:prstGeom prst="arc">
            <a:avLst>
              <a:gd name="adj1" fmla="val 17294144"/>
              <a:gd name="adj2" fmla="val 6433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TextBox 14"/>
          <p:cNvSpPr txBox="1"/>
          <p:nvPr/>
        </p:nvSpPr>
        <p:spPr>
          <a:xfrm>
            <a:off x="1264022" y="2147116"/>
            <a:ext cx="114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45° 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5147" y="1748530"/>
            <a:ext cx="57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𝒉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630454" y="1442470"/>
            <a:ext cx="645461" cy="1039734"/>
          </a:xfrm>
          <a:custGeom>
            <a:avLst/>
            <a:gdLst>
              <a:gd name="connsiteX0" fmla="*/ 431769 w 516215"/>
              <a:gd name="connsiteY0" fmla="*/ 0 h 847165"/>
              <a:gd name="connsiteX1" fmla="*/ 512452 w 516215"/>
              <a:gd name="connsiteY1" fmla="*/ 376517 h 847165"/>
              <a:gd name="connsiteX2" fmla="*/ 324193 w 516215"/>
              <a:gd name="connsiteY2" fmla="*/ 201706 h 847165"/>
              <a:gd name="connsiteX3" fmla="*/ 458663 w 516215"/>
              <a:gd name="connsiteY3" fmla="*/ 699247 h 847165"/>
              <a:gd name="connsiteX4" fmla="*/ 135934 w 516215"/>
              <a:gd name="connsiteY4" fmla="*/ 322729 h 847165"/>
              <a:gd name="connsiteX5" fmla="*/ 297299 w 516215"/>
              <a:gd name="connsiteY5" fmla="*/ 726141 h 847165"/>
              <a:gd name="connsiteX6" fmla="*/ 1463 w 516215"/>
              <a:gd name="connsiteY6" fmla="*/ 537882 h 847165"/>
              <a:gd name="connsiteX7" fmla="*/ 176275 w 516215"/>
              <a:gd name="connsiteY7" fmla="*/ 847165 h 847165"/>
              <a:gd name="connsiteX8" fmla="*/ 176275 w 516215"/>
              <a:gd name="connsiteY8" fmla="*/ 847165 h 847165"/>
              <a:gd name="connsiteX9" fmla="*/ 149381 w 516215"/>
              <a:gd name="connsiteY9" fmla="*/ 806823 h 8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215" h="847165">
                <a:moveTo>
                  <a:pt x="431769" y="0"/>
                </a:moveTo>
                <a:cubicBezTo>
                  <a:pt x="481075" y="171449"/>
                  <a:pt x="530381" y="342899"/>
                  <a:pt x="512452" y="376517"/>
                </a:cubicBezTo>
                <a:cubicBezTo>
                  <a:pt x="494523" y="410135"/>
                  <a:pt x="333158" y="147918"/>
                  <a:pt x="324193" y="201706"/>
                </a:cubicBezTo>
                <a:cubicBezTo>
                  <a:pt x="315228" y="255494"/>
                  <a:pt x="490039" y="679077"/>
                  <a:pt x="458663" y="699247"/>
                </a:cubicBezTo>
                <a:cubicBezTo>
                  <a:pt x="427287" y="719417"/>
                  <a:pt x="162828" y="318247"/>
                  <a:pt x="135934" y="322729"/>
                </a:cubicBezTo>
                <a:cubicBezTo>
                  <a:pt x="109040" y="327211"/>
                  <a:pt x="319711" y="690282"/>
                  <a:pt x="297299" y="726141"/>
                </a:cubicBezTo>
                <a:cubicBezTo>
                  <a:pt x="274887" y="762000"/>
                  <a:pt x="21634" y="517711"/>
                  <a:pt x="1463" y="537882"/>
                </a:cubicBezTo>
                <a:cubicBezTo>
                  <a:pt x="-18708" y="558053"/>
                  <a:pt x="176275" y="847165"/>
                  <a:pt x="176275" y="847165"/>
                </a:cubicBezTo>
                <a:lnTo>
                  <a:pt x="176275" y="847165"/>
                </a:lnTo>
                <a:lnTo>
                  <a:pt x="149381" y="80682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ight Brace 17"/>
          <p:cNvSpPr/>
          <p:nvPr/>
        </p:nvSpPr>
        <p:spPr>
          <a:xfrm rot="5400000">
            <a:off x="1460637" y="2230911"/>
            <a:ext cx="548064" cy="11564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TextBox 18"/>
          <p:cNvSpPr txBox="1"/>
          <p:nvPr/>
        </p:nvSpPr>
        <p:spPr>
          <a:xfrm>
            <a:off x="1682761" y="2800774"/>
            <a:ext cx="62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𝒉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6396" y="1571086"/>
            <a:ext cx="50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𝒄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6228" y="1542204"/>
            <a:ext cx="50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𝒄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Right Triangle 21"/>
          <p:cNvSpPr/>
          <p:nvPr/>
        </p:nvSpPr>
        <p:spPr>
          <a:xfrm>
            <a:off x="3581962" y="1211648"/>
            <a:ext cx="1121143" cy="1292148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ight Brace 22"/>
          <p:cNvSpPr/>
          <p:nvPr/>
        </p:nvSpPr>
        <p:spPr>
          <a:xfrm rot="5400000">
            <a:off x="3865978" y="2209472"/>
            <a:ext cx="548064" cy="11261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044401" y="2874707"/>
            <a:ext cx="62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𝒉</a:t>
            </a:r>
            <a:endParaRPr lang="sr-Latn-R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2508074" y="1185502"/>
            <a:ext cx="853486" cy="3536575"/>
          </a:xfrm>
          <a:prstGeom prst="rightBrace">
            <a:avLst>
              <a:gd name="adj1" fmla="val 15756"/>
              <a:gd name="adj2" fmla="val 488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Curved Left Arrow 27"/>
          <p:cNvSpPr/>
          <p:nvPr/>
        </p:nvSpPr>
        <p:spPr>
          <a:xfrm rot="5211168">
            <a:off x="2968133" y="590687"/>
            <a:ext cx="1111709" cy="3634022"/>
          </a:xfrm>
          <a:prstGeom prst="curvedLeftArrow">
            <a:avLst>
              <a:gd name="adj1" fmla="val 1993"/>
              <a:gd name="adj2" fmla="val 50000"/>
              <a:gd name="adj3" fmla="val 2373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75592" y="1333032"/>
                <a:ext cx="372607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Једнакокраки троугао па је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sr-Cyrl-RS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sr-Cyrl-R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sr-Cyrl-RS" sz="24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=10−6</m:t>
                      </m:r>
                    </m:oMath>
                  </m:oMathPara>
                </a14:m>
                <a:endParaRPr lang="sr-Cyrl-RS" sz="2400" b="0" dirty="0" smtClean="0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sr-Cyrl-RS" sz="2400" dirty="0" smtClean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𝒉 =</a:t>
                </a:r>
                <a:r>
                  <a:rPr lang="sr-Cyrl-RS" sz="2400" dirty="0" smtClean="0">
                    <a:ln>
                      <a:solidFill>
                        <a:schemeClr val="tx1"/>
                      </a:solidFill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sr-Cyrl-RS" sz="2400" dirty="0" smtClean="0">
                    <a:ln>
                      <a:solidFill>
                        <a:schemeClr val="tx1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𝑐𝑚</a:t>
                </a:r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592" y="1333032"/>
                <a:ext cx="3726079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964" t="-2724" r="-392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tion Button: End 29">
            <a:hlinkClick r:id="" action="ppaction://hlinkshowjump?jump=endshow" highlightClick="1"/>
          </p:cNvPr>
          <p:cNvSpPr/>
          <p:nvPr/>
        </p:nvSpPr>
        <p:spPr>
          <a:xfrm>
            <a:off x="7671364" y="5741894"/>
            <a:ext cx="591671" cy="645459"/>
          </a:xfrm>
          <a:prstGeom prst="actionButtonEn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894227" y="5814010"/>
            <a:ext cx="638737" cy="573343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74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329</TotalTime>
  <Words>549</Words>
  <Application>Microsoft Office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Cambria Math</vt:lpstr>
      <vt:lpstr>Gabriola</vt:lpstr>
      <vt:lpstr>Garamond</vt:lpstr>
      <vt:lpstr>MyriadPro-It</vt:lpstr>
      <vt:lpstr>TimesNewRomanmodifikovan-Italic</vt:lpstr>
      <vt:lpstr>TimesNewRomanPSMT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</dc:creator>
  <cp:lastModifiedBy>neda</cp:lastModifiedBy>
  <cp:revision>44</cp:revision>
  <dcterms:created xsi:type="dcterms:W3CDTF">2018-05-28T16:07:04Z</dcterms:created>
  <dcterms:modified xsi:type="dcterms:W3CDTF">2018-05-29T08:21:25Z</dcterms:modified>
</cp:coreProperties>
</file>