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2"/>
  </p:sldMasterIdLst>
  <p:notesMasterIdLst>
    <p:notesMasterId r:id="rId16"/>
  </p:notesMasterIdLst>
  <p:sldIdLst>
    <p:sldId id="256" r:id="rId3"/>
    <p:sldId id="259" r:id="rId4"/>
    <p:sldId id="287" r:id="rId5"/>
    <p:sldId id="288" r:id="rId6"/>
    <p:sldId id="272" r:id="rId7"/>
    <p:sldId id="283" r:id="rId8"/>
    <p:sldId id="290" r:id="rId9"/>
    <p:sldId id="291" r:id="rId10"/>
    <p:sldId id="292" r:id="rId11"/>
    <p:sldId id="293" r:id="rId12"/>
    <p:sldId id="295" r:id="rId13"/>
    <p:sldId id="294" r:id="rId14"/>
    <p:sldId id="296" r:id="rId15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A81"/>
    <a:srgbClr val="1D5A75"/>
    <a:srgbClr val="008080"/>
    <a:srgbClr val="D0EBB3"/>
    <a:srgbClr val="E7D3ED"/>
    <a:srgbClr val="FFE7E5"/>
    <a:srgbClr val="FEC3BE"/>
    <a:srgbClr val="9A0000"/>
    <a:srgbClr val="FFC9C5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836" autoAdjust="0"/>
  </p:normalViewPr>
  <p:slideViewPr>
    <p:cSldViewPr snapToGrid="0"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541191D7-EAA8-4D00-8B90-2FC6F2F34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F11A-810D-459E-AB6B-3D5469F043E0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1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3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3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8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0B0D17D-2647-4266-9487-0CA541A3F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D1F01D4-9524-4813-B564-656FF752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matikantnedatoholj.weebl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3238" y="778785"/>
            <a:ext cx="6010835" cy="852442"/>
          </a:xfrm>
        </p:spPr>
        <p:txBody>
          <a:bodyPr/>
          <a:lstStyle/>
          <a:p>
            <a:pPr algn="ctr"/>
            <a:r>
              <a:rPr lang="sr-Cyrl-RS" sz="4800" b="0" dirty="0" smtClean="0">
                <a:ln>
                  <a:solidFill>
                    <a:srgbClr val="864A87"/>
                  </a:solidFill>
                </a:ln>
                <a:solidFill>
                  <a:srgbClr val="004846"/>
                </a:solidFill>
              </a:rPr>
              <a:t>Површина призме</a:t>
            </a:r>
            <a:endParaRPr lang="en-US" sz="4800" b="0" dirty="0">
              <a:ln>
                <a:solidFill>
                  <a:srgbClr val="864A87"/>
                </a:solidFill>
              </a:ln>
              <a:solidFill>
                <a:srgbClr val="004846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5556" y="388130"/>
            <a:ext cx="4598893" cy="5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sr-Cyrl-RS" sz="2800" kern="0" dirty="0" smtClean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 -</a:t>
            </a:r>
            <a:r>
              <a:rPr lang="sr-Latn-RS" sz="2800" kern="0" dirty="0" smtClean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VIII </a:t>
            </a:r>
            <a:r>
              <a:rPr lang="sr-Cyrl-RS" sz="2800" kern="0" dirty="0" smtClean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разред</a:t>
            </a:r>
            <a:endParaRPr lang="en-US" sz="2800" kern="0" dirty="0">
              <a:solidFill>
                <a:srgbClr val="006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9686" y="5533274"/>
            <a:ext cx="5486397" cy="1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Plain">
              <a:avLst/>
            </a:prstTxWarp>
          </a:bodyPr>
          <a:lstStyle>
            <a:lvl1pPr marL="0" indent="0" algn="r" rtl="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r-Cyrl-RS" sz="2000" b="1" kern="0" dirty="0" smtClean="0">
                <a:solidFill>
                  <a:srgbClr val="004846"/>
                </a:solidFill>
                <a:latin typeface="Comic Sans MS" panose="030F0702030302020204" pitchFamily="66" charset="0"/>
              </a:rPr>
              <a:t>Припремила: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r-Cyrl-RS" sz="2000" b="1" kern="0" dirty="0" smtClean="0">
                <a:solidFill>
                  <a:srgbClr val="004846"/>
                </a:solidFill>
                <a:latin typeface="Comic Sans MS" panose="030F0702030302020204" pitchFamily="66" charset="0"/>
              </a:rPr>
              <a:t>Недељка Тохољ,проф.математике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r-Cyrl-RS" sz="2000" b="1" kern="0" dirty="0" smtClean="0">
                <a:solidFill>
                  <a:srgbClr val="004846"/>
                </a:solidFill>
                <a:latin typeface="Comic Sans MS" panose="030F0702030302020204" pitchFamily="66" charset="0"/>
              </a:rPr>
              <a:t>ОШ,,Јожеф Атила“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r-Cyrl-RS" sz="2000" b="1" kern="0" dirty="0" smtClean="0">
                <a:solidFill>
                  <a:srgbClr val="004846"/>
                </a:solidFill>
                <a:latin typeface="Comic Sans MS" panose="030F0702030302020204" pitchFamily="66" charset="0"/>
              </a:rPr>
              <a:t>Нови Сад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kern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76"/>
            <a:ext cx="1680882" cy="809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6507" y="1631227"/>
            <a:ext cx="4679576" cy="3757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375559" y="0"/>
            <a:ext cx="7538123" cy="1534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</a:rPr>
              <a:t>5.задатак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Израчунај површину правилне шестостране једнакоивичне призме, ако је површина њеног омотача 108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𝒸𝓂²</a:t>
            </a:r>
            <a:r>
              <a:rPr lang="sr-Cyrl-RS" kern="0" dirty="0" smtClean="0">
                <a:ln/>
                <a:solidFill>
                  <a:srgbClr val="082B03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  <a:latin typeface="Arial" charset="0"/>
              </a:rPr>
              <a:t>Решење:</a:t>
            </a:r>
            <a:endParaRPr lang="sr-Cyrl-RS" kern="0" dirty="0" smtClean="0">
              <a:ln/>
              <a:solidFill>
                <a:srgbClr val="0066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7" y="1655941"/>
            <a:ext cx="5995445" cy="4871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73" y="2404206"/>
            <a:ext cx="2258447" cy="14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03" y="1694329"/>
            <a:ext cx="6262268" cy="516171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11748" y="0"/>
            <a:ext cx="7538123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kern="0" dirty="0">
                <a:ln/>
                <a:solidFill>
                  <a:srgbClr val="FF0000"/>
                </a:solidFill>
              </a:rPr>
              <a:t>6</a:t>
            </a:r>
            <a:r>
              <a:rPr lang="sr-Cyrl-RS" b="1" kern="0" dirty="0" smtClean="0">
                <a:ln/>
                <a:solidFill>
                  <a:srgbClr val="FF0000"/>
                </a:solidFill>
              </a:rPr>
              <a:t>.задатак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Израчунај површину правилне четворостране  призме, ако њена дијагонала дужине 12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гради са равни основе угао од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30°.</a:t>
            </a:r>
            <a:endParaRPr lang="sr-Cyrl-RS" kern="0" dirty="0" smtClean="0">
              <a:ln/>
              <a:solidFill>
                <a:srgbClr val="082B0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  <a:latin typeface="Arial" charset="0"/>
              </a:rPr>
              <a:t>Решење:</a:t>
            </a:r>
            <a:endParaRPr lang="sr-Cyrl-RS" kern="0" dirty="0" smtClean="0">
              <a:ln/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39" y="1734671"/>
            <a:ext cx="6793278" cy="5244353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375559" y="0"/>
            <a:ext cx="7538123" cy="1534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kern="0" dirty="0">
                <a:ln/>
                <a:solidFill>
                  <a:srgbClr val="FF0000"/>
                </a:solidFill>
              </a:rPr>
              <a:t>7</a:t>
            </a:r>
            <a:r>
              <a:rPr lang="sr-Cyrl-RS" b="1" kern="0" dirty="0" smtClean="0">
                <a:ln/>
                <a:solidFill>
                  <a:srgbClr val="FF0000"/>
                </a:solidFill>
              </a:rPr>
              <a:t>.задатак  </a:t>
            </a:r>
            <a:r>
              <a:rPr lang="sr-Cyrl-RS" kern="0" dirty="0" smtClean="0">
                <a:ln/>
                <a:solidFill>
                  <a:srgbClr val="082B03"/>
                </a:solidFill>
              </a:rPr>
              <a:t>Колико 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𝒹𝓂²</a:t>
            </a:r>
            <a:r>
              <a:rPr lang="sr-Cyrl-RS" kern="0" dirty="0" smtClean="0">
                <a:ln/>
                <a:solidFill>
                  <a:srgbClr val="082B03"/>
                </a:solidFill>
              </a:rPr>
              <a:t> картона се утроши за паковање 10 тоблерона облика правилне тростране призме, димензија датих на слици, ако на отпатке иде 10%?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  <a:latin typeface="Arial" charset="0"/>
              </a:rPr>
              <a:t>Решење:</a:t>
            </a:r>
            <a:endParaRPr lang="sr-Cyrl-RS" kern="0" dirty="0" smtClean="0">
              <a:ln/>
              <a:solidFill>
                <a:srgbClr val="006666"/>
              </a:solidFill>
            </a:endParaRPr>
          </a:p>
        </p:txBody>
      </p:sp>
      <p:pic>
        <p:nvPicPr>
          <p:cNvPr id="4" name="Picture 2" descr="M A T E M A T I K A P N: PRIZ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18" y="1638976"/>
            <a:ext cx="2377464" cy="13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645649">
            <a:off x="7380495" y="1754295"/>
            <a:ext cx="13544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20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𝒸𝓂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 rot="20074312">
            <a:off x="8319316" y="2698492"/>
            <a:ext cx="8918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3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𝒸𝓂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26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26" y="147918"/>
            <a:ext cx="7608204" cy="481852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01326" y="376517"/>
            <a:ext cx="3119718" cy="924817"/>
          </a:xfrm>
          <a:prstGeom prst="horizontalScroll">
            <a:avLst>
              <a:gd name="adj" fmla="val 20494"/>
            </a:avLst>
          </a:prstGeom>
          <a:solidFill>
            <a:srgbClr val="428A81"/>
          </a:solidFill>
          <a:ln>
            <a:solidFill>
              <a:srgbClr val="008080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r-Cyrl-RS" kern="0" dirty="0" smtClean="0">
                <a:solidFill>
                  <a:schemeClr val="bg1"/>
                </a:solidFill>
              </a:rPr>
              <a:t>Домаћи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36" y="4510828"/>
            <a:ext cx="1832944" cy="17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2563969" y="240406"/>
            <a:ext cx="4493654" cy="838200"/>
          </a:xfrm>
        </p:spPr>
        <p:txBody>
          <a:bodyPr/>
          <a:lstStyle/>
          <a:p>
            <a:pPr algn="ctr"/>
            <a:r>
              <a:rPr lang="sr-Cyrl-RS" b="0" dirty="0" smtClean="0"/>
              <a:t>Подсетимо се  </a:t>
            </a:r>
            <a:endParaRPr lang="en-US" b="0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>
          <a:xfrm>
            <a:off x="1495022" y="923169"/>
            <a:ext cx="6882496" cy="575056"/>
          </a:xfrm>
        </p:spPr>
        <p:txBody>
          <a:bodyPr/>
          <a:lstStyle/>
          <a:p>
            <a:r>
              <a:rPr lang="sr-Cyrl-RS" sz="2800" dirty="0" smtClean="0">
                <a:solidFill>
                  <a:srgbClr val="006666"/>
                </a:solidFill>
              </a:rPr>
              <a:t>Шта  је усправна(права) призма? </a:t>
            </a:r>
          </a:p>
          <a:p>
            <a:pPr marL="0" indent="0">
              <a:buNone/>
            </a:pPr>
            <a:endParaRPr lang="sr-Cyrl-RS" sz="2800" dirty="0" smtClean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6666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95022" y="1473840"/>
            <a:ext cx="7404279" cy="242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r-Cyrl-RS" sz="2800" kern="0" dirty="0" smtClean="0">
                <a:solidFill>
                  <a:srgbClr val="6C1A68"/>
                </a:solidFill>
              </a:rPr>
              <a:t>Геометријско тело ограничено са два паралелна и подударна многоугла и онолико правоугаоника колико један од многоуглова има страница.</a:t>
            </a:r>
            <a:endParaRPr lang="sr-Latn-RS" sz="2800" kern="0" dirty="0" smtClean="0">
              <a:solidFill>
                <a:srgbClr val="6C1A6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Cyrl-RS" sz="2800" kern="0" dirty="0" smtClean="0">
                <a:solidFill>
                  <a:srgbClr val="6C1A68"/>
                </a:solidFill>
              </a:rPr>
              <a:t>Ево неких призми: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sr-Cyrl-RS" sz="2800" b="1" kern="0" dirty="0" smtClean="0">
              <a:solidFill>
                <a:srgbClr val="006666"/>
              </a:solidFill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2800" b="1" kern="0" dirty="0">
              <a:solidFill>
                <a:srgbClr val="006666"/>
              </a:solidFill>
            </a:endParaRPr>
          </a:p>
        </p:txBody>
      </p:sp>
      <p:pic>
        <p:nvPicPr>
          <p:cNvPr id="1030" name="Picture 6" descr="ROM OŠ 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83" y="3895276"/>
            <a:ext cx="6575035" cy="25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2563968" y="240406"/>
            <a:ext cx="5813549" cy="838200"/>
          </a:xfrm>
        </p:spPr>
        <p:txBody>
          <a:bodyPr/>
          <a:lstStyle/>
          <a:p>
            <a:pPr algn="ctr"/>
            <a:r>
              <a:rPr lang="sr-Cyrl-RS" b="0" dirty="0" smtClean="0"/>
              <a:t>Мрежа усправне призме</a:t>
            </a:r>
            <a:endParaRPr lang="en-US" b="0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>
          <a:xfrm>
            <a:off x="1495021" y="923169"/>
            <a:ext cx="7404279" cy="575056"/>
          </a:xfrm>
        </p:spPr>
        <p:txBody>
          <a:bodyPr/>
          <a:lstStyle/>
          <a:p>
            <a:r>
              <a:rPr lang="sr-Cyrl-RS" sz="2800" dirty="0" smtClean="0">
                <a:solidFill>
                  <a:srgbClr val="006666"/>
                </a:solidFill>
              </a:rPr>
              <a:t>Шта  је мрежа усправне(праве) призме? </a:t>
            </a:r>
          </a:p>
          <a:p>
            <a:pPr marL="0" indent="0">
              <a:buNone/>
            </a:pPr>
            <a:endParaRPr lang="sr-Cyrl-RS" sz="2800" dirty="0" smtClean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6666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95022" y="1473840"/>
            <a:ext cx="7404279" cy="1484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r-Cyrl-RS" sz="2800" kern="0" dirty="0" smtClean="0">
                <a:solidFill>
                  <a:srgbClr val="6C1A68"/>
                </a:solidFill>
              </a:rPr>
              <a:t>Мрежу добијамо кад призму „развијемо“ у раван, тако да „пресавијањем“ поново можемо „склопити“призму.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sr-Cyrl-RS" sz="2800" b="1" kern="0" dirty="0" smtClean="0">
              <a:solidFill>
                <a:srgbClr val="006666"/>
              </a:solidFill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2800" b="1" kern="0" dirty="0">
              <a:solidFill>
                <a:srgbClr val="006666"/>
              </a:solidFill>
            </a:endParaRPr>
          </a:p>
        </p:txBody>
      </p:sp>
      <p:pic>
        <p:nvPicPr>
          <p:cNvPr id="2050" name="Picture 2" descr="март | 2009 | МАТЕМА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98" y="3912900"/>
            <a:ext cx="5127338" cy="25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131674" y="3066059"/>
            <a:ext cx="4712880" cy="57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sr-Cyrl-RS" sz="2800" kern="0" dirty="0" smtClean="0">
                <a:solidFill>
                  <a:srgbClr val="006666"/>
                </a:solidFill>
              </a:rPr>
              <a:t>Квадар  и  његова мрежа: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2800" kern="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5692" y="535642"/>
            <a:ext cx="4734378" cy="25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19" y="3429000"/>
            <a:ext cx="5516234" cy="2670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4152" y="1322365"/>
            <a:ext cx="212169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основа (база)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4395518" y="1548223"/>
            <a:ext cx="209277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 омотач</a:t>
            </a:r>
            <a:endParaRPr lang="sr-Latn-RS" sz="3200" dirty="0"/>
          </a:p>
        </p:txBody>
      </p:sp>
      <p:sp>
        <p:nvSpPr>
          <p:cNvPr id="5" name="Curved Left Arrow 4"/>
          <p:cNvSpPr/>
          <p:nvPr/>
        </p:nvSpPr>
        <p:spPr bwMode="auto">
          <a:xfrm rot="4192134">
            <a:off x="6142273" y="1263753"/>
            <a:ext cx="692046" cy="2126853"/>
          </a:xfrm>
          <a:prstGeom prst="curvedLeftArrow">
            <a:avLst>
              <a:gd name="adj1" fmla="val 6104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urved Left Arrow 7"/>
          <p:cNvSpPr/>
          <p:nvPr/>
        </p:nvSpPr>
        <p:spPr bwMode="auto">
          <a:xfrm rot="6587963" flipH="1">
            <a:off x="6135339" y="-268605"/>
            <a:ext cx="705914" cy="2126853"/>
          </a:xfrm>
          <a:prstGeom prst="curvedLeftArrow">
            <a:avLst>
              <a:gd name="adj1" fmla="val 6104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5719" y="4520899"/>
            <a:ext cx="237617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 омотач</a:t>
            </a:r>
            <a:endParaRPr lang="sr-Latn-R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32357" y="4640814"/>
            <a:ext cx="176528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основа (база)</a:t>
            </a:r>
            <a:endParaRPr lang="sr-Latn-RS" dirty="0"/>
          </a:p>
        </p:txBody>
      </p:sp>
      <p:sp>
        <p:nvSpPr>
          <p:cNvPr id="11" name="Curved Left Arrow 10"/>
          <p:cNvSpPr/>
          <p:nvPr/>
        </p:nvSpPr>
        <p:spPr bwMode="auto">
          <a:xfrm rot="4192134">
            <a:off x="6385791" y="4514994"/>
            <a:ext cx="692046" cy="2126853"/>
          </a:xfrm>
          <a:prstGeom prst="curvedLeftArrow">
            <a:avLst>
              <a:gd name="adj1" fmla="val 6104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6621107" flipH="1">
            <a:off x="5950301" y="2659001"/>
            <a:ext cx="719089" cy="2497840"/>
          </a:xfrm>
          <a:prstGeom prst="curvedLeftArrow">
            <a:avLst>
              <a:gd name="adj1" fmla="val 6104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9836" y="205773"/>
            <a:ext cx="48984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правилна тространа призма и њена мрежа </a:t>
            </a:r>
            <a:endParaRPr lang="sr-Latn-RS" dirty="0"/>
          </a:p>
        </p:txBody>
      </p:sp>
      <p:sp>
        <p:nvSpPr>
          <p:cNvPr id="14" name="TextBox 13"/>
          <p:cNvSpPr txBox="1"/>
          <p:nvPr/>
        </p:nvSpPr>
        <p:spPr>
          <a:xfrm>
            <a:off x="2011957" y="6062034"/>
            <a:ext cx="600377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правилна шестострана призма и њена мрежа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646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>
          <a:xfrm>
            <a:off x="1424191" y="996636"/>
            <a:ext cx="7437983" cy="111455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sr-Cyrl-RS" sz="2800" b="1" dirty="0" smtClean="0">
                <a:ln/>
                <a:solidFill>
                  <a:srgbClr val="006666"/>
                </a:solidFill>
              </a:rPr>
              <a:t>Површина призме једнака је површини њене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602660" y="1514768"/>
            <a:ext cx="1725981" cy="50196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sr-Cyrl-RS" sz="2800" b="1" i="0" u="none" strike="noStrike" cap="none" normalizeH="0" baseline="0" dirty="0" smtClean="0">
                <a:solidFill>
                  <a:schemeClr val="bg1"/>
                </a:solidFill>
                <a:effectLst/>
                <a:latin typeface="Arial" charset="0"/>
              </a:rPr>
              <a:t>?</a:t>
            </a:r>
            <a:endParaRPr kumimoji="0" lang="sr-Latn-RS" sz="2800" b="1" i="0" u="none" strike="noStrike" cap="none" normalizeH="0" baseline="0" dirty="0" smtClean="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02660" y="1514768"/>
            <a:ext cx="1788206" cy="483537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2800" b="1" dirty="0" smtClean="0">
                <a:ln/>
                <a:solidFill>
                  <a:schemeClr val="bg1"/>
                </a:solidFill>
              </a:rPr>
              <a:t>мреже</a:t>
            </a:r>
            <a:endParaRPr kumimoji="0" lang="sr-Latn-RS" sz="2800" b="1" i="0" u="none" strike="noStrike" cap="none" normalizeH="0" baseline="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365816" y="3730188"/>
            <a:ext cx="2284653" cy="592503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sr-Cyrl-RS" sz="3600" b="1" i="0" u="none" strike="noStrike" cap="none" normalizeH="0" dirty="0" smtClean="0">
                <a:solidFill>
                  <a:schemeClr val="bg1"/>
                </a:solidFill>
                <a:effectLst/>
              </a:rPr>
              <a:t> ?</a:t>
            </a:r>
            <a:endParaRPr kumimoji="0" lang="sr-Latn-RS" sz="3600" b="1" i="0" u="none" strike="noStrike" cap="none" normalizeH="0" baseline="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365816" y="3730187"/>
            <a:ext cx="2278170" cy="592503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3600" b="1" dirty="0" smtClean="0">
                <a:ln/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P=2B+M</a:t>
            </a:r>
            <a:endParaRPr kumimoji="0" lang="sr-Latn-RS" sz="3600" b="1" i="0" u="none" strike="noStrike" cap="none" normalizeH="0" baseline="0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6435" y="5428962"/>
            <a:ext cx="535701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А </a:t>
            </a:r>
            <a:endParaRPr lang="sr-Latn-RS" dirty="0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title"/>
          </p:nvPr>
        </p:nvSpPr>
        <p:spPr>
          <a:xfrm>
            <a:off x="1887108" y="158436"/>
            <a:ext cx="5813549" cy="838200"/>
          </a:xfrm>
        </p:spPr>
        <p:txBody>
          <a:bodyPr/>
          <a:lstStyle/>
          <a:p>
            <a:pPr algn="ctr"/>
            <a:r>
              <a:rPr lang="sr-Cyrl-RS" dirty="0" smtClean="0"/>
              <a:t>Површина призме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91" y="2311393"/>
            <a:ext cx="4613869" cy="37259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87108" y="2825781"/>
            <a:ext cx="325682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dirty="0" smtClean="0"/>
              <a:t>   </a:t>
            </a:r>
            <a:r>
              <a:rPr lang="sr-Latn-RS" sz="2400" b="1" dirty="0" smtClean="0">
                <a:solidFill>
                  <a:srgbClr val="00277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sz="2400" b="1" dirty="0" smtClean="0">
                <a:solidFill>
                  <a:srgbClr val="002774"/>
                </a:solidFill>
              </a:rPr>
              <a:t>   </a:t>
            </a:r>
            <a:r>
              <a:rPr lang="sr-Cyrl-RS" sz="2400" b="1" dirty="0" smtClean="0">
                <a:solidFill>
                  <a:srgbClr val="0070C0"/>
                </a:solidFill>
              </a:rPr>
              <a:t>      </a:t>
            </a:r>
            <a:r>
              <a:rPr lang="sr-Cyrl-RS" dirty="0" smtClean="0"/>
              <a:t>површина основе</a:t>
            </a:r>
            <a:endParaRPr lang="sr-Latn-R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3057" y="3832541"/>
            <a:ext cx="431914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површина омотача се означава са </a:t>
            </a:r>
            <a:r>
              <a:rPr lang="sr-Latn-RS" sz="2400" b="1" dirty="0" smtClean="0">
                <a:solidFill>
                  <a:srgbClr val="9A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sr-Latn-RS" sz="2400" b="1" dirty="0">
              <a:solidFill>
                <a:srgbClr val="9A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8350" y="5235063"/>
            <a:ext cx="325682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dirty="0" smtClean="0"/>
              <a:t>   </a:t>
            </a:r>
            <a:r>
              <a:rPr lang="sr-Latn-RS" sz="2400" b="1" dirty="0" smtClean="0">
                <a:solidFill>
                  <a:srgbClr val="00277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sz="2400" b="1" dirty="0" smtClean="0">
                <a:solidFill>
                  <a:srgbClr val="002774"/>
                </a:solidFill>
              </a:rPr>
              <a:t>   </a:t>
            </a:r>
            <a:r>
              <a:rPr lang="sr-Cyrl-RS" sz="2400" b="1" dirty="0" smtClean="0">
                <a:solidFill>
                  <a:srgbClr val="0070C0"/>
                </a:solidFill>
              </a:rPr>
              <a:t>      </a:t>
            </a:r>
            <a:r>
              <a:rPr lang="sr-Cyrl-RS" dirty="0" smtClean="0"/>
              <a:t>површина основе</a:t>
            </a:r>
            <a:endParaRPr lang="sr-Latn-RS" sz="2400" b="1" dirty="0">
              <a:solidFill>
                <a:srgbClr val="0070C0"/>
              </a:solidFill>
            </a:endParaRPr>
          </a:p>
        </p:txBody>
      </p:sp>
      <p:sp>
        <p:nvSpPr>
          <p:cNvPr id="35" name="Curved Down Arrow 34"/>
          <p:cNvSpPr/>
          <p:nvPr/>
        </p:nvSpPr>
        <p:spPr bwMode="auto">
          <a:xfrm rot="255501">
            <a:off x="2470267" y="2251818"/>
            <a:ext cx="1235448" cy="630920"/>
          </a:xfrm>
          <a:prstGeom prst="curvedDownArrow">
            <a:avLst>
              <a:gd name="adj1" fmla="val 9571"/>
              <a:gd name="adj2" fmla="val 49984"/>
              <a:gd name="adj3" fmla="val 30236"/>
            </a:avLst>
          </a:prstGeom>
          <a:solidFill>
            <a:srgbClr val="C0C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urved Down Arrow 36"/>
          <p:cNvSpPr/>
          <p:nvPr/>
        </p:nvSpPr>
        <p:spPr bwMode="auto">
          <a:xfrm rot="255501" flipV="1">
            <a:off x="2397260" y="5540276"/>
            <a:ext cx="1082993" cy="484967"/>
          </a:xfrm>
          <a:prstGeom prst="curvedDownArrow">
            <a:avLst>
              <a:gd name="adj1" fmla="val 9571"/>
              <a:gd name="adj2" fmla="val 49984"/>
              <a:gd name="adj3" fmla="val 30236"/>
            </a:avLst>
          </a:prstGeom>
          <a:solidFill>
            <a:srgbClr val="C0C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6"/>
          <p:cNvSpPr txBox="1">
            <a:spLocks noChangeArrowheads="1"/>
          </p:cNvSpPr>
          <p:nvPr/>
        </p:nvSpPr>
        <p:spPr bwMode="auto">
          <a:xfrm>
            <a:off x="5705373" y="2182520"/>
            <a:ext cx="3156801" cy="111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sr-Cyrl-RS" sz="2800" b="1" kern="0" dirty="0" smtClean="0">
                <a:ln/>
                <a:solidFill>
                  <a:srgbClr val="006666"/>
                </a:solidFill>
              </a:rPr>
              <a:t>Површина било које призме једнака је:</a:t>
            </a:r>
          </a:p>
        </p:txBody>
      </p:sp>
    </p:spTree>
    <p:extLst>
      <p:ext uri="{BB962C8B-B14F-4D97-AF65-F5344CB8AC3E}">
        <p14:creationId xmlns:p14="http://schemas.microsoft.com/office/powerpoint/2010/main" val="23900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1437160" y="169047"/>
            <a:ext cx="3568598" cy="14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</a:rPr>
              <a:t>1.задатак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Израчунај површину коцке ивице 8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𝒸𝓂.</a:t>
            </a:r>
            <a:endParaRPr lang="sr-Cyrl-RS" sz="2800" kern="0" dirty="0" smtClean="0">
              <a:ln/>
              <a:solidFill>
                <a:srgbClr val="006666"/>
              </a:solidFill>
            </a:endParaRPr>
          </a:p>
        </p:txBody>
      </p:sp>
      <p:sp>
        <p:nvSpPr>
          <p:cNvPr id="41" name="Rectangle 6"/>
          <p:cNvSpPr txBox="1">
            <a:spLocks noChangeArrowheads="1"/>
          </p:cNvSpPr>
          <p:nvPr/>
        </p:nvSpPr>
        <p:spPr bwMode="auto">
          <a:xfrm>
            <a:off x="5108208" y="169046"/>
            <a:ext cx="4035792" cy="5236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</a:rPr>
              <a:t>Решење (1.задатак)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Коцка је специфична призма, јер се и база и омотач састоје од подударних квадрата.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 Има их укупно 6, па површину коцке можемо рачунати као 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P=6𝒶²</a:t>
            </a:r>
            <a:endParaRPr lang="sr-Cyrl-RS" b="1" kern="0" dirty="0" smtClean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082B03"/>
                </a:solidFill>
                <a:latin typeface="Arial" charset="0"/>
              </a:rPr>
              <a:t>      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P=6·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²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sr-Cyrl-RS" b="1" kern="0" dirty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006666"/>
                </a:solidFill>
              </a:rPr>
              <a:t>      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P=6·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64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384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𝒸𝓂²</a:t>
            </a:r>
            <a:endParaRPr lang="sr-Cyrl-RS" b="1" kern="0" dirty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b="1" kern="0" dirty="0" smtClean="0">
              <a:ln/>
              <a:solidFill>
                <a:srgbClr val="006666"/>
              </a:solidFill>
            </a:endParaRPr>
          </a:p>
        </p:txBody>
      </p:sp>
      <p:pic>
        <p:nvPicPr>
          <p:cNvPr id="1028" name="Picture 4" descr="6.B torek, 21. 4. 2020 MATEMATIKA  ------------------------------------------- Danes bomo opazovali kocko, jo  opisali 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15" y="3362981"/>
            <a:ext cx="3500568" cy="24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be 9"/>
          <p:cNvSpPr/>
          <p:nvPr/>
        </p:nvSpPr>
        <p:spPr bwMode="auto">
          <a:xfrm rot="628995">
            <a:off x="2510836" y="3937548"/>
            <a:ext cx="979231" cy="896717"/>
          </a:xfrm>
          <a:prstGeom prst="cube">
            <a:avLst>
              <a:gd name="adj" fmla="val 31618"/>
            </a:avLst>
          </a:prstGeom>
          <a:solidFill>
            <a:srgbClr val="FFC9C5">
              <a:alpha val="65000"/>
            </a:srgbClr>
          </a:solidFill>
          <a:ln>
            <a:solidFill>
              <a:srgbClr val="9A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417 -0.2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1437160" y="169047"/>
            <a:ext cx="3403781" cy="1740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</a:rPr>
              <a:t>2.задатак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Израчунај површину квадра чије су  ивице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 8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 ,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6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𝒸𝓂,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10 </a:t>
            </a:r>
            <a:r>
              <a:rPr lang="sr-Cyrl-RS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  <a:endParaRPr lang="sr-Cyrl-RS" sz="2800" kern="0" dirty="0" smtClean="0">
              <a:ln/>
              <a:solidFill>
                <a:srgbClr val="006666"/>
              </a:solidFill>
            </a:endParaRPr>
          </a:p>
        </p:txBody>
      </p:sp>
      <p:sp>
        <p:nvSpPr>
          <p:cNvPr id="41" name="Rectangle 6"/>
          <p:cNvSpPr txBox="1">
            <a:spLocks noChangeArrowheads="1"/>
          </p:cNvSpPr>
          <p:nvPr/>
        </p:nvSpPr>
        <p:spPr bwMode="auto">
          <a:xfrm>
            <a:off x="4840941" y="169047"/>
            <a:ext cx="4035792" cy="547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</a:rPr>
              <a:t>Решење (2.задатак)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Код квадра висину обично означавамо са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 тј.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𝐻=𝒸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B+M</a:t>
            </a:r>
            <a:endParaRPr lang="sr-Cyrl-RS" b="1" kern="0" dirty="0" smtClean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082B03"/>
                </a:solidFill>
                <a:latin typeface="Arial" charset="0"/>
              </a:rPr>
              <a:t>      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B=</a:t>
            </a:r>
            <a:r>
              <a:rPr lang="sr-Latn-RS" sz="1800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𝒶𝒷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b="1" kern="0" dirty="0" smtClean="0">
                <a:ln/>
                <a:solidFill>
                  <a:srgbClr val="006666"/>
                </a:solidFill>
              </a:rPr>
              <a:t>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>
                <a:ln/>
                <a:solidFill>
                  <a:srgbClr val="0066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b="1" kern="0" dirty="0" smtClean="0">
                <a:ln/>
                <a:solidFill>
                  <a:srgbClr val="0066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2𝒶𝒸+2𝒷𝒸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sr-Cyrl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Значи површину квадра можемо рачунати и као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B+M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𝒶𝒷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sr-Cyrl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2𝒶𝒸+2𝒷𝒸 </a:t>
            </a:r>
            <a:endParaRPr lang="sr-Cyrl-RS" b="1" kern="0" dirty="0" smtClean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sr-Latn-RS" b="1" kern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b="1" kern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Cyrl-RS" b="1" kern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b="1" kern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2(</a:t>
            </a:r>
            <a:r>
              <a:rPr lang="sr-Latn-RS" b="1" kern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𝒶𝒷</a:t>
            </a:r>
            <a:r>
              <a:rPr lang="sr-Cyrl-RS" b="1" kern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sr-Cyrl-RS" b="1" kern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𝒶𝒸+𝒷𝒸)</a:t>
            </a:r>
            <a:endParaRPr lang="sr-Cyrl-RS" b="1" kern="0" dirty="0">
              <a:ln w="66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2·(8·6+ 8·10 +</a:t>
            </a:r>
            <a:r>
              <a:rPr lang="sr-Cyrl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6·10)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·(48+ 80+ 60)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2·188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376 </a:t>
            </a:r>
            <a:r>
              <a:rPr lang="sr-Latn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𝒸𝓂²</a:t>
            </a:r>
            <a:endParaRPr lang="sr-Cyrl-RS" b="1" kern="0" dirty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sz="1800" b="1" kern="0" dirty="0">
              <a:ln/>
              <a:solidFill>
                <a:srgbClr val="006666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sz="1800" b="1" kern="0" dirty="0">
              <a:ln/>
              <a:solidFill>
                <a:srgbClr val="006666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b="1" kern="0" dirty="0" smtClean="0">
              <a:ln/>
              <a:solidFill>
                <a:srgbClr val="0066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62" y="3593722"/>
            <a:ext cx="2506304" cy="2425218"/>
          </a:xfrm>
          <a:prstGeom prst="rect">
            <a:avLst/>
          </a:prstGeom>
        </p:spPr>
      </p:pic>
      <p:sp>
        <p:nvSpPr>
          <p:cNvPr id="4" name="Cube 3"/>
          <p:cNvSpPr/>
          <p:nvPr/>
        </p:nvSpPr>
        <p:spPr bwMode="auto">
          <a:xfrm>
            <a:off x="1951362" y="2072457"/>
            <a:ext cx="1094930" cy="1223818"/>
          </a:xfrm>
          <a:prstGeom prst="cube">
            <a:avLst/>
          </a:prstGeom>
          <a:solidFill>
            <a:srgbClr val="E7D3ED"/>
          </a:solidFill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904428" y="2810435"/>
            <a:ext cx="283728" cy="783287"/>
          </a:xfrm>
          <a:custGeom>
            <a:avLst/>
            <a:gdLst>
              <a:gd name="connsiteX0" fmla="*/ 255631 w 283728"/>
              <a:gd name="connsiteY0" fmla="*/ 0 h 783287"/>
              <a:gd name="connsiteX1" fmla="*/ 107713 w 283728"/>
              <a:gd name="connsiteY1" fmla="*/ 40341 h 783287"/>
              <a:gd name="connsiteX2" fmla="*/ 282525 w 283728"/>
              <a:gd name="connsiteY2" fmla="*/ 134471 h 783287"/>
              <a:gd name="connsiteX3" fmla="*/ 137 w 283728"/>
              <a:gd name="connsiteY3" fmla="*/ 242047 h 783287"/>
              <a:gd name="connsiteX4" fmla="*/ 242184 w 283728"/>
              <a:gd name="connsiteY4" fmla="*/ 201706 h 783287"/>
              <a:gd name="connsiteX5" fmla="*/ 40478 w 283728"/>
              <a:gd name="connsiteY5" fmla="*/ 416859 h 783287"/>
              <a:gd name="connsiteX6" fmla="*/ 255631 w 283728"/>
              <a:gd name="connsiteY6" fmla="*/ 282389 h 783287"/>
              <a:gd name="connsiteX7" fmla="*/ 40478 w 283728"/>
              <a:gd name="connsiteY7" fmla="*/ 497541 h 783287"/>
              <a:gd name="connsiteX8" fmla="*/ 269078 w 283728"/>
              <a:gd name="connsiteY8" fmla="*/ 430306 h 783287"/>
              <a:gd name="connsiteX9" fmla="*/ 40478 w 283728"/>
              <a:gd name="connsiteY9" fmla="*/ 685800 h 783287"/>
              <a:gd name="connsiteX10" fmla="*/ 215290 w 283728"/>
              <a:gd name="connsiteY10" fmla="*/ 551330 h 783287"/>
              <a:gd name="connsiteX11" fmla="*/ 107713 w 283728"/>
              <a:gd name="connsiteY11" fmla="*/ 779930 h 783287"/>
              <a:gd name="connsiteX12" fmla="*/ 215290 w 283728"/>
              <a:gd name="connsiteY12" fmla="*/ 685800 h 783287"/>
              <a:gd name="connsiteX13" fmla="*/ 255631 w 283728"/>
              <a:gd name="connsiteY13" fmla="*/ 658906 h 78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28" h="783287">
                <a:moveTo>
                  <a:pt x="255631" y="0"/>
                </a:moveTo>
                <a:cubicBezTo>
                  <a:pt x="179431" y="8964"/>
                  <a:pt x="103231" y="17929"/>
                  <a:pt x="107713" y="40341"/>
                </a:cubicBezTo>
                <a:cubicBezTo>
                  <a:pt x="112195" y="62753"/>
                  <a:pt x="300454" y="100853"/>
                  <a:pt x="282525" y="134471"/>
                </a:cubicBezTo>
                <a:cubicBezTo>
                  <a:pt x="264596" y="168089"/>
                  <a:pt x="6860" y="230841"/>
                  <a:pt x="137" y="242047"/>
                </a:cubicBezTo>
                <a:cubicBezTo>
                  <a:pt x="-6587" y="253253"/>
                  <a:pt x="235460" y="172571"/>
                  <a:pt x="242184" y="201706"/>
                </a:cubicBezTo>
                <a:cubicBezTo>
                  <a:pt x="248907" y="230841"/>
                  <a:pt x="38237" y="403412"/>
                  <a:pt x="40478" y="416859"/>
                </a:cubicBezTo>
                <a:cubicBezTo>
                  <a:pt x="42719" y="430306"/>
                  <a:pt x="255631" y="268942"/>
                  <a:pt x="255631" y="282389"/>
                </a:cubicBezTo>
                <a:cubicBezTo>
                  <a:pt x="255631" y="295836"/>
                  <a:pt x="38237" y="472888"/>
                  <a:pt x="40478" y="497541"/>
                </a:cubicBezTo>
                <a:cubicBezTo>
                  <a:pt x="42719" y="522194"/>
                  <a:pt x="269078" y="398930"/>
                  <a:pt x="269078" y="430306"/>
                </a:cubicBezTo>
                <a:cubicBezTo>
                  <a:pt x="269078" y="461682"/>
                  <a:pt x="49443" y="665630"/>
                  <a:pt x="40478" y="685800"/>
                </a:cubicBezTo>
                <a:cubicBezTo>
                  <a:pt x="31513" y="705970"/>
                  <a:pt x="204084" y="535642"/>
                  <a:pt x="215290" y="551330"/>
                </a:cubicBezTo>
                <a:cubicBezTo>
                  <a:pt x="226496" y="567018"/>
                  <a:pt x="107713" y="757518"/>
                  <a:pt x="107713" y="779930"/>
                </a:cubicBezTo>
                <a:cubicBezTo>
                  <a:pt x="107713" y="802342"/>
                  <a:pt x="190637" y="705971"/>
                  <a:pt x="215290" y="685800"/>
                </a:cubicBezTo>
                <a:cubicBezTo>
                  <a:pt x="239943" y="665629"/>
                  <a:pt x="247787" y="662267"/>
                  <a:pt x="255631" y="658906"/>
                </a:cubicBez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-39920" y="0"/>
            <a:ext cx="4010438" cy="3085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r-Cyrl-RS" b="1" kern="0" dirty="0">
                <a:ln/>
                <a:solidFill>
                  <a:srgbClr val="FF0000"/>
                </a:solidFill>
              </a:rPr>
              <a:t>3</a:t>
            </a:r>
            <a:r>
              <a:rPr lang="sr-Cyrl-RS" b="1" kern="0" dirty="0" smtClean="0">
                <a:ln/>
                <a:solidFill>
                  <a:srgbClr val="FF0000"/>
                </a:solidFill>
              </a:rPr>
              <a:t>.задатак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Израчунај површину правилне: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а) четворостране;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б) тростране призме основне ивице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 4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 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и висине</a:t>
            </a:r>
            <a:endParaRPr lang="sr-Cyrl-RS" kern="0" dirty="0">
              <a:ln/>
              <a:solidFill>
                <a:srgbClr val="082B03"/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5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𝒸𝓂.</a:t>
            </a:r>
            <a:endParaRPr lang="sr-Cyrl-RS" sz="2800" kern="0" dirty="0" smtClean="0">
              <a:ln/>
              <a:solidFill>
                <a:srgbClr val="006666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904428" y="2810435"/>
            <a:ext cx="283728" cy="783287"/>
          </a:xfrm>
          <a:custGeom>
            <a:avLst/>
            <a:gdLst>
              <a:gd name="connsiteX0" fmla="*/ 255631 w 283728"/>
              <a:gd name="connsiteY0" fmla="*/ 0 h 783287"/>
              <a:gd name="connsiteX1" fmla="*/ 107713 w 283728"/>
              <a:gd name="connsiteY1" fmla="*/ 40341 h 783287"/>
              <a:gd name="connsiteX2" fmla="*/ 282525 w 283728"/>
              <a:gd name="connsiteY2" fmla="*/ 134471 h 783287"/>
              <a:gd name="connsiteX3" fmla="*/ 137 w 283728"/>
              <a:gd name="connsiteY3" fmla="*/ 242047 h 783287"/>
              <a:gd name="connsiteX4" fmla="*/ 242184 w 283728"/>
              <a:gd name="connsiteY4" fmla="*/ 201706 h 783287"/>
              <a:gd name="connsiteX5" fmla="*/ 40478 w 283728"/>
              <a:gd name="connsiteY5" fmla="*/ 416859 h 783287"/>
              <a:gd name="connsiteX6" fmla="*/ 255631 w 283728"/>
              <a:gd name="connsiteY6" fmla="*/ 282389 h 783287"/>
              <a:gd name="connsiteX7" fmla="*/ 40478 w 283728"/>
              <a:gd name="connsiteY7" fmla="*/ 497541 h 783287"/>
              <a:gd name="connsiteX8" fmla="*/ 269078 w 283728"/>
              <a:gd name="connsiteY8" fmla="*/ 430306 h 783287"/>
              <a:gd name="connsiteX9" fmla="*/ 40478 w 283728"/>
              <a:gd name="connsiteY9" fmla="*/ 685800 h 783287"/>
              <a:gd name="connsiteX10" fmla="*/ 215290 w 283728"/>
              <a:gd name="connsiteY10" fmla="*/ 551330 h 783287"/>
              <a:gd name="connsiteX11" fmla="*/ 107713 w 283728"/>
              <a:gd name="connsiteY11" fmla="*/ 779930 h 783287"/>
              <a:gd name="connsiteX12" fmla="*/ 215290 w 283728"/>
              <a:gd name="connsiteY12" fmla="*/ 685800 h 783287"/>
              <a:gd name="connsiteX13" fmla="*/ 255631 w 283728"/>
              <a:gd name="connsiteY13" fmla="*/ 658906 h 78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28" h="783287">
                <a:moveTo>
                  <a:pt x="255631" y="0"/>
                </a:moveTo>
                <a:cubicBezTo>
                  <a:pt x="179431" y="8964"/>
                  <a:pt x="103231" y="17929"/>
                  <a:pt x="107713" y="40341"/>
                </a:cubicBezTo>
                <a:cubicBezTo>
                  <a:pt x="112195" y="62753"/>
                  <a:pt x="300454" y="100853"/>
                  <a:pt x="282525" y="134471"/>
                </a:cubicBezTo>
                <a:cubicBezTo>
                  <a:pt x="264596" y="168089"/>
                  <a:pt x="6860" y="230841"/>
                  <a:pt x="137" y="242047"/>
                </a:cubicBezTo>
                <a:cubicBezTo>
                  <a:pt x="-6587" y="253253"/>
                  <a:pt x="235460" y="172571"/>
                  <a:pt x="242184" y="201706"/>
                </a:cubicBezTo>
                <a:cubicBezTo>
                  <a:pt x="248907" y="230841"/>
                  <a:pt x="38237" y="403412"/>
                  <a:pt x="40478" y="416859"/>
                </a:cubicBezTo>
                <a:cubicBezTo>
                  <a:pt x="42719" y="430306"/>
                  <a:pt x="255631" y="268942"/>
                  <a:pt x="255631" y="282389"/>
                </a:cubicBezTo>
                <a:cubicBezTo>
                  <a:pt x="255631" y="295836"/>
                  <a:pt x="38237" y="472888"/>
                  <a:pt x="40478" y="497541"/>
                </a:cubicBezTo>
                <a:cubicBezTo>
                  <a:pt x="42719" y="522194"/>
                  <a:pt x="269078" y="398930"/>
                  <a:pt x="269078" y="430306"/>
                </a:cubicBezTo>
                <a:cubicBezTo>
                  <a:pt x="269078" y="461682"/>
                  <a:pt x="49443" y="665630"/>
                  <a:pt x="40478" y="685800"/>
                </a:cubicBezTo>
                <a:cubicBezTo>
                  <a:pt x="31513" y="705970"/>
                  <a:pt x="204084" y="535642"/>
                  <a:pt x="215290" y="551330"/>
                </a:cubicBezTo>
                <a:cubicBezTo>
                  <a:pt x="226496" y="567018"/>
                  <a:pt x="107713" y="757518"/>
                  <a:pt x="107713" y="779930"/>
                </a:cubicBezTo>
                <a:cubicBezTo>
                  <a:pt x="107713" y="802342"/>
                  <a:pt x="190637" y="705971"/>
                  <a:pt x="215290" y="685800"/>
                </a:cubicBezTo>
                <a:cubicBezTo>
                  <a:pt x="239943" y="665629"/>
                  <a:pt x="247787" y="662267"/>
                  <a:pt x="255631" y="658906"/>
                </a:cubicBez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56" y="0"/>
            <a:ext cx="5955844" cy="3040988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089814" y="34513"/>
            <a:ext cx="2000534" cy="3032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</a:rPr>
              <a:t>Решење</a:t>
            </a:r>
            <a:endParaRPr lang="sr-Latn-RS" b="1" kern="0" dirty="0" smtClean="0">
              <a:ln/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</a:rPr>
              <a:t>(3.задатак)</a:t>
            </a:r>
            <a:endParaRPr lang="sr-Cyrl-RS" kern="0" dirty="0">
              <a:ln/>
              <a:solidFill>
                <a:srgbClr val="082B03"/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а)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𝒶=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 𝒸𝓂 ,𝐻= 5 𝒸𝓂</a:t>
            </a:r>
            <a:endParaRPr lang="sr-Cyrl-RS" kern="0" dirty="0" smtClean="0">
              <a:ln/>
              <a:solidFill>
                <a:srgbClr val="082B03"/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?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sz="1800" b="1" kern="0" dirty="0">
              <a:ln/>
              <a:solidFill>
                <a:srgbClr val="006666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sz="1800" b="1" kern="0" dirty="0">
              <a:ln/>
              <a:solidFill>
                <a:srgbClr val="006666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b="1" kern="0" dirty="0" smtClean="0">
              <a:ln/>
              <a:solidFill>
                <a:srgbClr val="006666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132504" y="2218765"/>
            <a:ext cx="3011496" cy="2470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Cyrl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B+M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B=𝒶²         M =4𝒶·𝐻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sr-Latn-RS" b="1" kern="0" dirty="0" smtClean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B=4²         </a:t>
            </a:r>
            <a:r>
              <a:rPr lang="sr-Latn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=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4·4·5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B=16        M =80</a:t>
            </a:r>
            <a:endParaRPr lang="sr-Latn-RS" b="1" kern="0" dirty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·16+80=32+80 </a:t>
            </a:r>
            <a:endParaRPr lang="sr-Latn-RS" b="1" kern="0" dirty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u="sng" kern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 112 𝒸𝓂²</a:t>
            </a:r>
            <a:endParaRPr lang="sr-Cyrl-RS" b="1" u="sng" kern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r-Cyrl-RS" sz="1800" b="1" u="sng" kern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r-Cyrl-RS" sz="1800" b="1" kern="0" dirty="0">
              <a:ln/>
              <a:solidFill>
                <a:srgbClr val="006666"/>
              </a:solidFill>
              <a:latin typeface="Arial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r-Cyrl-RS" b="1" kern="0" dirty="0" smtClean="0">
              <a:ln/>
              <a:solidFill>
                <a:srgbClr val="0066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124"/>
            <a:ext cx="4371461" cy="3790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8156" y="174812"/>
            <a:ext cx="5916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a)</a:t>
            </a:r>
            <a:endParaRPr lang="sr-Latn-RS" dirty="0"/>
          </a:p>
        </p:txBody>
      </p:sp>
      <p:sp>
        <p:nvSpPr>
          <p:cNvPr id="13" name="TextBox 12"/>
          <p:cNvSpPr txBox="1"/>
          <p:nvPr/>
        </p:nvSpPr>
        <p:spPr>
          <a:xfrm>
            <a:off x="126709" y="3143042"/>
            <a:ext cx="5916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</a:t>
            </a:r>
            <a:r>
              <a:rPr lang="sr-Latn-RS" dirty="0" smtClean="0"/>
              <a:t>)</a:t>
            </a:r>
            <a:endParaRPr lang="sr-Latn-RS" dirty="0"/>
          </a:p>
        </p:txBody>
      </p:sp>
      <p:sp>
        <p:nvSpPr>
          <p:cNvPr id="11" name="TextBox 10"/>
          <p:cNvSpPr txBox="1"/>
          <p:nvPr/>
        </p:nvSpPr>
        <p:spPr>
          <a:xfrm>
            <a:off x="1965299" y="6134249"/>
            <a:ext cx="1409913" cy="723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 txBox="1">
                <a:spLocks noChangeArrowheads="1"/>
              </p:cNvSpPr>
              <p:nvPr/>
            </p:nvSpPr>
            <p:spPr bwMode="auto">
              <a:xfrm>
                <a:off x="4223081" y="2742793"/>
                <a:ext cx="1920075" cy="1946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>
                <a:lvl1pPr marL="342900" indent="-3429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200" i="1">
                    <a:solidFill>
                      <a:schemeClr val="tx2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б) 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b="1" kern="0" dirty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b="1" kern="0" dirty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B+M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𝒶</m:t>
                            </m:r>
                          </m:e>
                          <m:sup>
                            <m:r>
                              <a:rPr lang="sr-Cyrl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sr-Cyrl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ad>
                          <m:radPr>
                            <m:degHide m:val="on"/>
                            <m:ctrlPr>
                              <a:rPr lang="sr-Cyrl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sr-Cyrl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endParaRPr lang="sr-Latn-RS" b="1" kern="0" dirty="0" smtClean="0">
                  <a:ln/>
                  <a:solidFill>
                    <a:srgbClr val="082B0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B=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1800" b="1" i="1" ker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1800" b="1" i="1" ker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RS" sz="1800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sr-Cyrl-RS" sz="1800" b="1" i="1" ker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sr-Cyrl-RS" sz="1800" b="1" i="1" ker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ad>
                          <m:radPr>
                            <m:degHide m:val="on"/>
                            <m:ctrlPr>
                              <a:rPr lang="sr-Cyrl-RS" sz="1800" b="1" i="1" ker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1800" b="1" i="1" ker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sr-Cyrl-RS" sz="1800" b="1" i="1" ker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endParaRPr lang="sr-Latn-RS" b="1" kern="0" dirty="0" smtClean="0">
                  <a:ln/>
                  <a:solidFill>
                    <a:srgbClr val="082B0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B= </a:t>
                </a:r>
                <a14:m>
                  <m:oMath xmlns:m="http://schemas.openxmlformats.org/officeDocument/2006/math">
                    <m:r>
                      <a:rPr lang="sr-Cyrl-RS" b="1" i="1" kern="0" smtClean="0">
                        <a:ln/>
                        <a:solidFill>
                          <a:srgbClr val="082B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Cyrl-RS" b="1" i="1" kern="0" smtClean="0">
                        <a:ln/>
                        <a:solidFill>
                          <a:srgbClr val="082B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sr-Cyrl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sr-Cyrl-RS" sz="1800" b="1" kern="0" dirty="0">
                  <a:ln/>
                  <a:solidFill>
                    <a:srgbClr val="006666"/>
                  </a:solidFill>
                  <a:latin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b="1" kern="0" dirty="0" smtClean="0">
                  <a:ln/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5" name="Rectang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081" y="2742793"/>
                <a:ext cx="1920075" cy="19463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 txBox="1">
                <a:spLocks noChangeArrowheads="1"/>
              </p:cNvSpPr>
              <p:nvPr/>
            </p:nvSpPr>
            <p:spPr bwMode="auto">
              <a:xfrm>
                <a:off x="4223081" y="4689148"/>
                <a:ext cx="4877919" cy="22364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>
                <a:lvl1pPr marL="342900" indent="-3429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200" i="1">
                    <a:solidFill>
                      <a:schemeClr val="tx2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𝒶·𝐻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sr-Latn-RS" b="1" kern="0" dirty="0" smtClean="0">
                  <a:ln/>
                  <a:solidFill>
                    <a:srgbClr val="082B0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·4·5=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P=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2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·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60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1800" b="1" kern="0" dirty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u="sng" kern="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P= </a:t>
                </a:r>
                <a:r>
                  <a:rPr lang="sr-Cyrl-RS" b="1" u="sng" kern="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4·(2+</a:t>
                </a:r>
                <a:r>
                  <a:rPr lang="sr-Latn-RS" b="1" u="sng" kern="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sr-Cyrl-RS" b="1" u="sng" kern="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5)</a:t>
                </a:r>
                <a:r>
                  <a:rPr lang="sr-Latn-RS" b="1" u="sng" kern="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𝒸𝓂²</a:t>
                </a:r>
                <a:endParaRPr lang="sr-Cyrl-RS" sz="1800" b="1" u="sng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sz="1800" b="1" kern="0" dirty="0">
                  <a:ln/>
                  <a:solidFill>
                    <a:srgbClr val="006666"/>
                  </a:solidFill>
                  <a:latin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b="1" kern="0" dirty="0" smtClean="0">
                  <a:ln/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4" name="Rectang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081" y="4689148"/>
                <a:ext cx="4877919" cy="22364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37" y="4749959"/>
            <a:ext cx="2157311" cy="1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1504463" y="0"/>
            <a:ext cx="4010438" cy="260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r-Cyrl-RS" b="1" kern="0" dirty="0">
                <a:ln/>
                <a:solidFill>
                  <a:srgbClr val="FF0000"/>
                </a:solidFill>
              </a:rPr>
              <a:t>4</a:t>
            </a:r>
            <a:r>
              <a:rPr lang="sr-Cyrl-RS" b="1" kern="0" dirty="0" smtClean="0">
                <a:ln/>
                <a:solidFill>
                  <a:srgbClr val="FF0000"/>
                </a:solidFill>
              </a:rPr>
              <a:t>.задатак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Израчунај површину правилне шестостране призме основне ивице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kern="0" dirty="0" smtClean="0">
                <a:ln/>
                <a:solidFill>
                  <a:srgbClr val="082B03"/>
                </a:solidFill>
              </a:rPr>
              <a:t> 4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 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ако је површина већег дијагоналног пресека 120 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𝒸𝓂².</a:t>
            </a:r>
            <a:endParaRPr lang="sr-Cyrl-RS" sz="2800" kern="0" dirty="0" smtClean="0">
              <a:ln/>
              <a:solidFill>
                <a:srgbClr val="006666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904428" y="2810435"/>
            <a:ext cx="283728" cy="783287"/>
          </a:xfrm>
          <a:custGeom>
            <a:avLst/>
            <a:gdLst>
              <a:gd name="connsiteX0" fmla="*/ 255631 w 283728"/>
              <a:gd name="connsiteY0" fmla="*/ 0 h 783287"/>
              <a:gd name="connsiteX1" fmla="*/ 107713 w 283728"/>
              <a:gd name="connsiteY1" fmla="*/ 40341 h 783287"/>
              <a:gd name="connsiteX2" fmla="*/ 282525 w 283728"/>
              <a:gd name="connsiteY2" fmla="*/ 134471 h 783287"/>
              <a:gd name="connsiteX3" fmla="*/ 137 w 283728"/>
              <a:gd name="connsiteY3" fmla="*/ 242047 h 783287"/>
              <a:gd name="connsiteX4" fmla="*/ 242184 w 283728"/>
              <a:gd name="connsiteY4" fmla="*/ 201706 h 783287"/>
              <a:gd name="connsiteX5" fmla="*/ 40478 w 283728"/>
              <a:gd name="connsiteY5" fmla="*/ 416859 h 783287"/>
              <a:gd name="connsiteX6" fmla="*/ 255631 w 283728"/>
              <a:gd name="connsiteY6" fmla="*/ 282389 h 783287"/>
              <a:gd name="connsiteX7" fmla="*/ 40478 w 283728"/>
              <a:gd name="connsiteY7" fmla="*/ 497541 h 783287"/>
              <a:gd name="connsiteX8" fmla="*/ 269078 w 283728"/>
              <a:gd name="connsiteY8" fmla="*/ 430306 h 783287"/>
              <a:gd name="connsiteX9" fmla="*/ 40478 w 283728"/>
              <a:gd name="connsiteY9" fmla="*/ 685800 h 783287"/>
              <a:gd name="connsiteX10" fmla="*/ 215290 w 283728"/>
              <a:gd name="connsiteY10" fmla="*/ 551330 h 783287"/>
              <a:gd name="connsiteX11" fmla="*/ 107713 w 283728"/>
              <a:gd name="connsiteY11" fmla="*/ 779930 h 783287"/>
              <a:gd name="connsiteX12" fmla="*/ 215290 w 283728"/>
              <a:gd name="connsiteY12" fmla="*/ 685800 h 783287"/>
              <a:gd name="connsiteX13" fmla="*/ 255631 w 283728"/>
              <a:gd name="connsiteY13" fmla="*/ 658906 h 78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28" h="783287">
                <a:moveTo>
                  <a:pt x="255631" y="0"/>
                </a:moveTo>
                <a:cubicBezTo>
                  <a:pt x="179431" y="8964"/>
                  <a:pt x="103231" y="17929"/>
                  <a:pt x="107713" y="40341"/>
                </a:cubicBezTo>
                <a:cubicBezTo>
                  <a:pt x="112195" y="62753"/>
                  <a:pt x="300454" y="100853"/>
                  <a:pt x="282525" y="134471"/>
                </a:cubicBezTo>
                <a:cubicBezTo>
                  <a:pt x="264596" y="168089"/>
                  <a:pt x="6860" y="230841"/>
                  <a:pt x="137" y="242047"/>
                </a:cubicBezTo>
                <a:cubicBezTo>
                  <a:pt x="-6587" y="253253"/>
                  <a:pt x="235460" y="172571"/>
                  <a:pt x="242184" y="201706"/>
                </a:cubicBezTo>
                <a:cubicBezTo>
                  <a:pt x="248907" y="230841"/>
                  <a:pt x="38237" y="403412"/>
                  <a:pt x="40478" y="416859"/>
                </a:cubicBezTo>
                <a:cubicBezTo>
                  <a:pt x="42719" y="430306"/>
                  <a:pt x="255631" y="268942"/>
                  <a:pt x="255631" y="282389"/>
                </a:cubicBezTo>
                <a:cubicBezTo>
                  <a:pt x="255631" y="295836"/>
                  <a:pt x="38237" y="472888"/>
                  <a:pt x="40478" y="497541"/>
                </a:cubicBezTo>
                <a:cubicBezTo>
                  <a:pt x="42719" y="522194"/>
                  <a:pt x="269078" y="398930"/>
                  <a:pt x="269078" y="430306"/>
                </a:cubicBezTo>
                <a:cubicBezTo>
                  <a:pt x="269078" y="461682"/>
                  <a:pt x="49443" y="665630"/>
                  <a:pt x="40478" y="685800"/>
                </a:cubicBezTo>
                <a:cubicBezTo>
                  <a:pt x="31513" y="705970"/>
                  <a:pt x="204084" y="535642"/>
                  <a:pt x="215290" y="551330"/>
                </a:cubicBezTo>
                <a:cubicBezTo>
                  <a:pt x="226496" y="567018"/>
                  <a:pt x="107713" y="757518"/>
                  <a:pt x="107713" y="779930"/>
                </a:cubicBezTo>
                <a:cubicBezTo>
                  <a:pt x="107713" y="802342"/>
                  <a:pt x="190637" y="705971"/>
                  <a:pt x="215290" y="685800"/>
                </a:cubicBezTo>
                <a:cubicBezTo>
                  <a:pt x="239943" y="665629"/>
                  <a:pt x="247787" y="662267"/>
                  <a:pt x="255631" y="658906"/>
                </a:cubicBez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504463" y="2676959"/>
            <a:ext cx="3406611" cy="34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</a:rPr>
              <a:t>Решење</a:t>
            </a:r>
            <a:endParaRPr lang="sr-Latn-RS" b="1" kern="0" dirty="0" smtClean="0">
              <a:ln/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kern="0" dirty="0" smtClean="0">
                <a:ln/>
                <a:solidFill>
                  <a:srgbClr val="FF0000"/>
                </a:solidFill>
              </a:rPr>
              <a:t>(4.задатак)</a:t>
            </a:r>
            <a:r>
              <a:rPr lang="sr-Cyrl-RS" kern="0" dirty="0" smtClean="0">
                <a:ln/>
                <a:solidFill>
                  <a:srgbClr val="082B03"/>
                </a:solidFill>
                <a:latin typeface="Arial" charset="0"/>
              </a:rPr>
              <a:t> </a:t>
            </a:r>
            <a:endParaRPr lang="sr-Latn-RS" kern="0" dirty="0" smtClean="0">
              <a:ln/>
              <a:solidFill>
                <a:srgbClr val="082B03"/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𝒶=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 𝒸𝓂 ,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  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120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𝒸𝓂²</a:t>
            </a:r>
            <a:endParaRPr lang="sr-Cyrl-RS" kern="0" dirty="0" smtClean="0">
              <a:ln/>
              <a:solidFill>
                <a:srgbClr val="082B03"/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?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  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sr-Cyrl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𝒹·H     </a:t>
            </a:r>
            <a:endParaRPr lang="sr-Latn-RS" b="1" kern="0" dirty="0">
              <a:ln/>
              <a:solidFill>
                <a:srgbClr val="082B0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120 = 2𝒶·H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120 =2·4·H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H=120:8</a:t>
            </a:r>
            <a:endParaRPr lang="sr-Cyrl-RS" b="1" kern="0" dirty="0">
              <a:ln/>
              <a:solidFill>
                <a:srgbClr val="006666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kern="0" dirty="0" smtClean="0">
                <a:ln/>
                <a:solidFill>
                  <a:srgbClr val="082B0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H=15</a:t>
            </a:r>
            <a:endParaRPr lang="sr-Cyrl-RS" b="1" kern="0" dirty="0">
              <a:ln/>
              <a:solidFill>
                <a:srgbClr val="006666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b="1" kern="0" dirty="0" smtClean="0">
              <a:ln/>
              <a:solidFill>
                <a:srgbClr val="0066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"/>
              <p:cNvSpPr txBox="1">
                <a:spLocks noChangeArrowheads="1"/>
              </p:cNvSpPr>
              <p:nvPr/>
            </p:nvSpPr>
            <p:spPr bwMode="auto">
              <a:xfrm>
                <a:off x="3227940" y="4311435"/>
                <a:ext cx="3420057" cy="22848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>
                <a:lvl1pPr marL="342900" indent="-3429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200" i="1">
                    <a:solidFill>
                      <a:schemeClr val="tx2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b="1" kern="0" dirty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b="1" kern="0" dirty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B+M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sr-Latn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𝒶</m:t>
                            </m:r>
                          </m:e>
                          <m:sup>
                            <m:r>
                              <a:rPr lang="sr-Latn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sr-Latn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M =6𝒶·𝐻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sr-Latn-RS" b="1" kern="0" dirty="0" smtClean="0">
                  <a:ln/>
                  <a:solidFill>
                    <a:srgbClr val="082B0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b="1" i="1" ker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1" i="1" ker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sr-Latn-RS" b="1" i="1" ker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b="1" i="1" kern="0" smtClea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sr-Latn-RS" b="1" i="1" ker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sr-Latn-RS" b="1" i="1" ker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sr-Latn-RS" b="1" i="1" ker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RS" b="1" i="1" kern="0">
                                <a:ln/>
                                <a:solidFill>
                                  <a:srgbClr val="082B0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sr-Latn-RS" b="1" i="1" ker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M =6·4·15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B=24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M =360</a:t>
                </a:r>
                <a:endParaRPr lang="sr-Cyrl-RS" sz="1800" b="1" u="sng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sz="1800" b="1" kern="0" dirty="0">
                  <a:ln/>
                  <a:solidFill>
                    <a:srgbClr val="006666"/>
                  </a:solidFill>
                  <a:latin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b="1" kern="0" dirty="0" smtClean="0">
                  <a:ln/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0" name="Rectang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7940" y="4311435"/>
                <a:ext cx="3420057" cy="22848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6709" y="3143042"/>
            <a:ext cx="5916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</a:t>
            </a:r>
            <a:r>
              <a:rPr lang="sr-Latn-RS" dirty="0" smtClean="0"/>
              <a:t>)</a:t>
            </a:r>
            <a:endParaRPr 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01" y="-1"/>
            <a:ext cx="2608413" cy="4301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3314" y="-759"/>
            <a:ext cx="603827" cy="4302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b="1" dirty="0" smtClean="0"/>
              <a:t>В</a:t>
            </a:r>
          </a:p>
          <a:p>
            <a:r>
              <a:rPr lang="sr-Cyrl-RS" sz="1200" b="1" dirty="0" smtClean="0"/>
              <a:t>Е</a:t>
            </a:r>
          </a:p>
          <a:p>
            <a:r>
              <a:rPr lang="sr-Cyrl-RS" sz="1200" b="1" dirty="0" smtClean="0"/>
              <a:t>Ћ</a:t>
            </a:r>
          </a:p>
          <a:p>
            <a:r>
              <a:rPr lang="sr-Cyrl-RS" sz="1200" b="1" dirty="0" smtClean="0"/>
              <a:t>И</a:t>
            </a:r>
          </a:p>
          <a:p>
            <a:endParaRPr lang="sr-Cyrl-RS" sz="1200" b="1" dirty="0"/>
          </a:p>
          <a:p>
            <a:r>
              <a:rPr lang="sr-Cyrl-RS" sz="1200" b="1" dirty="0" smtClean="0"/>
              <a:t>Д</a:t>
            </a:r>
          </a:p>
          <a:p>
            <a:r>
              <a:rPr lang="sr-Cyrl-RS" sz="1200" b="1" dirty="0" smtClean="0"/>
              <a:t>И</a:t>
            </a:r>
          </a:p>
          <a:p>
            <a:r>
              <a:rPr lang="sr-Cyrl-RS" sz="1200" b="1" dirty="0" smtClean="0"/>
              <a:t>Ј</a:t>
            </a:r>
          </a:p>
          <a:p>
            <a:r>
              <a:rPr lang="sr-Cyrl-RS" sz="1200" b="1" dirty="0" smtClean="0"/>
              <a:t>А</a:t>
            </a:r>
          </a:p>
          <a:p>
            <a:r>
              <a:rPr lang="sr-Cyrl-RS" sz="1200" b="1" dirty="0" smtClean="0"/>
              <a:t>Г</a:t>
            </a:r>
          </a:p>
          <a:p>
            <a:r>
              <a:rPr lang="sr-Cyrl-RS" sz="1200" b="1" dirty="0" smtClean="0"/>
              <a:t>О</a:t>
            </a:r>
          </a:p>
          <a:p>
            <a:r>
              <a:rPr lang="sr-Cyrl-RS" sz="1200" b="1" dirty="0" smtClean="0"/>
              <a:t>Н</a:t>
            </a:r>
          </a:p>
          <a:p>
            <a:r>
              <a:rPr lang="sr-Cyrl-RS" sz="1200" b="1" dirty="0" smtClean="0"/>
              <a:t>А</a:t>
            </a:r>
          </a:p>
          <a:p>
            <a:r>
              <a:rPr lang="sr-Cyrl-RS" sz="1200" b="1" dirty="0" smtClean="0"/>
              <a:t>Л</a:t>
            </a:r>
          </a:p>
          <a:p>
            <a:r>
              <a:rPr lang="sr-Cyrl-RS" sz="1200" b="1" dirty="0" smtClean="0"/>
              <a:t>Н</a:t>
            </a:r>
          </a:p>
          <a:p>
            <a:r>
              <a:rPr lang="sr-Cyrl-RS" sz="1200" b="1" dirty="0" smtClean="0"/>
              <a:t>И</a:t>
            </a:r>
          </a:p>
          <a:p>
            <a:endParaRPr lang="sr-Cyrl-RS" sz="1200" b="1" dirty="0"/>
          </a:p>
          <a:p>
            <a:r>
              <a:rPr lang="sr-Cyrl-RS" sz="1200" b="1" dirty="0" smtClean="0"/>
              <a:t>П</a:t>
            </a:r>
          </a:p>
          <a:p>
            <a:r>
              <a:rPr lang="sr-Cyrl-RS" sz="1200" b="1" dirty="0" smtClean="0"/>
              <a:t>Р</a:t>
            </a:r>
          </a:p>
          <a:p>
            <a:r>
              <a:rPr lang="sr-Cyrl-RS" sz="1200" b="1" dirty="0" smtClean="0"/>
              <a:t>Е</a:t>
            </a:r>
          </a:p>
          <a:p>
            <a:r>
              <a:rPr lang="sr-Cyrl-RS" sz="1200" b="1" dirty="0" smtClean="0"/>
              <a:t>С</a:t>
            </a:r>
          </a:p>
          <a:p>
            <a:r>
              <a:rPr lang="sr-Cyrl-RS" sz="1200" b="1" dirty="0" smtClean="0"/>
              <a:t>Е</a:t>
            </a:r>
          </a:p>
          <a:p>
            <a:r>
              <a:rPr lang="sr-Cyrl-RS" sz="1200" b="1" dirty="0"/>
              <a:t>к</a:t>
            </a:r>
            <a:endParaRPr lang="sr-Cyrl-RS" sz="1200" b="1" dirty="0" smtClean="0"/>
          </a:p>
        </p:txBody>
      </p:sp>
      <p:sp>
        <p:nvSpPr>
          <p:cNvPr id="12" name="Left Arrow 11"/>
          <p:cNvSpPr/>
          <p:nvPr/>
        </p:nvSpPr>
        <p:spPr bwMode="auto">
          <a:xfrm rot="425416">
            <a:off x="6947036" y="1748507"/>
            <a:ext cx="1287322" cy="220539"/>
          </a:xfrm>
          <a:prstGeom prst="leftArrow">
            <a:avLst>
              <a:gd name="adj1" fmla="val 0"/>
              <a:gd name="adj2" fmla="val 33428"/>
            </a:avLst>
          </a:prstGeom>
          <a:solidFill>
            <a:srgbClr val="C0C0C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1212" y="3669932"/>
            <a:ext cx="2080079" cy="523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18" name="TextBox 17"/>
          <p:cNvSpPr txBox="1"/>
          <p:nvPr/>
        </p:nvSpPr>
        <p:spPr>
          <a:xfrm rot="921767">
            <a:off x="3644175" y="2908717"/>
            <a:ext cx="2665415" cy="535531"/>
          </a:xfrm>
          <a:prstGeom prst="curvedDownArrow">
            <a:avLst>
              <a:gd name="adj1" fmla="val 0"/>
              <a:gd name="adj2" fmla="val 45604"/>
              <a:gd name="adj3" fmla="val 3165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Површина већег дијагоналног пресека </a:t>
            </a:r>
            <a:endParaRPr lang="sr-Latn-RS" dirty="0"/>
          </a:p>
        </p:txBody>
      </p:sp>
      <p:sp>
        <p:nvSpPr>
          <p:cNvPr id="19" name="TextBox 18"/>
          <p:cNvSpPr txBox="1"/>
          <p:nvPr/>
        </p:nvSpPr>
        <p:spPr>
          <a:xfrm>
            <a:off x="5661212" y="3941934"/>
            <a:ext cx="809835" cy="2646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  </a:t>
            </a:r>
            <a:r>
              <a:rPr lang="sr-Latn-RS" sz="1400" dirty="0" smtClean="0"/>
              <a:t>vdp</a:t>
            </a:r>
            <a:endParaRPr lang="sr-Latn-R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3238" y="3690553"/>
            <a:ext cx="809835" cy="2646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  </a:t>
            </a:r>
            <a:r>
              <a:rPr lang="sr-Latn-RS" sz="1400" dirty="0" smtClean="0"/>
              <a:t>vdp</a:t>
            </a:r>
            <a:endParaRPr lang="sr-Latn-R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73219" y="4341194"/>
            <a:ext cx="708113" cy="2646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vdp</a:t>
            </a:r>
            <a:endParaRPr lang="sr-Latn-R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 txBox="1">
                <a:spLocks noChangeArrowheads="1"/>
              </p:cNvSpPr>
              <p:nvPr/>
            </p:nvSpPr>
            <p:spPr bwMode="auto">
              <a:xfrm>
                <a:off x="6574956" y="4341194"/>
                <a:ext cx="2569044" cy="16823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>
                <a:lvl1pPr marL="342900" indent="-3429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200" i="1">
                    <a:solidFill>
                      <a:schemeClr val="tx2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Latn-RS" b="1" kern="0" dirty="0" smtClean="0">
                  <a:ln/>
                  <a:solidFill>
                    <a:srgbClr val="082B0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Latn-RS" b="1" kern="0" dirty="0">
                  <a:ln/>
                  <a:solidFill>
                    <a:srgbClr val="082B0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b="1" kern="0" dirty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b="1" kern="0" dirty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B+M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P=2·24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b="1" i="1" kern="0" smtClean="0">
                            <a:ln/>
                            <a:solidFill>
                              <a:srgbClr val="082B0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sr-Latn-RS" b="1" kern="0" dirty="0" smtClean="0">
                    <a:ln/>
                    <a:solidFill>
                      <a:srgbClr val="082B0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+360</a:t>
                </a:r>
                <a:endParaRPr lang="sr-Latn-RS" b="1" kern="0" dirty="0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sz="1800" b="1" u="sng" kern="0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sz="1800" b="1" kern="0" dirty="0">
                  <a:ln/>
                  <a:solidFill>
                    <a:srgbClr val="006666"/>
                  </a:solidFill>
                  <a:latin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b="1" kern="0" dirty="0" smtClean="0">
                  <a:ln/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22" name="Rectang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4956" y="4341194"/>
                <a:ext cx="2569044" cy="16823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 txBox="1">
                <a:spLocks noChangeArrowheads="1"/>
              </p:cNvSpPr>
              <p:nvPr/>
            </p:nvSpPr>
            <p:spPr bwMode="auto">
              <a:xfrm>
                <a:off x="6056405" y="6023507"/>
                <a:ext cx="3033807" cy="5255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>
                <a:lvl1pPr marL="342900" indent="-3429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200" i="1">
                    <a:solidFill>
                      <a:schemeClr val="tx2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sr-Latn-RS" b="1" u="sng" kern="0" dirty="0" smtClean="0">
                    <a:ln>
                      <a:solidFill>
                        <a:srgbClr val="FF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P=24</a:t>
                </a:r>
                <a14:m>
                  <m:oMath xmlns:m="http://schemas.openxmlformats.org/officeDocument/2006/math">
                    <m:r>
                      <a:rPr lang="sr-Latn-RS" b="1" i="0" u="sng" kern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RS" b="1" i="0" u="sng" kern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sr-Latn-RS" b="1" i="1" u="sng" ker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b="1" i="1" u="sng" ker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sr-Latn-RS" b="1" u="sng" kern="0" dirty="0">
                    <a:ln>
                      <a:solidFill>
                        <a:srgbClr val="FF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b="1" u="sng" kern="0" dirty="0" smtClean="0">
                    <a:ln>
                      <a:solidFill>
                        <a:srgbClr val="FF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+15)</a:t>
                </a:r>
                <a:r>
                  <a:rPr lang="sr-Latn-RS" sz="1800" b="1" u="sng" kern="0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b="1" u="sng" kern="0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𝒸𝓂</a:t>
                </a:r>
                <a:r>
                  <a:rPr lang="sr-Latn-RS" b="1" u="sng" kern="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endParaRPr lang="sr-Cyrl-RS" b="1" u="sng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sz="1800" b="1" kern="0" dirty="0">
                  <a:ln/>
                  <a:solidFill>
                    <a:srgbClr val="006666"/>
                  </a:solidFill>
                  <a:latin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sr-Cyrl-RS" b="1" kern="0" dirty="0" smtClean="0">
                  <a:ln/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23" name="Rectang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6405" y="6023507"/>
                <a:ext cx="3033807" cy="5255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8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12" grpId="0" animBg="1"/>
      <p:bldP spid="14" grpId="0" animBg="1"/>
      <p:bldP spid="18" grpId="0" animBg="1"/>
      <p:bldP spid="19" grpId="0"/>
      <p:bldP spid="20" grpId="0"/>
      <p:bldP spid="2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01158951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8A5906-F268-4F87-9765-7B21AABD0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DIJAGONALE MNOGOUGLA, VII razred</Template>
  <TotalTime>354</TotalTime>
  <Words>597</Words>
  <Application>Microsoft Office PowerPoint</Application>
  <PresentationFormat>On-screen Show (4:3)</PresentationFormat>
  <Paragraphs>151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Comic Sans MS</vt:lpstr>
      <vt:lpstr>Tahoma</vt:lpstr>
      <vt:lpstr>Wingdings</vt:lpstr>
      <vt:lpstr>01158951</vt:lpstr>
      <vt:lpstr>Површина призме</vt:lpstr>
      <vt:lpstr>Подсетимо се  </vt:lpstr>
      <vt:lpstr>Мрежа усправне призме</vt:lpstr>
      <vt:lpstr>PowerPoint Presentation</vt:lpstr>
      <vt:lpstr>Површина призме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Површина призме</dc:title>
  <dc:creator>neda</dc:creator>
  <cp:keywords/>
  <cp:lastModifiedBy>neda</cp:lastModifiedBy>
  <cp:revision>44</cp:revision>
  <dcterms:created xsi:type="dcterms:W3CDTF">2020-12-04T13:31:09Z</dcterms:created>
  <dcterms:modified xsi:type="dcterms:W3CDTF">2020-12-05T14:12:22Z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