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63" r:id="rId6"/>
    <p:sldId id="259" r:id="rId7"/>
    <p:sldId id="260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D69AA8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0F20B-A9CF-4A09-A90F-1B56C31C97A5}" type="datetimeFigureOut">
              <a:rPr lang="sr-Latn-RS" smtClean="0"/>
              <a:t>25.1.2021.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7C8F5-81C0-44AA-9141-8CF088D2AF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432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31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1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07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40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6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19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7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99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0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15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4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46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4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54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2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atematikantnedatoholj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ПИРАМИДА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597155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rgbClr val="007635"/>
                </a:solidFill>
              </a:rPr>
              <a:t>ПОВРШИНА ПИРАМИДЕ</a:t>
            </a:r>
            <a:endParaRPr lang="sr-Latn-RS" sz="2400" b="1" dirty="0">
              <a:solidFill>
                <a:srgbClr val="007635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9585" y="4303059"/>
            <a:ext cx="6333564" cy="7336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Недељка Тохољ</a:t>
            </a:r>
          </a:p>
          <a:p>
            <a:pPr algn="r"/>
            <a:r>
              <a:rPr lang="sr-Latn-RS" sz="2400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http://matematikantnedatoholj.weebly.com/</a:t>
            </a:r>
            <a:endParaRPr lang="sr-Latn-R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819" y="780009"/>
            <a:ext cx="75359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ОВО СУ БИЛИ НЕКИ ЈЕДНОСТАВНИЈИ ПРИМЕРИ.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r-Cyrl-RS" sz="200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МАЛО „ТЕЖИ“ ЗАДАЦИ РАДИЋЕ СЕ НА НАРЕДНИМ ЧАСОВИМА.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r-Cyrl-RS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ОНО ШТО ЈЕ НАЈВАЖНИЈЕ ЈЕ, ДА ВОДИТЕ РАЧУНА КОЈИ ОД ПРАВОУГЛИХ ТРОУГЛОВА ( КОЈИ СУ ИСТАКНУТИ НА ПРЕТХОДНИМ СЛАЈДОВИМА)  ЋЕ СЕ </a:t>
            </a:r>
            <a:r>
              <a:rPr lang="sr-Cyrl-RS" sz="200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КАДА ПРИМЕЊИВАТИ</a:t>
            </a:r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sr-Latn-RS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59" y="3642331"/>
            <a:ext cx="3859673" cy="23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09337" y="836660"/>
            <a:ext cx="72244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MyriadPro-Regular"/>
                <a:cs typeface="Times New Roman" pitchFamily="18" charset="0"/>
              </a:rPr>
              <a:t>Површина</a:t>
            </a:r>
            <a:r>
              <a:rPr kumimoji="0" lang="sr-Cyrl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MyriadPro-Regular"/>
                <a:cs typeface="Times New Roman" pitchFamily="18" charset="0"/>
              </a:rPr>
              <a:t> било које пирамиде једнака је површини њене мреже.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04" y="1578917"/>
            <a:ext cx="2097741" cy="314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45" y="1578916"/>
            <a:ext cx="3174556" cy="3140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5" y="1578917"/>
            <a:ext cx="3024539" cy="3140101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0527" y="1578915"/>
            <a:ext cx="810627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2000" dirty="0" smtClean="0">
                <a:latin typeface="Comic Sans MS" panose="030F0702030302020204" pitchFamily="66" charset="0"/>
                <a:ea typeface="MyriadPro-Regular"/>
                <a:cs typeface="Times New Roman" pitchFamily="18" charset="0"/>
              </a:rPr>
              <a:t>Мрежу пирамиде чини основа ( база) и омотач</a:t>
            </a:r>
            <a:r>
              <a:rPr kumimoji="0" lang="sr-Cyrl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MyriadPro-Regular"/>
                <a:cs typeface="Times New Roman" pitchFamily="18" charset="0"/>
              </a:rPr>
              <a:t>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5763" y="4939375"/>
            <a:ext cx="3049707" cy="1015663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6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P=B+M</a:t>
            </a:r>
            <a:endParaRPr lang="sr-Latn-RS" sz="6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7658" y="5000931"/>
            <a:ext cx="3616005" cy="954107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sr-Cyrl-RS" sz="2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sr-Cyrl-RS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површина основе</a:t>
            </a:r>
          </a:p>
          <a:p>
            <a:pPr lvl="0"/>
            <a:r>
              <a:rPr lang="sr-Latn-RS" sz="2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sr-Cyrl-RS" sz="2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површина </a:t>
            </a:r>
            <a:r>
              <a:rPr lang="sr-Cyrl-RS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омотача</a:t>
            </a:r>
            <a:endParaRPr lang="sr-Cyrl-RS" sz="2400" dirty="0">
              <a:solidFill>
                <a:prstClr val="black"/>
              </a:solidFill>
              <a:latin typeface="Comic Sans MS" panose="030F0702030302020204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17818" y="4323250"/>
            <a:ext cx="28339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latin typeface="Comic Sans MS" panose="030F0702030302020204" pitchFamily="66" charset="0"/>
                <a:cs typeface="Times New Roman" pitchFamily="18" charset="0"/>
              </a:rPr>
              <a:t>п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itchFamily="18" charset="0"/>
              </a:rPr>
              <a:t>равилна тространа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92824" y="4334296"/>
            <a:ext cx="2947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latin typeface="Comic Sans MS" panose="030F0702030302020204" pitchFamily="66" charset="0"/>
                <a:cs typeface="Times New Roman" pitchFamily="18" charset="0"/>
              </a:rPr>
              <a:t>п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itchFamily="18" charset="0"/>
              </a:rPr>
              <a:t>равилна четворострана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040284" y="4334295"/>
            <a:ext cx="2792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latin typeface="Comic Sans MS" panose="030F0702030302020204" pitchFamily="66" charset="0"/>
                <a:cs typeface="Times New Roman" pitchFamily="18" charset="0"/>
              </a:rPr>
              <a:t>п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itchFamily="18" charset="0"/>
              </a:rPr>
              <a:t>равилна шестострана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4" name="Naslov 2"/>
          <p:cNvSpPr txBox="1">
            <a:spLocks/>
          </p:cNvSpPr>
          <p:nvPr/>
        </p:nvSpPr>
        <p:spPr>
          <a:xfrm>
            <a:off x="1017657" y="370942"/>
            <a:ext cx="6916105" cy="79849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107950" contourW="25400" prstMaterial="softEdge">
              <a:bevelT w="25400" h="55880" prst="artDeco"/>
              <a:extrusionClr>
                <a:srgbClr val="C00000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3600" b="1" i="0" u="none" strike="noStrike" kern="1200" cap="none" spc="50" normalizeH="0" baseline="0" noProof="0" dirty="0" smtClean="0">
                <a:ln w="1270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Comic Sans MS" panose="030F0702030302020204" pitchFamily="66" charset="0"/>
                <a:ea typeface="+mj-ea"/>
                <a:cs typeface="Times New Roman" pitchFamily="18" charset="0"/>
              </a:rPr>
              <a:t>ПОВРШИНА ПИРАМИДЕ</a:t>
            </a:r>
            <a:endParaRPr kumimoji="0" lang="sr-Latn-CS" sz="3600" b="1" i="0" u="none" strike="noStrike" kern="1200" cap="none" spc="50" normalizeH="0" baseline="0" noProof="0" dirty="0" smtClean="0">
              <a:ln w="1270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uLnTx/>
              <a:uFillTx/>
              <a:latin typeface="Comic Sans MS" panose="030F0702030302020204" pitchFamily="66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3" y="1190196"/>
            <a:ext cx="6889395" cy="4671227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>
          <a:xfrm>
            <a:off x="3321422" y="1761565"/>
            <a:ext cx="1102660" cy="2783541"/>
          </a:xfrm>
          <a:prstGeom prst="rtTriangle">
            <a:avLst/>
          </a:prstGeom>
          <a:solidFill>
            <a:srgbClr val="FF5050">
              <a:alpha val="17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Isosceles Triangle 7"/>
          <p:cNvSpPr/>
          <p:nvPr/>
        </p:nvSpPr>
        <p:spPr>
          <a:xfrm rot="20395251">
            <a:off x="1200895" y="2009676"/>
            <a:ext cx="3332885" cy="2630412"/>
          </a:xfrm>
          <a:prstGeom prst="triangle">
            <a:avLst>
              <a:gd name="adj" fmla="val 78208"/>
            </a:avLst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Triangle 8"/>
          <p:cNvSpPr/>
          <p:nvPr/>
        </p:nvSpPr>
        <p:spPr>
          <a:xfrm>
            <a:off x="3321422" y="1761565"/>
            <a:ext cx="1102660" cy="2783541"/>
          </a:xfrm>
          <a:prstGeom prst="rtTriangle">
            <a:avLst/>
          </a:prstGeom>
          <a:solidFill>
            <a:srgbClr val="FF5050">
              <a:alpha val="17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4973160" y="4175774"/>
            <a:ext cx="3463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бочна страна (</a:t>
            </a:r>
            <a:r>
              <a:rPr lang="sr-Cyrl-R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плави троугао)</a:t>
            </a:r>
            <a:endParaRPr lang="sr-Latn-R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424082" y="4208929"/>
            <a:ext cx="459945" cy="1613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98347" y="2967590"/>
            <a:ext cx="334694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дијагонални пресек </a:t>
            </a:r>
          </a:p>
          <a:p>
            <a:r>
              <a:rPr lang="sr-Cyrl-R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(   </a:t>
            </a:r>
            <a:r>
              <a:rPr lang="sr-Cyrl-R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зелени</a:t>
            </a:r>
            <a:r>
              <a:rPr lang="sr-Cyrl-R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r-Cyrl-R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троугао </a:t>
            </a:r>
            <a:r>
              <a:rPr lang="sr-Cyrl-RS" sz="24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𝐴𝐶𝑆</a:t>
            </a:r>
            <a:r>
              <a:rPr lang="sr-Cyrl-R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)</a:t>
            </a:r>
            <a:endParaRPr lang="sr-Latn-R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51136" y="3324882"/>
            <a:ext cx="425202" cy="1548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5419556">
            <a:off x="3971021" y="3896743"/>
            <a:ext cx="890463" cy="1041883"/>
          </a:xfrm>
          <a:prstGeom prst="arc">
            <a:avLst>
              <a:gd name="adj1" fmla="val 16200000"/>
              <a:gd name="adj2" fmla="val 2087605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Arc 21"/>
          <p:cNvSpPr/>
          <p:nvPr/>
        </p:nvSpPr>
        <p:spPr>
          <a:xfrm>
            <a:off x="1668474" y="4417685"/>
            <a:ext cx="890463" cy="1041883"/>
          </a:xfrm>
          <a:prstGeom prst="arc">
            <a:avLst>
              <a:gd name="adj1" fmla="val 16200000"/>
              <a:gd name="adj2" fmla="val 20876053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TextBox 22"/>
          <p:cNvSpPr txBox="1"/>
          <p:nvPr/>
        </p:nvSpPr>
        <p:spPr>
          <a:xfrm>
            <a:off x="4700101" y="4938626"/>
            <a:ext cx="3463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dirty="0">
                <a:latin typeface="Comic Sans MS" panose="030F0702030302020204" pitchFamily="66" charset="0"/>
              </a:rPr>
              <a:t>у</a:t>
            </a:r>
            <a:r>
              <a:rPr lang="sr-Cyrl-RS" dirty="0" smtClean="0">
                <a:latin typeface="Comic Sans MS" panose="030F0702030302020204" pitchFamily="66" charset="0"/>
              </a:rPr>
              <a:t>гао између бочне стране и равни основе</a:t>
            </a:r>
            <a:endParaRPr lang="sr-Latn-R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Left Arrow 23"/>
          <p:cNvSpPr/>
          <p:nvPr/>
        </p:nvSpPr>
        <p:spPr>
          <a:xfrm rot="3170230">
            <a:off x="3879780" y="4615454"/>
            <a:ext cx="1119178" cy="337278"/>
          </a:xfrm>
          <a:prstGeom prst="leftArrow">
            <a:avLst>
              <a:gd name="adj1" fmla="val 0"/>
              <a:gd name="adj2" fmla="val 3806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138" y="2090427"/>
            <a:ext cx="1323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omic Sans MS" panose="030F0702030302020204" pitchFamily="66" charset="0"/>
              </a:rPr>
              <a:t>у</a:t>
            </a:r>
            <a:r>
              <a:rPr lang="sr-Cyrl-RS" dirty="0" smtClean="0">
                <a:latin typeface="Comic Sans MS" panose="030F0702030302020204" pitchFamily="66" charset="0"/>
              </a:rPr>
              <a:t>гао између бочне ивице и равни основе</a:t>
            </a:r>
            <a:endParaRPr lang="sr-Latn-R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Left Arrow 25"/>
          <p:cNvSpPr/>
          <p:nvPr/>
        </p:nvSpPr>
        <p:spPr>
          <a:xfrm rot="2306839" flipH="1">
            <a:off x="821674" y="4038717"/>
            <a:ext cx="1622892" cy="394374"/>
          </a:xfrm>
          <a:prstGeom prst="leftArrow">
            <a:avLst>
              <a:gd name="adj1" fmla="val 0"/>
              <a:gd name="adj2" fmla="val 38060"/>
            </a:avLst>
          </a:prstGeom>
          <a:ln w="38100"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0276415">
            <a:off x="2487436" y="4298944"/>
            <a:ext cx="58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𝑟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𝑜</a:t>
            </a:r>
            <a:endParaRPr lang="sr-Latn-RS" dirty="0"/>
          </a:p>
        </p:txBody>
      </p:sp>
      <p:sp>
        <p:nvSpPr>
          <p:cNvPr id="28" name="TextBox 27"/>
          <p:cNvSpPr txBox="1"/>
          <p:nvPr/>
        </p:nvSpPr>
        <p:spPr>
          <a:xfrm>
            <a:off x="3521396" y="4383319"/>
            <a:ext cx="58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𝑟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𝑢</a:t>
            </a:r>
            <a:endParaRPr lang="sr-Latn-RS" dirty="0"/>
          </a:p>
        </p:txBody>
      </p:sp>
      <p:sp>
        <p:nvSpPr>
          <p:cNvPr id="31" name="TextBox 30"/>
          <p:cNvSpPr txBox="1"/>
          <p:nvPr/>
        </p:nvSpPr>
        <p:spPr>
          <a:xfrm>
            <a:off x="2331705" y="2844412"/>
            <a:ext cx="58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𝑠</a:t>
            </a:r>
            <a:endParaRPr lang="sr-Latn-RS" dirty="0"/>
          </a:p>
        </p:txBody>
      </p:sp>
      <p:sp>
        <p:nvSpPr>
          <p:cNvPr id="32" name="TextBox 31"/>
          <p:cNvSpPr txBox="1"/>
          <p:nvPr/>
        </p:nvSpPr>
        <p:spPr>
          <a:xfrm>
            <a:off x="1407439" y="1930981"/>
            <a:ext cx="179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omic Sans MS" panose="030F0702030302020204" pitchFamily="66" charset="0"/>
              </a:rPr>
              <a:t>б</a:t>
            </a:r>
            <a:r>
              <a:rPr lang="sr-Cyrl-RS" dirty="0" smtClean="0">
                <a:latin typeface="Comic Sans MS" panose="030F0702030302020204" pitchFamily="66" charset="0"/>
              </a:rPr>
              <a:t>очна ивица</a:t>
            </a:r>
            <a:endParaRPr lang="sr-Latn-R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158665" y="2241845"/>
            <a:ext cx="557351" cy="7432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58871" y="5017706"/>
            <a:ext cx="58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𝒶</a:t>
            </a:r>
            <a:endParaRPr lang="sr-Latn-RS" dirty="0"/>
          </a:p>
        </p:txBody>
      </p:sp>
      <p:sp>
        <p:nvSpPr>
          <p:cNvPr id="36" name="TextBox 35"/>
          <p:cNvSpPr txBox="1"/>
          <p:nvPr/>
        </p:nvSpPr>
        <p:spPr>
          <a:xfrm>
            <a:off x="3640208" y="5739091"/>
            <a:ext cx="202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основна ивица</a:t>
            </a:r>
            <a:endParaRPr lang="sr-Latn-R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3389012" y="5183046"/>
            <a:ext cx="700333" cy="6529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91449" y="601864"/>
            <a:ext cx="751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ПРАВИЛНА  ЧЕТВОРОСТРАНА  ПИРАМИДА</a:t>
            </a:r>
            <a:endParaRPr lang="sr-Latn-R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26995" y="2529224"/>
            <a:ext cx="262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висина пирамиде</a:t>
            </a:r>
            <a:endParaRPr lang="sr-Latn-R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2" name="Straight Arrow Connector 41"/>
          <p:cNvCxnSpPr>
            <a:stCxn id="41" idx="1"/>
          </p:cNvCxnSpPr>
          <p:nvPr/>
        </p:nvCxnSpPr>
        <p:spPr>
          <a:xfrm flipH="1">
            <a:off x="3287368" y="2713890"/>
            <a:ext cx="1239627" cy="6339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1449" y="601864"/>
            <a:ext cx="751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ПРАВИЛНА  ТРОСТРАНА  ПИРАМИДА</a:t>
            </a:r>
            <a:endParaRPr lang="sr-Latn-R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08" y="1197999"/>
            <a:ext cx="4299115" cy="4992112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20725493">
            <a:off x="3895658" y="1552821"/>
            <a:ext cx="1446164" cy="2717568"/>
          </a:xfrm>
          <a:prstGeom prst="triangle">
            <a:avLst>
              <a:gd name="adj" fmla="val 46735"/>
            </a:avLst>
          </a:prstGeom>
          <a:solidFill>
            <a:srgbClr val="D69AA8">
              <a:alpha val="2862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Freeform 7"/>
          <p:cNvSpPr/>
          <p:nvPr/>
        </p:nvSpPr>
        <p:spPr>
          <a:xfrm>
            <a:off x="2903783" y="2138082"/>
            <a:ext cx="1100006" cy="2296335"/>
          </a:xfrm>
          <a:custGeom>
            <a:avLst/>
            <a:gdLst>
              <a:gd name="connsiteX0" fmla="*/ 1009311 w 1100006"/>
              <a:gd name="connsiteY0" fmla="*/ 0 h 2296335"/>
              <a:gd name="connsiteX1" fmla="*/ 1089993 w 1100006"/>
              <a:gd name="connsiteY1" fmla="*/ 161365 h 2296335"/>
              <a:gd name="connsiteX2" fmla="*/ 807605 w 1100006"/>
              <a:gd name="connsiteY2" fmla="*/ 282389 h 2296335"/>
              <a:gd name="connsiteX3" fmla="*/ 942076 w 1100006"/>
              <a:gd name="connsiteY3" fmla="*/ 672353 h 2296335"/>
              <a:gd name="connsiteX4" fmla="*/ 579005 w 1100006"/>
              <a:gd name="connsiteY4" fmla="*/ 806824 h 2296335"/>
              <a:gd name="connsiteX5" fmla="*/ 713476 w 1100006"/>
              <a:gd name="connsiteY5" fmla="*/ 1210236 h 2296335"/>
              <a:gd name="connsiteX6" fmla="*/ 256276 w 1100006"/>
              <a:gd name="connsiteY6" fmla="*/ 1371600 h 2296335"/>
              <a:gd name="connsiteX7" fmla="*/ 632793 w 1100006"/>
              <a:gd name="connsiteY7" fmla="*/ 1613647 h 2296335"/>
              <a:gd name="connsiteX8" fmla="*/ 782 w 1100006"/>
              <a:gd name="connsiteY8" fmla="*/ 1869142 h 2296335"/>
              <a:gd name="connsiteX9" fmla="*/ 498323 w 1100006"/>
              <a:gd name="connsiteY9" fmla="*/ 2003612 h 2296335"/>
              <a:gd name="connsiteX10" fmla="*/ 323511 w 1100006"/>
              <a:gd name="connsiteY10" fmla="*/ 2286000 h 2296335"/>
              <a:gd name="connsiteX11" fmla="*/ 94911 w 1100006"/>
              <a:gd name="connsiteY11" fmla="*/ 1600200 h 2296335"/>
              <a:gd name="connsiteX12" fmla="*/ 457982 w 1100006"/>
              <a:gd name="connsiteY12" fmla="*/ 1855694 h 2296335"/>
              <a:gd name="connsiteX13" fmla="*/ 525217 w 1100006"/>
              <a:gd name="connsiteY13" fmla="*/ 1116106 h 2296335"/>
              <a:gd name="connsiteX14" fmla="*/ 632793 w 1100006"/>
              <a:gd name="connsiteY14" fmla="*/ 1492624 h 2296335"/>
              <a:gd name="connsiteX15" fmla="*/ 767264 w 1100006"/>
              <a:gd name="connsiteY15" fmla="*/ 658906 h 2296335"/>
              <a:gd name="connsiteX16" fmla="*/ 888288 w 1100006"/>
              <a:gd name="connsiteY16" fmla="*/ 954742 h 2296335"/>
              <a:gd name="connsiteX17" fmla="*/ 888288 w 1100006"/>
              <a:gd name="connsiteY17" fmla="*/ 268942 h 2296335"/>
              <a:gd name="connsiteX18" fmla="*/ 390746 w 1100006"/>
              <a:gd name="connsiteY18" fmla="*/ 1062318 h 2296335"/>
              <a:gd name="connsiteX19" fmla="*/ 390746 w 1100006"/>
              <a:gd name="connsiteY19" fmla="*/ 1062318 h 229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00006" h="2296335">
                <a:moveTo>
                  <a:pt x="1009311" y="0"/>
                </a:moveTo>
                <a:cubicBezTo>
                  <a:pt x="1066461" y="57150"/>
                  <a:pt x="1123611" y="114300"/>
                  <a:pt x="1089993" y="161365"/>
                </a:cubicBezTo>
                <a:cubicBezTo>
                  <a:pt x="1056375" y="208430"/>
                  <a:pt x="832258" y="197224"/>
                  <a:pt x="807605" y="282389"/>
                </a:cubicBezTo>
                <a:cubicBezTo>
                  <a:pt x="782952" y="367554"/>
                  <a:pt x="980176" y="584947"/>
                  <a:pt x="942076" y="672353"/>
                </a:cubicBezTo>
                <a:cubicBezTo>
                  <a:pt x="903976" y="759759"/>
                  <a:pt x="617105" y="717177"/>
                  <a:pt x="579005" y="806824"/>
                </a:cubicBezTo>
                <a:cubicBezTo>
                  <a:pt x="540905" y="896471"/>
                  <a:pt x="767264" y="1116107"/>
                  <a:pt x="713476" y="1210236"/>
                </a:cubicBezTo>
                <a:cubicBezTo>
                  <a:pt x="659688" y="1304365"/>
                  <a:pt x="269723" y="1304365"/>
                  <a:pt x="256276" y="1371600"/>
                </a:cubicBezTo>
                <a:cubicBezTo>
                  <a:pt x="242829" y="1438835"/>
                  <a:pt x="675375" y="1530723"/>
                  <a:pt x="632793" y="1613647"/>
                </a:cubicBezTo>
                <a:cubicBezTo>
                  <a:pt x="590211" y="1696571"/>
                  <a:pt x="23194" y="1804148"/>
                  <a:pt x="782" y="1869142"/>
                </a:cubicBezTo>
                <a:cubicBezTo>
                  <a:pt x="-21630" y="1934136"/>
                  <a:pt x="444535" y="1934136"/>
                  <a:pt x="498323" y="2003612"/>
                </a:cubicBezTo>
                <a:cubicBezTo>
                  <a:pt x="552111" y="2073088"/>
                  <a:pt x="390746" y="2353235"/>
                  <a:pt x="323511" y="2286000"/>
                </a:cubicBezTo>
                <a:cubicBezTo>
                  <a:pt x="256276" y="2218765"/>
                  <a:pt x="72499" y="1671918"/>
                  <a:pt x="94911" y="1600200"/>
                </a:cubicBezTo>
                <a:cubicBezTo>
                  <a:pt x="117323" y="1528482"/>
                  <a:pt x="386264" y="1936376"/>
                  <a:pt x="457982" y="1855694"/>
                </a:cubicBezTo>
                <a:cubicBezTo>
                  <a:pt x="529700" y="1775012"/>
                  <a:pt x="496082" y="1176618"/>
                  <a:pt x="525217" y="1116106"/>
                </a:cubicBezTo>
                <a:cubicBezTo>
                  <a:pt x="554352" y="1055594"/>
                  <a:pt x="592452" y="1568824"/>
                  <a:pt x="632793" y="1492624"/>
                </a:cubicBezTo>
                <a:cubicBezTo>
                  <a:pt x="673134" y="1416424"/>
                  <a:pt x="724681" y="748553"/>
                  <a:pt x="767264" y="658906"/>
                </a:cubicBezTo>
                <a:cubicBezTo>
                  <a:pt x="809847" y="569259"/>
                  <a:pt x="868117" y="1019736"/>
                  <a:pt x="888288" y="954742"/>
                </a:cubicBezTo>
                <a:cubicBezTo>
                  <a:pt x="908459" y="889748"/>
                  <a:pt x="971212" y="251013"/>
                  <a:pt x="888288" y="268942"/>
                </a:cubicBezTo>
                <a:cubicBezTo>
                  <a:pt x="805364" y="286871"/>
                  <a:pt x="390746" y="1062318"/>
                  <a:pt x="390746" y="1062318"/>
                </a:cubicBezTo>
                <a:lnTo>
                  <a:pt x="390746" y="1062318"/>
                </a:lnTo>
              </a:path>
            </a:pathLst>
          </a:cu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Freeform 8"/>
          <p:cNvSpPr/>
          <p:nvPr/>
        </p:nvSpPr>
        <p:spPr>
          <a:xfrm>
            <a:off x="3442291" y="2514600"/>
            <a:ext cx="807650" cy="2050177"/>
          </a:xfrm>
          <a:custGeom>
            <a:avLst/>
            <a:gdLst>
              <a:gd name="connsiteX0" fmla="*/ 511144 w 807650"/>
              <a:gd name="connsiteY0" fmla="*/ 0 h 2050177"/>
              <a:gd name="connsiteX1" fmla="*/ 699403 w 807650"/>
              <a:gd name="connsiteY1" fmla="*/ 107576 h 2050177"/>
              <a:gd name="connsiteX2" fmla="*/ 390121 w 807650"/>
              <a:gd name="connsiteY2" fmla="*/ 309282 h 2050177"/>
              <a:gd name="connsiteX3" fmla="*/ 712850 w 807650"/>
              <a:gd name="connsiteY3" fmla="*/ 457200 h 2050177"/>
              <a:gd name="connsiteX4" fmla="*/ 349780 w 807650"/>
              <a:gd name="connsiteY4" fmla="*/ 753035 h 2050177"/>
              <a:gd name="connsiteX5" fmla="*/ 726297 w 807650"/>
              <a:gd name="connsiteY5" fmla="*/ 658906 h 2050177"/>
              <a:gd name="connsiteX6" fmla="*/ 295991 w 807650"/>
              <a:gd name="connsiteY6" fmla="*/ 954741 h 2050177"/>
              <a:gd name="connsiteX7" fmla="*/ 726297 w 807650"/>
              <a:gd name="connsiteY7" fmla="*/ 833718 h 2050177"/>
              <a:gd name="connsiteX8" fmla="*/ 269097 w 807650"/>
              <a:gd name="connsiteY8" fmla="*/ 1183341 h 2050177"/>
              <a:gd name="connsiteX9" fmla="*/ 806980 w 807650"/>
              <a:gd name="connsiteY9" fmla="*/ 1075765 h 2050177"/>
              <a:gd name="connsiteX10" fmla="*/ 134627 w 807650"/>
              <a:gd name="connsiteY10" fmla="*/ 1465729 h 2050177"/>
              <a:gd name="connsiteX11" fmla="*/ 712850 w 807650"/>
              <a:gd name="connsiteY11" fmla="*/ 1264024 h 2050177"/>
              <a:gd name="connsiteX12" fmla="*/ 67391 w 807650"/>
              <a:gd name="connsiteY12" fmla="*/ 1801906 h 2050177"/>
              <a:gd name="connsiteX13" fmla="*/ 712850 w 807650"/>
              <a:gd name="connsiteY13" fmla="*/ 1559859 h 2050177"/>
              <a:gd name="connsiteX14" fmla="*/ 156 w 807650"/>
              <a:gd name="connsiteY14" fmla="*/ 2030506 h 2050177"/>
              <a:gd name="connsiteX15" fmla="*/ 645615 w 807650"/>
              <a:gd name="connsiteY15" fmla="*/ 1828800 h 2050177"/>
              <a:gd name="connsiteX16" fmla="*/ 376674 w 807650"/>
              <a:gd name="connsiteY16" fmla="*/ 658906 h 2050177"/>
              <a:gd name="connsiteX17" fmla="*/ 390121 w 807650"/>
              <a:gd name="connsiteY17" fmla="*/ 1721224 h 2050177"/>
              <a:gd name="connsiteX18" fmla="*/ 591827 w 807650"/>
              <a:gd name="connsiteY18" fmla="*/ 134471 h 2050177"/>
              <a:gd name="connsiteX19" fmla="*/ 591827 w 807650"/>
              <a:gd name="connsiteY19" fmla="*/ 134471 h 205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07650" h="2050177">
                <a:moveTo>
                  <a:pt x="511144" y="0"/>
                </a:moveTo>
                <a:cubicBezTo>
                  <a:pt x="615358" y="28014"/>
                  <a:pt x="719573" y="56029"/>
                  <a:pt x="699403" y="107576"/>
                </a:cubicBezTo>
                <a:cubicBezTo>
                  <a:pt x="679233" y="159123"/>
                  <a:pt x="387880" y="251011"/>
                  <a:pt x="390121" y="309282"/>
                </a:cubicBezTo>
                <a:cubicBezTo>
                  <a:pt x="392362" y="367553"/>
                  <a:pt x="719573" y="383241"/>
                  <a:pt x="712850" y="457200"/>
                </a:cubicBezTo>
                <a:cubicBezTo>
                  <a:pt x="706127" y="531159"/>
                  <a:pt x="347539" y="719417"/>
                  <a:pt x="349780" y="753035"/>
                </a:cubicBezTo>
                <a:cubicBezTo>
                  <a:pt x="352021" y="786653"/>
                  <a:pt x="735262" y="625288"/>
                  <a:pt x="726297" y="658906"/>
                </a:cubicBezTo>
                <a:cubicBezTo>
                  <a:pt x="717332" y="692524"/>
                  <a:pt x="295991" y="925606"/>
                  <a:pt x="295991" y="954741"/>
                </a:cubicBezTo>
                <a:cubicBezTo>
                  <a:pt x="295991" y="983876"/>
                  <a:pt x="730779" y="795618"/>
                  <a:pt x="726297" y="833718"/>
                </a:cubicBezTo>
                <a:cubicBezTo>
                  <a:pt x="721815" y="871818"/>
                  <a:pt x="255650" y="1143000"/>
                  <a:pt x="269097" y="1183341"/>
                </a:cubicBezTo>
                <a:cubicBezTo>
                  <a:pt x="282544" y="1223682"/>
                  <a:pt x="829392" y="1028700"/>
                  <a:pt x="806980" y="1075765"/>
                </a:cubicBezTo>
                <a:cubicBezTo>
                  <a:pt x="784568" y="1122830"/>
                  <a:pt x="150315" y="1434353"/>
                  <a:pt x="134627" y="1465729"/>
                </a:cubicBezTo>
                <a:cubicBezTo>
                  <a:pt x="118939" y="1497106"/>
                  <a:pt x="724056" y="1207995"/>
                  <a:pt x="712850" y="1264024"/>
                </a:cubicBezTo>
                <a:cubicBezTo>
                  <a:pt x="701644" y="1320054"/>
                  <a:pt x="67391" y="1752600"/>
                  <a:pt x="67391" y="1801906"/>
                </a:cubicBezTo>
                <a:cubicBezTo>
                  <a:pt x="67391" y="1851212"/>
                  <a:pt x="724056" y="1521759"/>
                  <a:pt x="712850" y="1559859"/>
                </a:cubicBezTo>
                <a:cubicBezTo>
                  <a:pt x="701644" y="1597959"/>
                  <a:pt x="11362" y="1985683"/>
                  <a:pt x="156" y="2030506"/>
                </a:cubicBezTo>
                <a:cubicBezTo>
                  <a:pt x="-11050" y="2075329"/>
                  <a:pt x="582862" y="2057400"/>
                  <a:pt x="645615" y="1828800"/>
                </a:cubicBezTo>
                <a:cubicBezTo>
                  <a:pt x="708368" y="1600200"/>
                  <a:pt x="419256" y="676835"/>
                  <a:pt x="376674" y="658906"/>
                </a:cubicBezTo>
                <a:cubicBezTo>
                  <a:pt x="334092" y="640977"/>
                  <a:pt x="354262" y="1808630"/>
                  <a:pt x="390121" y="1721224"/>
                </a:cubicBezTo>
                <a:cubicBezTo>
                  <a:pt x="425980" y="1633818"/>
                  <a:pt x="591827" y="134471"/>
                  <a:pt x="591827" y="134471"/>
                </a:cubicBezTo>
                <a:lnTo>
                  <a:pt x="591827" y="134471"/>
                </a:lnTo>
              </a:path>
            </a:pathLst>
          </a:custGeom>
          <a:noFill/>
          <a:ln w="19050">
            <a:solidFill>
              <a:srgbClr val="FF5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1994109" y="5701293"/>
            <a:ext cx="42991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висина троугла у основи </a:t>
            </a:r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𝒽</a:t>
            </a:r>
            <a:r>
              <a:rPr lang="sr-Cyrl-R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𝑜  </a:t>
            </a:r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sr-Cyrl-RS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дуж</a:t>
            </a:r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𝐵𝐾)</a:t>
            </a:r>
            <a:endParaRPr lang="sr-Latn-RS" dirty="0"/>
          </a:p>
        </p:txBody>
      </p:sp>
      <p:sp>
        <p:nvSpPr>
          <p:cNvPr id="11" name="TextBox 10"/>
          <p:cNvSpPr txBox="1"/>
          <p:nvPr/>
        </p:nvSpPr>
        <p:spPr>
          <a:xfrm rot="20276415">
            <a:off x="4684154" y="4079958"/>
            <a:ext cx="58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𝑟</a:t>
            </a:r>
            <a:r>
              <a:rPr lang="sr-Latn-RS" sz="2000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𝑜</a:t>
            </a:r>
            <a:endParaRPr lang="sr-Latn-RS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770952">
            <a:off x="3552782" y="4315355"/>
            <a:ext cx="58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𝑟</a:t>
            </a:r>
            <a:r>
              <a:rPr lang="sr-Latn-RS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𝑢</a:t>
            </a:r>
            <a:endParaRPr lang="sr-Latn-R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42297" y="4361634"/>
            <a:ext cx="468167" cy="14087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64239" y="1780642"/>
            <a:ext cx="168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omic Sans MS" panose="030F0702030302020204" pitchFamily="66" charset="0"/>
              </a:rPr>
              <a:t>б</a:t>
            </a:r>
            <a:r>
              <a:rPr lang="sr-Cyrl-RS" dirty="0" smtClean="0">
                <a:latin typeface="Comic Sans MS" panose="030F0702030302020204" pitchFamily="66" charset="0"/>
              </a:rPr>
              <a:t>очна ивица</a:t>
            </a:r>
            <a:endParaRPr lang="sr-Latn-R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082545" y="2117483"/>
            <a:ext cx="1114385" cy="9684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7433" y="2032543"/>
            <a:ext cx="113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апотема</a:t>
            </a:r>
            <a:endParaRPr lang="sr-Latn-RS" dirty="0"/>
          </a:p>
        </p:txBody>
      </p:sp>
      <p:cxnSp>
        <p:nvCxnSpPr>
          <p:cNvPr id="19" name="Straight Arrow Connector 18"/>
          <p:cNvCxnSpPr>
            <a:endCxn id="9" idx="4"/>
          </p:cNvCxnSpPr>
          <p:nvPr/>
        </p:nvCxnSpPr>
        <p:spPr>
          <a:xfrm>
            <a:off x="1844750" y="2267992"/>
            <a:ext cx="1947321" cy="999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64239" y="4681066"/>
            <a:ext cx="217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основна ивица</a:t>
            </a:r>
            <a:endParaRPr lang="sr-Latn-R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194863" y="4633892"/>
            <a:ext cx="757982" cy="2665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90994" y="2766175"/>
            <a:ext cx="241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висина пирамиде</a:t>
            </a:r>
            <a:endParaRPr lang="sr-Latn-RS" dirty="0"/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>
            <a:off x="4215615" y="2950841"/>
            <a:ext cx="1775379" cy="5015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6553" y="4342280"/>
            <a:ext cx="1952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omic Sans MS" panose="030F0702030302020204" pitchFamily="66" charset="0"/>
              </a:rPr>
              <a:t>у</a:t>
            </a:r>
            <a:r>
              <a:rPr lang="sr-Cyrl-RS" dirty="0" smtClean="0">
                <a:latin typeface="Comic Sans MS" panose="030F0702030302020204" pitchFamily="66" charset="0"/>
              </a:rPr>
              <a:t>гао између бочне стране и равни основе</a:t>
            </a:r>
            <a:endParaRPr lang="sr-Latn-R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Left Arrow 29"/>
          <p:cNvSpPr/>
          <p:nvPr/>
        </p:nvSpPr>
        <p:spPr>
          <a:xfrm rot="10007930">
            <a:off x="2074924" y="4571810"/>
            <a:ext cx="1529238" cy="174514"/>
          </a:xfrm>
          <a:prstGeom prst="leftArrow">
            <a:avLst>
              <a:gd name="adj1" fmla="val 0"/>
              <a:gd name="adj2" fmla="val 3961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>
            <a:off x="3188126" y="4137933"/>
            <a:ext cx="699452" cy="66513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2" name="TextBox 31"/>
          <p:cNvSpPr txBox="1"/>
          <p:nvPr/>
        </p:nvSpPr>
        <p:spPr>
          <a:xfrm>
            <a:off x="6333697" y="3322534"/>
            <a:ext cx="2335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omic Sans MS" panose="030F0702030302020204" pitchFamily="66" charset="0"/>
              </a:rPr>
              <a:t>у</a:t>
            </a:r>
            <a:r>
              <a:rPr lang="sr-Cyrl-RS" dirty="0" smtClean="0">
                <a:latin typeface="Comic Sans MS" panose="030F0702030302020204" pitchFamily="66" charset="0"/>
              </a:rPr>
              <a:t>гао између бочне ивице и равни основе</a:t>
            </a:r>
            <a:endParaRPr lang="sr-Latn-R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 rot="14991761">
            <a:off x="5242732" y="3677111"/>
            <a:ext cx="699452" cy="665130"/>
          </a:xfrm>
          <a:prstGeom prst="arc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4" name="Left Arrow 33"/>
          <p:cNvSpPr/>
          <p:nvPr/>
        </p:nvSpPr>
        <p:spPr>
          <a:xfrm rot="20641776">
            <a:off x="5455897" y="3751269"/>
            <a:ext cx="953253" cy="202701"/>
          </a:xfrm>
          <a:prstGeom prst="leftArrow">
            <a:avLst>
              <a:gd name="adj1" fmla="val 0"/>
              <a:gd name="adj2" fmla="val 39612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1449" y="601864"/>
            <a:ext cx="751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ПРАВИЛНА  ШЕСТОСТРАНА  ПИРАМИДА</a:t>
            </a:r>
            <a:endParaRPr lang="sr-Latn-R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3529"/>
            <a:ext cx="4262718" cy="4987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48718" y="4826881"/>
            <a:ext cx="186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основна ивица</a:t>
            </a:r>
            <a:endParaRPr lang="sr-Latn-R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572386" y="4826881"/>
            <a:ext cx="976332" cy="1846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29940" y="5492700"/>
            <a:ext cx="4118778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sr-Cyrl-R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ВО - полупречник описане кружнице </a:t>
            </a:r>
            <a:r>
              <a:rPr lang="sr-Latn-R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𝑟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𝑜</a:t>
            </a:r>
            <a:endParaRPr lang="sr-Latn-R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934966" y="4952941"/>
            <a:ext cx="10453" cy="7016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4748" y="3352106"/>
            <a:ext cx="29152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КО - полупречник уписане кружнице </a:t>
            </a:r>
            <a:r>
              <a:rPr lang="sr-Latn-R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𝑟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𝑢</a:t>
            </a:r>
            <a:endParaRPr lang="sr-Latn-R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6000" y="3978478"/>
            <a:ext cx="1304365" cy="8201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72386" y="1967005"/>
            <a:ext cx="168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omic Sans MS" panose="030F0702030302020204" pitchFamily="66" charset="0"/>
              </a:rPr>
              <a:t>б</a:t>
            </a:r>
            <a:r>
              <a:rPr lang="sr-Cyrl-RS" dirty="0" smtClean="0">
                <a:latin typeface="Comic Sans MS" panose="030F0702030302020204" pitchFamily="66" charset="0"/>
              </a:rPr>
              <a:t>очна ивица</a:t>
            </a:r>
            <a:endParaRPr lang="sr-Latn-RS" dirty="0"/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4850728" y="2151671"/>
            <a:ext cx="721658" cy="14824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96865" y="2613336"/>
            <a:ext cx="241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висина пирамиде</a:t>
            </a:r>
            <a:endParaRPr lang="sr-Latn-R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17359" y="2839673"/>
            <a:ext cx="1479506" cy="30256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12325" y="2094432"/>
            <a:ext cx="113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апотема</a:t>
            </a:r>
            <a:endParaRPr lang="sr-Latn-R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52629" y="2423289"/>
            <a:ext cx="1724977" cy="11604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3684494" y="1865879"/>
            <a:ext cx="1344788" cy="3055745"/>
          </a:xfrm>
          <a:custGeom>
            <a:avLst/>
            <a:gdLst>
              <a:gd name="connsiteX0" fmla="*/ 618565 w 1344788"/>
              <a:gd name="connsiteY0" fmla="*/ 57050 h 3055745"/>
              <a:gd name="connsiteX1" fmla="*/ 860612 w 1344788"/>
              <a:gd name="connsiteY1" fmla="*/ 16709 h 3055745"/>
              <a:gd name="connsiteX2" fmla="*/ 605118 w 1344788"/>
              <a:gd name="connsiteY2" fmla="*/ 299097 h 3055745"/>
              <a:gd name="connsiteX3" fmla="*/ 954741 w 1344788"/>
              <a:gd name="connsiteY3" fmla="*/ 218415 h 3055745"/>
              <a:gd name="connsiteX4" fmla="*/ 537882 w 1344788"/>
              <a:gd name="connsiteY4" fmla="*/ 541145 h 3055745"/>
              <a:gd name="connsiteX5" fmla="*/ 995082 w 1344788"/>
              <a:gd name="connsiteY5" fmla="*/ 379780 h 3055745"/>
              <a:gd name="connsiteX6" fmla="*/ 457200 w 1344788"/>
              <a:gd name="connsiteY6" fmla="*/ 810086 h 3055745"/>
              <a:gd name="connsiteX7" fmla="*/ 1021977 w 1344788"/>
              <a:gd name="connsiteY7" fmla="*/ 729403 h 3055745"/>
              <a:gd name="connsiteX8" fmla="*/ 430306 w 1344788"/>
              <a:gd name="connsiteY8" fmla="*/ 1294180 h 3055745"/>
              <a:gd name="connsiteX9" fmla="*/ 1089212 w 1344788"/>
              <a:gd name="connsiteY9" fmla="*/ 1011792 h 3055745"/>
              <a:gd name="connsiteX10" fmla="*/ 363071 w 1344788"/>
              <a:gd name="connsiteY10" fmla="*/ 1549674 h 3055745"/>
              <a:gd name="connsiteX11" fmla="*/ 1223682 w 1344788"/>
              <a:gd name="connsiteY11" fmla="*/ 1321074 h 3055745"/>
              <a:gd name="connsiteX12" fmla="*/ 255494 w 1344788"/>
              <a:gd name="connsiteY12" fmla="*/ 1899297 h 3055745"/>
              <a:gd name="connsiteX13" fmla="*/ 1237130 w 1344788"/>
              <a:gd name="connsiteY13" fmla="*/ 1603462 h 3055745"/>
              <a:gd name="connsiteX14" fmla="*/ 201706 w 1344788"/>
              <a:gd name="connsiteY14" fmla="*/ 2222027 h 3055745"/>
              <a:gd name="connsiteX15" fmla="*/ 1344706 w 1344788"/>
              <a:gd name="connsiteY15" fmla="*/ 1872403 h 3055745"/>
              <a:gd name="connsiteX16" fmla="*/ 134471 w 1344788"/>
              <a:gd name="connsiteY16" fmla="*/ 2679227 h 3055745"/>
              <a:gd name="connsiteX17" fmla="*/ 1183341 w 1344788"/>
              <a:gd name="connsiteY17" fmla="*/ 2235474 h 3055745"/>
              <a:gd name="connsiteX18" fmla="*/ 0 w 1344788"/>
              <a:gd name="connsiteY18" fmla="*/ 3055745 h 3055745"/>
              <a:gd name="connsiteX19" fmla="*/ 0 w 1344788"/>
              <a:gd name="connsiteY19" fmla="*/ 3055745 h 305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4788" h="3055745">
                <a:moveTo>
                  <a:pt x="618565" y="57050"/>
                </a:moveTo>
                <a:cubicBezTo>
                  <a:pt x="740709" y="16709"/>
                  <a:pt x="862853" y="-23632"/>
                  <a:pt x="860612" y="16709"/>
                </a:cubicBezTo>
                <a:cubicBezTo>
                  <a:pt x="858371" y="57050"/>
                  <a:pt x="589430" y="265479"/>
                  <a:pt x="605118" y="299097"/>
                </a:cubicBezTo>
                <a:cubicBezTo>
                  <a:pt x="620806" y="332715"/>
                  <a:pt x="965947" y="178074"/>
                  <a:pt x="954741" y="218415"/>
                </a:cubicBezTo>
                <a:cubicBezTo>
                  <a:pt x="943535" y="258756"/>
                  <a:pt x="531158" y="514251"/>
                  <a:pt x="537882" y="541145"/>
                </a:cubicBezTo>
                <a:cubicBezTo>
                  <a:pt x="544606" y="568039"/>
                  <a:pt x="1008529" y="334957"/>
                  <a:pt x="995082" y="379780"/>
                </a:cubicBezTo>
                <a:cubicBezTo>
                  <a:pt x="981635" y="424603"/>
                  <a:pt x="452718" y="751816"/>
                  <a:pt x="457200" y="810086"/>
                </a:cubicBezTo>
                <a:cubicBezTo>
                  <a:pt x="461682" y="868356"/>
                  <a:pt x="1026459" y="648721"/>
                  <a:pt x="1021977" y="729403"/>
                </a:cubicBezTo>
                <a:cubicBezTo>
                  <a:pt x="1017495" y="810085"/>
                  <a:pt x="419100" y="1247115"/>
                  <a:pt x="430306" y="1294180"/>
                </a:cubicBezTo>
                <a:cubicBezTo>
                  <a:pt x="441512" y="1341245"/>
                  <a:pt x="1100418" y="969210"/>
                  <a:pt x="1089212" y="1011792"/>
                </a:cubicBezTo>
                <a:cubicBezTo>
                  <a:pt x="1078006" y="1054374"/>
                  <a:pt x="340659" y="1498127"/>
                  <a:pt x="363071" y="1549674"/>
                </a:cubicBezTo>
                <a:cubicBezTo>
                  <a:pt x="385483" y="1601221"/>
                  <a:pt x="1241612" y="1262803"/>
                  <a:pt x="1223682" y="1321074"/>
                </a:cubicBezTo>
                <a:cubicBezTo>
                  <a:pt x="1205752" y="1379345"/>
                  <a:pt x="253253" y="1852232"/>
                  <a:pt x="255494" y="1899297"/>
                </a:cubicBezTo>
                <a:cubicBezTo>
                  <a:pt x="257735" y="1946362"/>
                  <a:pt x="1246095" y="1549674"/>
                  <a:pt x="1237130" y="1603462"/>
                </a:cubicBezTo>
                <a:cubicBezTo>
                  <a:pt x="1228165" y="1657250"/>
                  <a:pt x="183777" y="2177204"/>
                  <a:pt x="201706" y="2222027"/>
                </a:cubicBezTo>
                <a:cubicBezTo>
                  <a:pt x="219635" y="2266850"/>
                  <a:pt x="1355912" y="1796203"/>
                  <a:pt x="1344706" y="1872403"/>
                </a:cubicBezTo>
                <a:cubicBezTo>
                  <a:pt x="1333500" y="1948603"/>
                  <a:pt x="161365" y="2618715"/>
                  <a:pt x="134471" y="2679227"/>
                </a:cubicBezTo>
                <a:cubicBezTo>
                  <a:pt x="107577" y="2739739"/>
                  <a:pt x="1205753" y="2172721"/>
                  <a:pt x="1183341" y="2235474"/>
                </a:cubicBezTo>
                <a:cubicBezTo>
                  <a:pt x="1160929" y="2298227"/>
                  <a:pt x="0" y="3055745"/>
                  <a:pt x="0" y="3055745"/>
                </a:cubicBezTo>
                <a:lnTo>
                  <a:pt x="0" y="3055745"/>
                </a:lnTo>
              </a:path>
            </a:pathLst>
          </a:cu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4" name="TextBox 33"/>
          <p:cNvSpPr txBox="1"/>
          <p:nvPr/>
        </p:nvSpPr>
        <p:spPr>
          <a:xfrm>
            <a:off x="5339230" y="1246943"/>
            <a:ext cx="307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већи дијагонални пресек пирамиде ( </a:t>
            </a:r>
            <a:r>
              <a:rPr lang="sr-Cyrl-RS" smtClean="0">
                <a:latin typeface="Comic Sans MS" panose="030F0702030302020204" pitchFamily="66" charset="0"/>
              </a:rPr>
              <a:t>троугао </a:t>
            </a:r>
            <a:r>
              <a:rPr lang="sr-Latn-RS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sr-Cyrl-RS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𝐸𝑆 )</a:t>
            </a:r>
            <a:endParaRPr lang="sr-Latn-RS" dirty="0">
              <a:latin typeface="Comic Sans MS" panose="030F0702030302020204" pitchFamily="66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433337" y="1564055"/>
            <a:ext cx="940425" cy="614756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3383919" y="2247868"/>
            <a:ext cx="1079634" cy="2435193"/>
          </a:xfrm>
          <a:custGeom>
            <a:avLst/>
            <a:gdLst>
              <a:gd name="connsiteX0" fmla="*/ 715391 w 1079634"/>
              <a:gd name="connsiteY0" fmla="*/ 134578 h 2435193"/>
              <a:gd name="connsiteX1" fmla="*/ 1078461 w 1079634"/>
              <a:gd name="connsiteY1" fmla="*/ 13554 h 2435193"/>
              <a:gd name="connsiteX2" fmla="*/ 607814 w 1079634"/>
              <a:gd name="connsiteY2" fmla="*/ 416966 h 2435193"/>
              <a:gd name="connsiteX3" fmla="*/ 984332 w 1079634"/>
              <a:gd name="connsiteY3" fmla="*/ 443860 h 2435193"/>
              <a:gd name="connsiteX4" fmla="*/ 513685 w 1079634"/>
              <a:gd name="connsiteY4" fmla="*/ 659013 h 2435193"/>
              <a:gd name="connsiteX5" fmla="*/ 1024673 w 1079634"/>
              <a:gd name="connsiteY5" fmla="*/ 699354 h 2435193"/>
              <a:gd name="connsiteX6" fmla="*/ 486791 w 1079634"/>
              <a:gd name="connsiteY6" fmla="*/ 833825 h 2435193"/>
              <a:gd name="connsiteX7" fmla="*/ 1024673 w 1079634"/>
              <a:gd name="connsiteY7" fmla="*/ 1075872 h 2435193"/>
              <a:gd name="connsiteX8" fmla="*/ 338873 w 1079634"/>
              <a:gd name="connsiteY8" fmla="*/ 1156554 h 2435193"/>
              <a:gd name="connsiteX9" fmla="*/ 1011226 w 1079634"/>
              <a:gd name="connsiteY9" fmla="*/ 1438942 h 2435193"/>
              <a:gd name="connsiteX10" fmla="*/ 258191 w 1079634"/>
              <a:gd name="connsiteY10" fmla="*/ 1479284 h 2435193"/>
              <a:gd name="connsiteX11" fmla="*/ 1024673 w 1079634"/>
              <a:gd name="connsiteY11" fmla="*/ 1842354 h 2435193"/>
              <a:gd name="connsiteX12" fmla="*/ 110273 w 1079634"/>
              <a:gd name="connsiteY12" fmla="*/ 1909589 h 2435193"/>
              <a:gd name="connsiteX13" fmla="*/ 903650 w 1079634"/>
              <a:gd name="connsiteY13" fmla="*/ 2165084 h 2435193"/>
              <a:gd name="connsiteX14" fmla="*/ 16144 w 1079634"/>
              <a:gd name="connsiteY14" fmla="*/ 2272660 h 2435193"/>
              <a:gd name="connsiteX15" fmla="*/ 338873 w 1079634"/>
              <a:gd name="connsiteY15" fmla="*/ 2420578 h 2435193"/>
              <a:gd name="connsiteX16" fmla="*/ 446450 w 1079634"/>
              <a:gd name="connsiteY16" fmla="*/ 1882695 h 2435193"/>
              <a:gd name="connsiteX17" fmla="*/ 701944 w 1079634"/>
              <a:gd name="connsiteY17" fmla="*/ 1896142 h 2435193"/>
              <a:gd name="connsiteX18" fmla="*/ 701944 w 1079634"/>
              <a:gd name="connsiteY18" fmla="*/ 1802013 h 2435193"/>
              <a:gd name="connsiteX19" fmla="*/ 701944 w 1079634"/>
              <a:gd name="connsiteY19" fmla="*/ 1680989 h 2435193"/>
              <a:gd name="connsiteX20" fmla="*/ 701944 w 1079634"/>
              <a:gd name="connsiteY20" fmla="*/ 1492731 h 2435193"/>
              <a:gd name="connsiteX21" fmla="*/ 621261 w 1079634"/>
              <a:gd name="connsiteY21" fmla="*/ 914507 h 2435193"/>
              <a:gd name="connsiteX22" fmla="*/ 406108 w 1079634"/>
              <a:gd name="connsiteY22" fmla="*/ 1775119 h 2435193"/>
              <a:gd name="connsiteX23" fmla="*/ 890203 w 1079634"/>
              <a:gd name="connsiteY23" fmla="*/ 659013 h 2435193"/>
              <a:gd name="connsiteX24" fmla="*/ 890203 w 1079634"/>
              <a:gd name="connsiteY24" fmla="*/ 659013 h 2435193"/>
              <a:gd name="connsiteX25" fmla="*/ 701944 w 1079634"/>
              <a:gd name="connsiteY25" fmla="*/ 605225 h 2435193"/>
              <a:gd name="connsiteX26" fmla="*/ 890203 w 1079634"/>
              <a:gd name="connsiteY26" fmla="*/ 430413 h 243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79634" h="2435193">
                <a:moveTo>
                  <a:pt x="715391" y="134578"/>
                </a:moveTo>
                <a:cubicBezTo>
                  <a:pt x="905890" y="50534"/>
                  <a:pt x="1096390" y="-33510"/>
                  <a:pt x="1078461" y="13554"/>
                </a:cubicBezTo>
                <a:cubicBezTo>
                  <a:pt x="1060532" y="60618"/>
                  <a:pt x="623502" y="345248"/>
                  <a:pt x="607814" y="416966"/>
                </a:cubicBezTo>
                <a:cubicBezTo>
                  <a:pt x="592126" y="488684"/>
                  <a:pt x="1000020" y="403519"/>
                  <a:pt x="984332" y="443860"/>
                </a:cubicBezTo>
                <a:cubicBezTo>
                  <a:pt x="968644" y="484201"/>
                  <a:pt x="506962" y="616431"/>
                  <a:pt x="513685" y="659013"/>
                </a:cubicBezTo>
                <a:cubicBezTo>
                  <a:pt x="520408" y="701595"/>
                  <a:pt x="1029155" y="670219"/>
                  <a:pt x="1024673" y="699354"/>
                </a:cubicBezTo>
                <a:cubicBezTo>
                  <a:pt x="1020191" y="728489"/>
                  <a:pt x="486791" y="771072"/>
                  <a:pt x="486791" y="833825"/>
                </a:cubicBezTo>
                <a:cubicBezTo>
                  <a:pt x="486791" y="896578"/>
                  <a:pt x="1049326" y="1022084"/>
                  <a:pt x="1024673" y="1075872"/>
                </a:cubicBezTo>
                <a:cubicBezTo>
                  <a:pt x="1000020" y="1129660"/>
                  <a:pt x="341114" y="1096042"/>
                  <a:pt x="338873" y="1156554"/>
                </a:cubicBezTo>
                <a:cubicBezTo>
                  <a:pt x="336632" y="1217066"/>
                  <a:pt x="1024673" y="1385154"/>
                  <a:pt x="1011226" y="1438942"/>
                </a:cubicBezTo>
                <a:cubicBezTo>
                  <a:pt x="997779" y="1492730"/>
                  <a:pt x="255950" y="1412049"/>
                  <a:pt x="258191" y="1479284"/>
                </a:cubicBezTo>
                <a:cubicBezTo>
                  <a:pt x="260432" y="1546519"/>
                  <a:pt x="1049326" y="1770637"/>
                  <a:pt x="1024673" y="1842354"/>
                </a:cubicBezTo>
                <a:cubicBezTo>
                  <a:pt x="1000020" y="1914071"/>
                  <a:pt x="130443" y="1855801"/>
                  <a:pt x="110273" y="1909589"/>
                </a:cubicBezTo>
                <a:cubicBezTo>
                  <a:pt x="90102" y="1963377"/>
                  <a:pt x="919338" y="2104572"/>
                  <a:pt x="903650" y="2165084"/>
                </a:cubicBezTo>
                <a:cubicBezTo>
                  <a:pt x="887962" y="2225596"/>
                  <a:pt x="110274" y="2230078"/>
                  <a:pt x="16144" y="2272660"/>
                </a:cubicBezTo>
                <a:cubicBezTo>
                  <a:pt x="-77986" y="2315242"/>
                  <a:pt x="267155" y="2485572"/>
                  <a:pt x="338873" y="2420578"/>
                </a:cubicBezTo>
                <a:cubicBezTo>
                  <a:pt x="410591" y="2355584"/>
                  <a:pt x="385938" y="1970101"/>
                  <a:pt x="446450" y="1882695"/>
                </a:cubicBezTo>
                <a:cubicBezTo>
                  <a:pt x="506962" y="1795289"/>
                  <a:pt x="659362" y="1909589"/>
                  <a:pt x="701944" y="1896142"/>
                </a:cubicBezTo>
                <a:cubicBezTo>
                  <a:pt x="744526" y="1882695"/>
                  <a:pt x="701944" y="1802013"/>
                  <a:pt x="701944" y="1802013"/>
                </a:cubicBezTo>
                <a:lnTo>
                  <a:pt x="701944" y="1680989"/>
                </a:lnTo>
                <a:cubicBezTo>
                  <a:pt x="701944" y="1629442"/>
                  <a:pt x="715391" y="1620478"/>
                  <a:pt x="701944" y="1492731"/>
                </a:cubicBezTo>
                <a:cubicBezTo>
                  <a:pt x="688497" y="1364984"/>
                  <a:pt x="670567" y="867442"/>
                  <a:pt x="621261" y="914507"/>
                </a:cubicBezTo>
                <a:cubicBezTo>
                  <a:pt x="571955" y="961572"/>
                  <a:pt x="361284" y="1817701"/>
                  <a:pt x="406108" y="1775119"/>
                </a:cubicBezTo>
                <a:cubicBezTo>
                  <a:pt x="450932" y="1732537"/>
                  <a:pt x="890203" y="659013"/>
                  <a:pt x="890203" y="659013"/>
                </a:cubicBezTo>
                <a:lnTo>
                  <a:pt x="890203" y="659013"/>
                </a:lnTo>
                <a:cubicBezTo>
                  <a:pt x="858827" y="650048"/>
                  <a:pt x="701944" y="643325"/>
                  <a:pt x="701944" y="605225"/>
                </a:cubicBezTo>
                <a:cubicBezTo>
                  <a:pt x="701944" y="567125"/>
                  <a:pt x="796073" y="498769"/>
                  <a:pt x="890203" y="430413"/>
                </a:cubicBezTo>
              </a:path>
            </a:pathLst>
          </a:cu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227294" y="1398494"/>
            <a:ext cx="1206043" cy="342838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433337" y="1457192"/>
            <a:ext cx="0" cy="257202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227293" y="4594982"/>
            <a:ext cx="1142451" cy="26321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69141" y="4569370"/>
            <a:ext cx="1952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omic Sans MS" panose="030F0702030302020204" pitchFamily="66" charset="0"/>
              </a:rPr>
              <a:t>у</a:t>
            </a:r>
            <a:r>
              <a:rPr lang="sr-Cyrl-RS" dirty="0" smtClean="0">
                <a:latin typeface="Comic Sans MS" panose="030F0702030302020204" pitchFamily="66" charset="0"/>
              </a:rPr>
              <a:t>гао између бочне стране и равни основе</a:t>
            </a:r>
            <a:endParaRPr lang="sr-Latn-R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Left Arrow 48"/>
          <p:cNvSpPr/>
          <p:nvPr/>
        </p:nvSpPr>
        <p:spPr>
          <a:xfrm rot="10007930">
            <a:off x="2117865" y="4795200"/>
            <a:ext cx="1357420" cy="160639"/>
          </a:xfrm>
          <a:prstGeom prst="leftArrow">
            <a:avLst>
              <a:gd name="adj1" fmla="val 0"/>
              <a:gd name="adj2" fmla="val 39612"/>
            </a:avLst>
          </a:prstGeom>
          <a:ln w="38100"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>
            <a:off x="2985041" y="4469543"/>
            <a:ext cx="699452" cy="665130"/>
          </a:xfrm>
          <a:prstGeom prst="arc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1" name="TextBox 50"/>
          <p:cNvSpPr txBox="1"/>
          <p:nvPr/>
        </p:nvSpPr>
        <p:spPr>
          <a:xfrm>
            <a:off x="6413122" y="5368423"/>
            <a:ext cx="2335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omic Sans MS" panose="030F0702030302020204" pitchFamily="66" charset="0"/>
              </a:rPr>
              <a:t>у</a:t>
            </a:r>
            <a:r>
              <a:rPr lang="sr-Cyrl-RS" dirty="0" smtClean="0">
                <a:latin typeface="Comic Sans MS" panose="030F0702030302020204" pitchFamily="66" charset="0"/>
              </a:rPr>
              <a:t>гао између бочне ивице и равни основе</a:t>
            </a:r>
            <a:endParaRPr lang="sr-Latn-R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Left Arrow 51"/>
          <p:cNvSpPr/>
          <p:nvPr/>
        </p:nvSpPr>
        <p:spPr>
          <a:xfrm rot="1204946" flipV="1">
            <a:off x="3758537" y="5136889"/>
            <a:ext cx="2797149" cy="230470"/>
          </a:xfrm>
          <a:prstGeom prst="leftArrow">
            <a:avLst>
              <a:gd name="adj1" fmla="val 0"/>
              <a:gd name="adj2" fmla="val 3354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53" name="Arc 52"/>
          <p:cNvSpPr/>
          <p:nvPr/>
        </p:nvSpPr>
        <p:spPr>
          <a:xfrm>
            <a:off x="3423940" y="4483034"/>
            <a:ext cx="699452" cy="66513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993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"/>
              <p:cNvSpPr>
                <a:spLocks noChangeArrowheads="1"/>
              </p:cNvSpPr>
              <p:nvPr/>
            </p:nvSpPr>
            <p:spPr bwMode="auto">
              <a:xfrm>
                <a:off x="574868" y="541878"/>
                <a:ext cx="4024027" cy="5466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yriadPro-Regular"/>
                    <a:cs typeface="Times New Roman" pitchFamily="18" charset="0"/>
                  </a:rPr>
                  <a:t>ПРИМЕР</a:t>
                </a:r>
                <a:r>
                  <a:rPr kumimoji="0" lang="sr-Latn-R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yriadPro-Regular"/>
                    <a:cs typeface="Times New Roman" pitchFamily="18" charset="0"/>
                  </a:rPr>
                  <a:t> 1</a:t>
                </a:r>
                <a:r>
                  <a:rPr kumimoji="0" lang="sr-Cyrl-R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yriadPro-Regular"/>
                    <a:cs typeface="Times New Roman" pitchFamily="18" charset="0"/>
                  </a:rPr>
                  <a:t>: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r-Cyrl-RS" sz="2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cs typeface="Times New Roman" pitchFamily="18" charset="0"/>
                  </a:rPr>
                  <a:t>Израчунај површину правилне четворостране</a:t>
                </a:r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cs typeface="Times New Roman" pitchFamily="18" charset="0"/>
                  </a:rPr>
                  <a:t> пирамиде основне ивице </a:t>
                </a:r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  <a:cs typeface="Times New Roman" pitchFamily="18" charset="0"/>
                  </a:rPr>
                  <a:t>𝒶=6 𝒸𝓂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и висине бочне стране 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Times New Roman" pitchFamily="18" charset="0"/>
                  </a:rPr>
                  <a:t>𝒽=8 𝒸𝓂. 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b="1" i="1" u="sng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Решење: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Cyrl-RS" sz="20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𝑃=𝐵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+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𝑀   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𝐵=𝒶²                       𝑀=4·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sr-Cyrl-R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𝒶</m:t>
                        </m:r>
                        <m:r>
                          <a:rPr lang="sr-Cyrl-R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·</m:t>
                        </m:r>
                        <m:r>
                          <a:rPr lang="sr-Cyrl-R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𝒽</m:t>
                        </m:r>
                      </m:num>
                      <m:den>
                        <m:r>
                          <a:rPr lang="sr-Cyrl-R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r-Cyrl-RS" sz="20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r-Cyrl-RS" sz="2000" strike="noStrike" cap="none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𝐵=6²                        𝑀=2𝒶𝒽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u="sng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𝐵=36 𝒸𝓂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²            𝑀=2·6·8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r-Cyrl-RS" sz="2000" strike="noStrike" cap="none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sr-Cyrl-RS" sz="2000" strike="noStrike" cap="none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</a:t>
                </a:r>
                <a:r>
                  <a:rPr kumimoji="0" lang="sr-Cyrl-RS" sz="2000" u="sng" strike="noStrike" cap="none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𝑀=96 </a:t>
                </a:r>
                <a:r>
                  <a:rPr lang="sr-Cyrl-RS" sz="2000" u="sng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𝒸𝓂</a:t>
                </a:r>
                <a:r>
                  <a:rPr lang="sr-Cyrl-RS" sz="2000" u="sng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²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sr-Cyrl-RS" sz="2000" u="sng" strike="noStrike" cap="none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𝑃=𝐵+𝑀  </a:t>
                </a:r>
                <a:endParaRPr lang="sr-Cyrl-RS" sz="20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𝑃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36 +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96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sr-Cyrl-RS" sz="2000" u="sng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𝑃= </a:t>
                </a:r>
                <a:r>
                  <a:rPr lang="sr-Cyrl-RS" sz="2000" u="sng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132 </a:t>
                </a:r>
                <a:r>
                  <a:rPr lang="sr-Cyrl-RS" sz="2000" u="sng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𝒸𝓂²</a:t>
                </a:r>
                <a:endParaRPr lang="sr-Cyrl-RS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868" y="541878"/>
                <a:ext cx="4024027" cy="5466048"/>
              </a:xfrm>
              <a:prstGeom prst="rect">
                <a:avLst/>
              </a:prstGeom>
              <a:blipFill rotWithShape="0">
                <a:blip r:embed="rId2"/>
                <a:stretch>
                  <a:fillRect l="-1515" t="-111" r="-1212" b="-144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58" y="1949824"/>
            <a:ext cx="4563054" cy="35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"/>
              <p:cNvSpPr>
                <a:spLocks noChangeArrowheads="1"/>
              </p:cNvSpPr>
              <p:nvPr/>
            </p:nvSpPr>
            <p:spPr bwMode="auto">
              <a:xfrm>
                <a:off x="713810" y="506504"/>
                <a:ext cx="4024027" cy="569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yriadPro-Regular"/>
                    <a:cs typeface="Times New Roman" pitchFamily="18" charset="0"/>
                  </a:rPr>
                  <a:t>ПРИМЕР</a:t>
                </a:r>
                <a:r>
                  <a:rPr kumimoji="0" lang="sr-Latn-R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yriadPro-Regular"/>
                    <a:cs typeface="Times New Roman" pitchFamily="18" charset="0"/>
                  </a:rPr>
                  <a:t> 2</a:t>
                </a:r>
                <a:r>
                  <a:rPr kumimoji="0" lang="sr-Cyrl-R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yriadPro-Regular"/>
                    <a:cs typeface="Times New Roman" pitchFamily="18" charset="0"/>
                  </a:rPr>
                  <a:t>: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r-Cyrl-RS" sz="2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cs typeface="Times New Roman" pitchFamily="18" charset="0"/>
                  </a:rPr>
                  <a:t>Израчунај површину правилне четворостране</a:t>
                </a:r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cs typeface="Times New Roman" pitchFamily="18" charset="0"/>
                  </a:rPr>
                  <a:t> пирамиде основне ивице </a:t>
                </a:r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  <a:cs typeface="Times New Roman" pitchFamily="18" charset="0"/>
                  </a:rPr>
                  <a:t>𝒶=</a:t>
                </a:r>
                <a:r>
                  <a:rPr kumimoji="0" lang="sr-Latn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  <a:cs typeface="Times New Roman" pitchFamily="18" charset="0"/>
                  </a:rPr>
                  <a:t>12</a:t>
                </a:r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  <a:cs typeface="Times New Roman" pitchFamily="18" charset="0"/>
                  </a:rPr>
                  <a:t> 𝒸𝓂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и висине пирамиде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Times New Roman" pitchFamily="18" charset="0"/>
                  </a:rPr>
                  <a:t>𝐻=8 𝒸𝓂. 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b="1" i="1" u="sng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Решење:</a:t>
                </a:r>
                <a:endParaRPr lang="sr-Cyrl-RS" sz="2000" dirty="0" smtClean="0">
                  <a:solidFill>
                    <a:prstClr val="black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𝑃=𝐵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+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𝑀            𝒽²=𝐻²+(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sr-Cyrl-R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𝒶</m:t>
                        </m:r>
                      </m:num>
                      <m:den>
                        <m:r>
                          <a:rPr lang="sr-Cyrl-R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sr-Cyrl-RS" sz="2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)²     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𝐵=𝒶²                 𝒽²=8²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+(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sr-Cyrl-R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sr-Cyrl-R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sr-Cyrl-R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)²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          𝐵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=12²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𝒽²=64+36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u="sng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𝐵</a:t>
                </a:r>
                <a:r>
                  <a:rPr lang="sr-Cyrl-RS" sz="2000" u="sng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=144 𝒸𝓂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²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</a:t>
                </a:r>
                <a:r>
                  <a:rPr lang="sr-Cyrl-RS" sz="2000" u="sng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𝒽=10 𝒸𝓂</a:t>
                </a:r>
                <a:endParaRPr lang="sr-Cyrl-RS" sz="2000" u="sng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𝑀=4·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sr-Cyrl-R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𝒶</m:t>
                        </m:r>
                        <m:r>
                          <a:rPr lang="sr-Cyrl-R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·</m:t>
                        </m:r>
                        <m:r>
                          <a:rPr lang="sr-Cyrl-R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𝒽</m:t>
                        </m:r>
                      </m:num>
                      <m:den>
                        <m:r>
                          <a:rPr lang="sr-Cyrl-R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r-Cyrl-RS" sz="20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r-Cyrl-RS" sz="2000" strike="noStrike" cap="none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𝑀=2𝒶𝒽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𝑀=2·12·10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r-Cyrl-RS" sz="2000" strike="noStrike" cap="none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sr-Cyrl-RS" sz="2000" strike="noStrike" cap="none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</a:t>
                </a:r>
                <a:r>
                  <a:rPr kumimoji="0" lang="sr-Cyrl-RS" sz="2000" u="sng" strike="noStrike" cap="none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𝑀=240 </a:t>
                </a:r>
                <a:r>
                  <a:rPr lang="sr-Cyrl-RS" sz="2000" u="sng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𝒸𝓂</a:t>
                </a:r>
                <a:r>
                  <a:rPr lang="sr-Cyrl-RS" sz="2000" u="sng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²</a:t>
                </a:r>
                <a:endParaRPr kumimoji="0" lang="sr-Cyrl-RS" sz="2000" u="sng" strike="noStrike" cap="none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𝑃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=𝐵+𝑀  </a:t>
                </a:r>
                <a:endParaRPr lang="sr-Cyrl-RS" sz="20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𝑃=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144 +240</a:t>
                </a:r>
                <a:endParaRPr lang="sr-Cyrl-RS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</a:t>
                </a:r>
                <a:r>
                  <a:rPr lang="sr-Cyrl-RS" sz="2000" u="sng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𝑃</a:t>
                </a:r>
                <a:r>
                  <a:rPr lang="sr-Cyrl-RS" sz="2000" u="sng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 </a:t>
                </a:r>
                <a:r>
                  <a:rPr lang="sr-Cyrl-RS" sz="2000" u="sng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384 </a:t>
                </a:r>
                <a:r>
                  <a:rPr lang="sr-Cyrl-RS" sz="2000" u="sng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𝒸𝓂</a:t>
                </a:r>
                <a:r>
                  <a:rPr lang="sr-Cyrl-RS" sz="2000" u="sng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²</a:t>
                </a:r>
                <a:endParaRPr lang="sr-Cyrl-RS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810" y="506504"/>
                <a:ext cx="4024027" cy="5698163"/>
              </a:xfrm>
              <a:prstGeom prst="rect">
                <a:avLst/>
              </a:prstGeom>
              <a:blipFill rotWithShape="0">
                <a:blip r:embed="rId2"/>
                <a:stretch>
                  <a:fillRect l="-1515" t="-107" r="-1212" b="-13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41" y="2003612"/>
            <a:ext cx="4563054" cy="3575424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>
          <a:xfrm>
            <a:off x="5325034" y="2501153"/>
            <a:ext cx="726141" cy="2030506"/>
          </a:xfrm>
          <a:prstGeom prst="rtTriangle">
            <a:avLst/>
          </a:prstGeom>
          <a:solidFill>
            <a:srgbClr val="FF5050">
              <a:alpha val="17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6629396" y="4642259"/>
            <a:ext cx="1640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полупречник уписане кружнице </a:t>
            </a:r>
            <a:endParaRPr lang="sr-Latn-RS" dirty="0">
              <a:latin typeface="Comic Sans MS" panose="030F0702030302020204" pitchFamily="66" charset="0"/>
            </a:endParaRPr>
          </a:p>
        </p:txBody>
      </p:sp>
      <p:sp>
        <p:nvSpPr>
          <p:cNvPr id="9" name="Left Arrow 8"/>
          <p:cNvSpPr/>
          <p:nvPr/>
        </p:nvSpPr>
        <p:spPr>
          <a:xfrm rot="2272999">
            <a:off x="5686676" y="4820937"/>
            <a:ext cx="1172755" cy="161362"/>
          </a:xfrm>
          <a:prstGeom prst="leftArrow">
            <a:avLst>
              <a:gd name="adj1" fmla="val 0"/>
              <a:gd name="adj2" fmla="val 32353"/>
            </a:avLst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250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"/>
              <p:cNvSpPr>
                <a:spLocks noChangeArrowheads="1"/>
              </p:cNvSpPr>
              <p:nvPr/>
            </p:nvSpPr>
            <p:spPr bwMode="auto">
              <a:xfrm>
                <a:off x="574868" y="453169"/>
                <a:ext cx="4024027" cy="5643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yriadPro-Regular"/>
                    <a:cs typeface="Times New Roman" pitchFamily="18" charset="0"/>
                  </a:rPr>
                  <a:t>ПРИМЕР</a:t>
                </a:r>
                <a:r>
                  <a:rPr kumimoji="0" lang="sr-Latn-R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yriadPro-Regular"/>
                    <a:cs typeface="Times New Roman" pitchFamily="18" charset="0"/>
                  </a:rPr>
                  <a:t> </a:t>
                </a:r>
                <a:r>
                  <a:rPr kumimoji="0" lang="sr-Cyrl-R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yriadPro-Regular"/>
                    <a:cs typeface="Times New Roman" pitchFamily="18" charset="0"/>
                  </a:rPr>
                  <a:t>3: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r-Cyrl-RS" sz="2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cs typeface="Times New Roman" pitchFamily="18" charset="0"/>
                  </a:rPr>
                  <a:t>Израчунај површину правилне тростране</a:t>
                </a:r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cs typeface="Times New Roman" pitchFamily="18" charset="0"/>
                  </a:rPr>
                  <a:t> пирамиде основне ивице </a:t>
                </a:r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  <a:cs typeface="Times New Roman" pitchFamily="18" charset="0"/>
                  </a:rPr>
                  <a:t>𝒶</a:t>
                </a:r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=4</a:t>
                </a:r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𝒹</a:t>
                </a:r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  <a:cs typeface="Times New Roman" pitchFamily="18" charset="0"/>
                  </a:rPr>
                  <a:t>𝓂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и висине бочне стране 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Times New Roman" pitchFamily="18" charset="0"/>
                  </a:rPr>
                  <a:t>𝒽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=15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Times New Roman" pitchFamily="18" charset="0"/>
                  </a:rPr>
                  <a:t>𝒸𝓂. 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b="1" i="1" u="sng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Решење: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Cyrl-RS" sz="20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𝑃=𝐵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+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𝑀   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𝐵=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Cyrl-R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sr-Cyrl-R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𝒶</m:t>
                            </m:r>
                          </m:e>
                          <m:sup>
                            <m:r>
                              <a:rPr lang="sr-Cyrl-R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sr-Cyrl-R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Cyrl-R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𝑀=3·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sr-Cyrl-R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𝒶</m:t>
                        </m:r>
                        <m:r>
                          <a:rPr lang="sr-Cyrl-R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·</m:t>
                        </m:r>
                        <m:r>
                          <a:rPr lang="sr-Cyrl-R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𝒽</m:t>
                        </m:r>
                      </m:num>
                      <m:den>
                        <m:r>
                          <a:rPr lang="sr-Cyrl-R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r-Cyrl-RS" sz="20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r-Cyrl-RS" sz="2000" strike="noStrike" cap="none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𝐵=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Cyrl-R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sr-Cyrl-R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40</m:t>
                            </m:r>
                          </m:e>
                          <m:sup>
                            <m:r>
                              <a:rPr lang="sr-Cyrl-R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sr-Cyrl-R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Cyrl-R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𝑀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 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3·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sr-Cyrl-R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40</m:t>
                        </m:r>
                        <m:r>
                          <a:rPr lang="sr-Cyrl-R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·</m:t>
                        </m:r>
                        <m:r>
                          <a:rPr lang="sr-Cyrl-R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r>
                          <a:rPr lang="sr-Cyrl-R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r-Cyrl-RS" sz="20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𝐵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sr-Cyrl-R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1600</m:t>
                        </m:r>
                        <m:rad>
                          <m:radPr>
                            <m:degHide m:val="on"/>
                            <m:ctrlPr>
                              <a:rPr lang="sr-Cyrl-R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Cyrl-R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sr-Cyrl-RS" sz="2000" strike="noStrike" cap="none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𝑀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3·300</a:t>
                </a:r>
                <a:endParaRPr kumimoji="0" lang="sr-Cyrl-RS" sz="2000" strike="noStrike" cap="none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u="sng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𝐵= 400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sz="2000" i="1" u="sng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000" b="0" i="1" u="sng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3 </m:t>
                        </m:r>
                      </m:e>
                    </m:rad>
                  </m:oMath>
                </a14:m>
                <a:r>
                  <a:rPr lang="sr-Cyrl-RS" sz="2000" u="sng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𝒸𝓂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²        </a:t>
                </a:r>
                <a:r>
                  <a:rPr kumimoji="0" lang="sr-Cyrl-RS" sz="2000" u="sng" strike="noStrike" cap="none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𝑀=900 </a:t>
                </a:r>
                <a:r>
                  <a:rPr lang="sr-Cyrl-RS" sz="2000" u="sng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𝒸𝓂</a:t>
                </a:r>
                <a:r>
                  <a:rPr lang="sr-Cyrl-RS" sz="2000" u="sng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²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sr-Cyrl-RS" sz="2000" u="sng" strike="noStrike" cap="none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𝑃=𝐵+𝑀  </a:t>
                </a:r>
                <a:endParaRPr lang="sr-Cyrl-RS" sz="20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𝑃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400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</a:t>
                </a: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900</a:t>
                </a:r>
                <a:endParaRPr lang="sr-Cyrl-RS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sr-Cyrl-RS" sz="2000" u="sng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𝑃= </a:t>
                </a:r>
                <a:r>
                  <a:rPr lang="sr-Cyrl-RS" sz="2000" u="sng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100 (4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sz="2000" i="1" u="sng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000" b="0" i="1" u="sng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r-Cyrl-RS" sz="2000" u="sng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+9) 𝒸𝓂</a:t>
                </a:r>
                <a:r>
                  <a:rPr lang="sr-Cyrl-RS" sz="2000" u="sng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²</a:t>
                </a:r>
                <a:endParaRPr lang="sr-Cyrl-RS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868" y="453169"/>
                <a:ext cx="4024027" cy="5643468"/>
              </a:xfrm>
              <a:prstGeom prst="rect">
                <a:avLst/>
              </a:prstGeom>
              <a:blipFill rotWithShape="0">
                <a:blip r:embed="rId2"/>
                <a:stretch>
                  <a:fillRect l="-1515" t="-108" r="-2121" b="-14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95" y="897472"/>
            <a:ext cx="3872752" cy="4508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6435" y="4881282"/>
            <a:ext cx="2904565" cy="524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975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"/>
              <p:cNvSpPr>
                <a:spLocks noChangeArrowheads="1"/>
              </p:cNvSpPr>
              <p:nvPr/>
            </p:nvSpPr>
            <p:spPr bwMode="auto">
              <a:xfrm>
                <a:off x="480739" y="342598"/>
                <a:ext cx="3359518" cy="2583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yriadPro-Regular"/>
                    <a:cs typeface="Times New Roman" pitchFamily="18" charset="0"/>
                  </a:rPr>
                  <a:t>ПРИМЕР</a:t>
                </a:r>
                <a:r>
                  <a:rPr kumimoji="0" lang="sr-Latn-R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yriadPro-Regular"/>
                    <a:cs typeface="Times New Roman" pitchFamily="18" charset="0"/>
                  </a:rPr>
                  <a:t> </a:t>
                </a:r>
                <a:r>
                  <a:rPr kumimoji="0" lang="sr-Cyrl-R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yriadPro-Regular"/>
                    <a:cs typeface="Times New Roman" pitchFamily="18" charset="0"/>
                  </a:rPr>
                  <a:t>4: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r-Cyrl-RS" sz="2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cs typeface="Times New Roman" pitchFamily="18" charset="0"/>
                  </a:rPr>
                  <a:t>Израчунај површину правилне шестостране</a:t>
                </a:r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cs typeface="Times New Roman" pitchFamily="18" charset="0"/>
                  </a:rPr>
                  <a:t> пирамиде основне ивице </a:t>
                </a:r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  <a:cs typeface="Times New Roman" pitchFamily="18" charset="0"/>
                  </a:rPr>
                  <a:t>𝒶</a:t>
                </a:r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sr-Cyrl-RS" sz="200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kumimoji="0" lang="sr-Cyrl-R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𝒸</a:t>
                </a:r>
                <a:r>
                  <a:rPr kumimoji="0" lang="sr-Cyrl-RS" sz="2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  <a:cs typeface="Times New Roman" pitchFamily="18" charset="0"/>
                  </a:rPr>
                  <a:t>𝓂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и висине пирамиде </a:t>
                </a:r>
                <a:r>
                  <a:rPr lang="sr-Latn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=4 </a:t>
                </a:r>
                <a:r>
                  <a:rPr lang="sr-Cyrl-RS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Times New Roman" pitchFamily="18" charset="0"/>
                  </a:rPr>
                  <a:t>𝒸𝓂. 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2000" b="1" i="1" u="sng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Решење: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Cyrl-RS" sz="20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739" y="342598"/>
                <a:ext cx="3359518" cy="2583528"/>
              </a:xfrm>
              <a:prstGeom prst="rect">
                <a:avLst/>
              </a:prstGeom>
              <a:blipFill rotWithShape="0">
                <a:blip r:embed="rId2"/>
                <a:stretch>
                  <a:fillRect l="-1996" t="-708" r="-23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99" y="974530"/>
            <a:ext cx="4870674" cy="5437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8" y="2697201"/>
            <a:ext cx="2974362" cy="32035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40257" y="605198"/>
            <a:ext cx="370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из „љубичастог“троугла</a:t>
            </a:r>
            <a:endParaRPr lang="sr-Latn-RS" dirty="0">
              <a:latin typeface="Comic Sans MS" panose="030F0702030302020204" pitchFamily="66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8748787" flipV="1">
            <a:off x="2133321" y="2260010"/>
            <a:ext cx="2846689" cy="228752"/>
          </a:xfrm>
          <a:prstGeom prst="rightArrow">
            <a:avLst>
              <a:gd name="adj1" fmla="val 6210"/>
              <a:gd name="adj2" fmla="val 51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</TotalTime>
  <Words>339</Words>
  <Application>Microsoft Office PowerPoint</Application>
  <PresentationFormat>On-screen Show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Comic Sans MS</vt:lpstr>
      <vt:lpstr>Courier New</vt:lpstr>
      <vt:lpstr>Garamond</vt:lpstr>
      <vt:lpstr>MyriadPro-Regular</vt:lpstr>
      <vt:lpstr>Times New Roman</vt:lpstr>
      <vt:lpstr>Organic</vt:lpstr>
      <vt:lpstr>ПИРАМИДА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ПИРАМИДА</dc:title>
  <dc:creator>neda</dc:creator>
  <cp:lastModifiedBy>neda</cp:lastModifiedBy>
  <cp:revision>32</cp:revision>
  <dcterms:created xsi:type="dcterms:W3CDTF">2021-01-23T16:32:36Z</dcterms:created>
  <dcterms:modified xsi:type="dcterms:W3CDTF">2021-01-25T07:48:18Z</dcterms:modified>
</cp:coreProperties>
</file>