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70" r:id="rId2"/>
    <p:sldId id="271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2118"/>
    <a:srgbClr val="4E3526"/>
    <a:srgbClr val="76513A"/>
    <a:srgbClr val="476D1D"/>
    <a:srgbClr val="E81C06"/>
    <a:srgbClr val="E0D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-30"/>
      </p:cViewPr>
      <p:guideLst>
        <p:guide orient="horz" pos="2160"/>
        <p:guide pos="3840"/>
        <p:guide orient="horz" pos="39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C3787-D225-4F78-8E71-4DD8FC1EC8F1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B2D29-8AC0-4FB1-933D-AD24ECC43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40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E625E-096F-494B-B7CE-A49E276A3A39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2C895-EB1C-4157-9E46-0DF3298BA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6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3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3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rotWithShape="1">
          <a:gsLst>
            <a:gs pos="0">
              <a:schemeClr val="bg2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6" name="Rectangle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Rectangle 46"/>
          <p:cNvSpPr/>
          <p:nvPr/>
        </p:nvSpPr>
        <p:spPr bwMode="ltGray"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 descr="An empty placeholder to add an image. Click on the placeholder and select the image that you wish to add"/>
          <p:cNvSpPr>
            <a:spLocks noGrp="1"/>
          </p:cNvSpPr>
          <p:nvPr>
            <p:ph type="pic" sz="quarter" idx="13" hasCustomPrompt="1"/>
          </p:nvPr>
        </p:nvSpPr>
        <p:spPr>
          <a:xfrm>
            <a:off x="1195939" y="2695635"/>
            <a:ext cx="4414838" cy="3551578"/>
          </a:xfrm>
        </p:spPr>
        <p:txBody>
          <a:bodyPr/>
          <a:lstStyle>
            <a:lvl1pPr marL="68580" indent="0">
              <a:buNone/>
              <a:defRPr/>
            </a:lvl1pPr>
          </a:lstStyle>
          <a:p>
            <a:r>
              <a:rPr lang="en-US" dirty="0"/>
              <a:t>Insert product photo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5FB4A4D-BEB3-42DE-8D0E-DB8F0B5DA3ED}" type="datetime1">
              <a:rPr lang="en-US" smtClean="0"/>
              <a:t>10/1/2019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557D-1DB1-46C0-998A-94433545C341}" type="datetime1">
              <a:rPr lang="en-US" smtClean="0"/>
              <a:t>10/1/2019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610B-0B0E-4C6C-A7A6-0853CA34DDCA}" type="datetime1">
              <a:rPr lang="en-US" smtClean="0"/>
              <a:t>10/1/2019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3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C144-8206-4C57-B7F2-12168FDC6C23}" type="datetime1">
              <a:rPr lang="en-US" smtClean="0"/>
              <a:t>10/1/2019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8FB8-1142-402E-8BCA-4DC30F103E56}" type="datetime1">
              <a:rPr lang="en-US" smtClean="0"/>
              <a:t>10/1/2019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CBAD-D360-40D3-A33A-B189CE27C2FB}" type="datetime1">
              <a:rPr lang="en-US" smtClean="0"/>
              <a:t>10/1/2019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471D-48A1-4899-AFFF-8ACC56D03BF3}" type="datetime1">
              <a:rPr lang="en-US" smtClean="0"/>
              <a:t>10/1/2019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0513-7D68-4635-8489-06A9AFAAD13D}" type="datetime1">
              <a:rPr lang="en-US" smtClean="0"/>
              <a:t>10/1/2019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1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6AC-4807-4E91-B671-F9B91617C7B3}" type="datetime1">
              <a:rPr lang="en-US" smtClean="0"/>
              <a:t>10/1/2019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3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7" name="Freeform 46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Freeform 58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Freeform 69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Freeform 70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DBCC-10C7-4CB5-9734-C5542D870FBB}" type="datetime1">
              <a:rPr lang="en-US" smtClean="0"/>
              <a:t>10/1/2019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8" name="Rectangle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9" name="Rectangle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9" name="Rectangle 78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0" name="Rectangle 79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6" name="Freeform 45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Freeform 62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Hexagon 69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Hexagon 70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2" name="Hexagon 71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3" name="Freeform 72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4" name="Freeform 73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Rectangle 100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46AD-5C1D-4E35-A3CE-CF8952DE9936}" type="datetime1">
              <a:rPr lang="en-US" smtClean="0"/>
              <a:t>10/1/2019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5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 bwMode="invGray">
          <a:xfrm>
            <a:off x="-506608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5" name="Rectangle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1" name="Rectangle 110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2" name="Rectangle 111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9" name="Rectangle 108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5" name="Rectangle 104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6" name="Rectangle 105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4" name="Freeform 43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Freeform 44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Freeform 45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Hexagon 49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Freeform 54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Hexagon 57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Hexagon 94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6" name="Hexagon 95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7" name="Hexagon 96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Hexagon 97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9" name="Freeform 98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0" name="Freeform 99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1" name="Rectangle 70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39097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EFEFE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EFEFE"/>
                </a:solidFill>
              </a:defRPr>
            </a:lvl1pPr>
          </a:lstStyle>
          <a:p>
            <a:fld id="{EED287B1-10B2-498E-AB88-8F08CA169E5C}" type="datetime1">
              <a:rPr lang="en-US" smtClean="0"/>
              <a:pPr/>
              <a:t>10/1/2019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5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75054" indent="-28575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892808" indent="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864" userDrawn="1">
          <p15:clr>
            <a:srgbClr val="F26B43"/>
          </p15:clr>
        </p15:guide>
        <p15:guide id="3" pos="67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418730" y="2404811"/>
            <a:ext cx="4417807" cy="1702160"/>
          </a:xfrm>
        </p:spPr>
        <p:txBody>
          <a:bodyPr>
            <a:normAutofit/>
          </a:bodyPr>
          <a:lstStyle/>
          <a:p>
            <a:r>
              <a:rPr lang="sr-Cyrl-RS" sz="6000" b="1" dirty="0" smtClean="0"/>
              <a:t>Полиедар</a:t>
            </a:r>
            <a:r>
              <a:rPr lang="sr-Cyrl-RS" sz="6000" dirty="0" smtClean="0"/>
              <a:t> </a:t>
            </a:r>
            <a:endParaRPr lang="en-US" sz="60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27" y="3505768"/>
            <a:ext cx="2932844" cy="2932844"/>
          </a:xfr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0061" y="4921625"/>
            <a:ext cx="3939988" cy="964966"/>
          </a:xfrm>
        </p:spPr>
        <p:txBody>
          <a:bodyPr>
            <a:normAutofit fontScale="92500" lnSpcReduction="10000"/>
          </a:bodyPr>
          <a:lstStyle/>
          <a:p>
            <a:r>
              <a:rPr lang="sr-Cyrl-RS" sz="2000" dirty="0" smtClean="0">
                <a:ln w="0"/>
                <a:solidFill>
                  <a:srgbClr val="30211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Припремила: Недељка </a:t>
            </a:r>
            <a:r>
              <a:rPr lang="sr-Cyrl-RS" sz="2000" dirty="0" smtClean="0">
                <a:ln w="0"/>
                <a:solidFill>
                  <a:srgbClr val="30211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Тохољ</a:t>
            </a:r>
          </a:p>
          <a:p>
            <a:r>
              <a:rPr lang="sr-Cyrl-RS" sz="2000" dirty="0">
                <a:ln w="0"/>
                <a:solidFill>
                  <a:srgbClr val="30211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</a:t>
            </a:r>
            <a:r>
              <a:rPr lang="sr-Cyrl-RS" sz="2000" dirty="0" smtClean="0">
                <a:ln w="0"/>
                <a:solidFill>
                  <a:srgbClr val="30211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рофесор математике у ОШ“Јожеф Атила“ Нови Сад</a:t>
            </a:r>
            <a:endParaRPr lang="sr-Cyrl-RS" sz="2000" dirty="0" smtClean="0">
              <a:ln w="0"/>
              <a:solidFill>
                <a:srgbClr val="30211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6311153" y="-87129"/>
            <a:ext cx="4417807" cy="1702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Cyrl-RS" sz="3200" dirty="0" smtClean="0">
                <a:solidFill>
                  <a:schemeClr val="bg1"/>
                </a:solidFill>
              </a:rPr>
              <a:t>Математика </a:t>
            </a:r>
            <a:r>
              <a:rPr lang="sr-Latn-RS" sz="3200" dirty="0" smtClean="0">
                <a:solidFill>
                  <a:schemeClr val="bg1"/>
                </a:solidFill>
              </a:rPr>
              <a:t>VIII </a:t>
            </a:r>
            <a:r>
              <a:rPr lang="sr-Cyrl-RS" sz="3200" dirty="0" smtClean="0">
                <a:solidFill>
                  <a:schemeClr val="bg1"/>
                </a:solidFill>
              </a:rPr>
              <a:t>разред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Tetrahedr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69" y="323047"/>
            <a:ext cx="2932844" cy="2932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92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438" y="4653347"/>
            <a:ext cx="1225436" cy="1422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89" y="3162333"/>
            <a:ext cx="1987116" cy="2674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77" y="457881"/>
            <a:ext cx="2100228" cy="2456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32" y="605634"/>
            <a:ext cx="2335794" cy="36856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826" y="967675"/>
            <a:ext cx="2540674" cy="358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500" y="780956"/>
            <a:ext cx="3367374" cy="3751946"/>
          </a:xfrm>
          <a:prstGeom prst="rect">
            <a:avLst/>
          </a:prstGeom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2378505" y="4653347"/>
            <a:ext cx="4484658" cy="146322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98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RS" sz="3600" kern="10" dirty="0" smtClean="0">
                <a:ln w="76200">
                  <a:noFill/>
                  <a:round/>
                  <a:headEnd/>
                  <a:tailEnd/>
                </a:ln>
                <a:solidFill>
                  <a:srgbClr val="476D1D"/>
                </a:solidFill>
                <a:effectLst>
                  <a:reflection blurRad="6350" stA="55000" endA="300" endPos="45500" dir="5400000" sy="-100000" algn="bl" rotWithShape="0"/>
                </a:effectLst>
                <a:latin typeface="Jokerman" panose="04090605060D06020702" pitchFamily="82" charset="0"/>
                <a:cs typeface="Arial" panose="020B0604020202020204" pitchFamily="34" charset="0"/>
              </a:rPr>
              <a:t>Мреже Платонових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RS" sz="3600" kern="10" dirty="0" smtClean="0">
                <a:ln w="76200">
                  <a:noFill/>
                  <a:round/>
                  <a:headEnd/>
                  <a:tailEnd/>
                </a:ln>
                <a:solidFill>
                  <a:srgbClr val="476D1D"/>
                </a:solidFill>
                <a:effectLst>
                  <a:reflection blurRad="6350" stA="55000" endA="300" endPos="45500" dir="5400000" sy="-100000" algn="bl" rotWithShape="0"/>
                </a:effectLst>
                <a:latin typeface="Jokerman" panose="04090605060D06020702" pitchFamily="82" charset="0"/>
                <a:cs typeface="Arial" panose="020B0604020202020204" pitchFamily="34" charset="0"/>
              </a:rPr>
              <a:t> тела </a:t>
            </a:r>
            <a:endParaRPr lang="sr-Latn-RS" sz="3600" kern="10" dirty="0">
              <a:ln w="76200">
                <a:noFill/>
                <a:round/>
                <a:headEnd/>
                <a:tailEnd/>
              </a:ln>
              <a:solidFill>
                <a:srgbClr val="476D1D"/>
              </a:solidFill>
              <a:effectLst>
                <a:reflection blurRad="6350" stA="55000" endA="300" endPos="45500" dir="5400000" sy="-100000" algn="bl" rotWithShape="0"/>
              </a:effectLst>
              <a:latin typeface="Jokerman" panose="04090605060D06020702" pitchFamily="82" charset="0"/>
              <a:cs typeface="Arial" panose="020B0604020202020204" pitchFamily="34" charset="0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7108796" y="5100724"/>
            <a:ext cx="3348318" cy="101585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898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RS" sz="3600" kern="10" dirty="0" smtClean="0">
                <a:ln w="7620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reflection blurRad="6350" stA="55000" endA="300" endPos="45500" dir="5400000" sy="-100000" algn="bl" rotWithShape="0"/>
                </a:effectLst>
                <a:latin typeface="Jokerman" panose="04090605060D06020702" pitchFamily="82" charset="0"/>
                <a:cs typeface="Arial" panose="020B0604020202020204" pitchFamily="34" charset="0"/>
              </a:rPr>
              <a:t>Крај</a:t>
            </a:r>
            <a:r>
              <a:rPr lang="sr-Latn-RS" sz="3600" kern="10" dirty="0" smtClean="0">
                <a:ln w="7620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reflection blurRad="6350" stA="55000" endA="300" endPos="45500" dir="5400000" sy="-100000" algn="bl" rotWithShape="0"/>
                </a:effectLst>
                <a:latin typeface="Jokerman" panose="04090605060D06020702" pitchFamily="82" charset="0"/>
                <a:cs typeface="Arial" panose="020B0604020202020204" pitchFamily="34" charset="0"/>
              </a:rPr>
              <a:t>!</a:t>
            </a:r>
            <a:r>
              <a:rPr lang="sr-Cyrl-RS" sz="3600" kern="10" dirty="0" smtClean="0">
                <a:ln w="76200">
                  <a:solidFill>
                    <a:schemeClr val="accent3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reflection blurRad="6350" stA="55000" endA="300" endPos="45500" dir="5400000" sy="-100000" algn="bl" rotWithShape="0"/>
                </a:effectLst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endParaRPr lang="sr-Latn-RS" sz="3600" kern="10" dirty="0">
              <a:ln w="7620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reflection blurRad="6350" stA="55000" endA="300" endPos="45500" dir="5400000" sy="-100000" algn="bl" rotWithShape="0"/>
              </a:effectLst>
              <a:latin typeface="Jokerman" panose="04090605060D06020702" pitchFamily="8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0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848" y="877991"/>
            <a:ext cx="2933934" cy="581350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>Диедар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905" y="1691986"/>
            <a:ext cx="4489820" cy="2964448"/>
          </a:xfrm>
        </p:spPr>
        <p:txBody>
          <a:bodyPr>
            <a:noAutofit/>
          </a:bodyPr>
          <a:lstStyle/>
          <a:p>
            <a:r>
              <a:rPr lang="sr-Cyrl-RS" sz="3200" dirty="0" smtClean="0"/>
              <a:t> Диедар – део простора који није ограничен са свих страна </a:t>
            </a:r>
            <a:endParaRPr lang="en-US" sz="3200" dirty="0"/>
          </a:p>
        </p:txBody>
      </p:sp>
      <p:sp>
        <p:nvSpPr>
          <p:cNvPr id="4" name="Parallelogram 3"/>
          <p:cNvSpPr/>
          <p:nvPr/>
        </p:nvSpPr>
        <p:spPr>
          <a:xfrm rot="3524821">
            <a:off x="6337477" y="3131920"/>
            <a:ext cx="3408807" cy="2687360"/>
          </a:xfrm>
          <a:prstGeom prst="parallelogram">
            <a:avLst>
              <a:gd name="adj" fmla="val 60366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  <a:alpha val="82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  <a:alpha val="51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6" name="Parallelogram 5"/>
          <p:cNvSpPr/>
          <p:nvPr/>
        </p:nvSpPr>
        <p:spPr>
          <a:xfrm rot="7424549">
            <a:off x="5301529" y="2238774"/>
            <a:ext cx="4196258" cy="1727185"/>
          </a:xfrm>
          <a:prstGeom prst="parallelogram">
            <a:avLst>
              <a:gd name="adj" fmla="val 43478"/>
            </a:avLst>
          </a:prstGeom>
          <a:gradFill flip="none" rotWithShape="1">
            <a:gsLst>
              <a:gs pos="55774">
                <a:srgbClr val="AD857A">
                  <a:alpha val="91000"/>
                </a:srgbClr>
              </a:gs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87617">
                <a:srgbClr val="855D53">
                  <a:alpha val="45000"/>
                </a:srgbClr>
              </a:gs>
              <a:gs pos="100000">
                <a:schemeClr val="accent3">
                  <a:lumMod val="60000"/>
                  <a:alpha val="31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0112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516" y="604301"/>
            <a:ext cx="2933934" cy="581350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>Рогаљ  </a:t>
            </a:r>
            <a:endParaRPr lang="en-US" b="1" dirty="0"/>
          </a:p>
        </p:txBody>
      </p:sp>
      <p:pic>
        <p:nvPicPr>
          <p:cNvPr id="1026" name="Picture 2" descr="Rezultat slika za rogal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836" y="757422"/>
            <a:ext cx="5433919" cy="525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18279" y="1185652"/>
            <a:ext cx="5889621" cy="2081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5054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anose="05020102010507070707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892808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3200" dirty="0" smtClean="0"/>
              <a:t> Рогаљ – део простора који такође није ограничен са свих страна </a:t>
            </a:r>
            <a:endParaRPr lang="en-US" sz="3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707900" y="5335570"/>
            <a:ext cx="3284138" cy="6757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5054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anose="05020102010507070707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892808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sr-Cyrl-RS" sz="3200" dirty="0" smtClean="0"/>
              <a:t> Рогаљ</a:t>
            </a:r>
            <a:endParaRPr lang="en-US" sz="32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854163" y="894976"/>
            <a:ext cx="2513800" cy="6757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5054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anose="05020102010507070707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892808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sr-Cyrl-RS" sz="2800" dirty="0" smtClean="0"/>
              <a:t> теме рогља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8437686" y="1222853"/>
            <a:ext cx="664684" cy="19965"/>
          </a:xfrm>
          <a:prstGeom prst="straightConnector1">
            <a:avLst/>
          </a:prstGeom>
          <a:ln w="38100">
            <a:solidFill>
              <a:srgbClr val="E81C0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2865090" y="3197664"/>
            <a:ext cx="3106270" cy="6757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5054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anose="05020102010507070707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892808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sr-Cyrl-RS" sz="2800" dirty="0" smtClean="0"/>
              <a:t> страна рогља</a:t>
            </a:r>
            <a:endParaRPr lang="en-US" sz="28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725456" y="3610547"/>
            <a:ext cx="1428376" cy="50322"/>
          </a:xfrm>
          <a:prstGeom prst="straightConnector1">
            <a:avLst/>
          </a:prstGeom>
          <a:ln w="38100">
            <a:solidFill>
              <a:srgbClr val="E81C0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6907927" y="2048753"/>
            <a:ext cx="1290052" cy="2671205"/>
          </a:xfrm>
          <a:custGeom>
            <a:avLst/>
            <a:gdLst>
              <a:gd name="connsiteX0" fmla="*/ 1250976 w 1663517"/>
              <a:gd name="connsiteY0" fmla="*/ 0 h 2550182"/>
              <a:gd name="connsiteX1" fmla="*/ 1654388 w 1663517"/>
              <a:gd name="connsiteY1" fmla="*/ 685800 h 2550182"/>
              <a:gd name="connsiteX2" fmla="*/ 901353 w 1663517"/>
              <a:gd name="connsiteY2" fmla="*/ 739588 h 2550182"/>
              <a:gd name="connsiteX3" fmla="*/ 1600600 w 1663517"/>
              <a:gd name="connsiteY3" fmla="*/ 1290918 h 2550182"/>
              <a:gd name="connsiteX4" fmla="*/ 296235 w 1663517"/>
              <a:gd name="connsiteY4" fmla="*/ 1331259 h 2550182"/>
              <a:gd name="connsiteX5" fmla="*/ 1358553 w 1663517"/>
              <a:gd name="connsiteY5" fmla="*/ 1990165 h 2550182"/>
              <a:gd name="connsiteX6" fmla="*/ 400 w 1663517"/>
              <a:gd name="connsiteY6" fmla="*/ 2043953 h 2550182"/>
              <a:gd name="connsiteX7" fmla="*/ 1519917 w 1663517"/>
              <a:gd name="connsiteY7" fmla="*/ 2528047 h 2550182"/>
              <a:gd name="connsiteX8" fmla="*/ 1506470 w 1663517"/>
              <a:gd name="connsiteY8" fmla="*/ 2474259 h 255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517" h="2550182">
                <a:moveTo>
                  <a:pt x="1250976" y="0"/>
                </a:moveTo>
                <a:cubicBezTo>
                  <a:pt x="1481817" y="281267"/>
                  <a:pt x="1712659" y="562535"/>
                  <a:pt x="1654388" y="685800"/>
                </a:cubicBezTo>
                <a:cubicBezTo>
                  <a:pt x="1596118" y="809065"/>
                  <a:pt x="910318" y="638735"/>
                  <a:pt x="901353" y="739588"/>
                </a:cubicBezTo>
                <a:cubicBezTo>
                  <a:pt x="892388" y="840441"/>
                  <a:pt x="1701453" y="1192306"/>
                  <a:pt x="1600600" y="1290918"/>
                </a:cubicBezTo>
                <a:cubicBezTo>
                  <a:pt x="1499747" y="1389530"/>
                  <a:pt x="336576" y="1214718"/>
                  <a:pt x="296235" y="1331259"/>
                </a:cubicBezTo>
                <a:cubicBezTo>
                  <a:pt x="255894" y="1447800"/>
                  <a:pt x="1407859" y="1871383"/>
                  <a:pt x="1358553" y="1990165"/>
                </a:cubicBezTo>
                <a:cubicBezTo>
                  <a:pt x="1309247" y="2108947"/>
                  <a:pt x="-26494" y="1954306"/>
                  <a:pt x="400" y="2043953"/>
                </a:cubicBezTo>
                <a:cubicBezTo>
                  <a:pt x="27294" y="2133600"/>
                  <a:pt x="1268905" y="2456329"/>
                  <a:pt x="1519917" y="2528047"/>
                </a:cubicBezTo>
                <a:cubicBezTo>
                  <a:pt x="1770929" y="2599765"/>
                  <a:pt x="1506470" y="2474259"/>
                  <a:pt x="1506470" y="2474259"/>
                </a:cubicBezTo>
              </a:path>
            </a:pathLst>
          </a:custGeom>
          <a:noFill/>
          <a:ln w="38100">
            <a:solidFill>
              <a:srgbClr val="E81C06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209954" y="4352296"/>
            <a:ext cx="3106270" cy="6757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5054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anose="05020102010507070707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892808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sr-Cyrl-RS" sz="2800" dirty="0" smtClean="0"/>
              <a:t> ивица рогља</a:t>
            </a:r>
            <a:endParaRPr lang="en-US" sz="28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864450" y="4352296"/>
            <a:ext cx="1575194" cy="307555"/>
          </a:xfrm>
          <a:prstGeom prst="straightConnector1">
            <a:avLst/>
          </a:prstGeom>
          <a:ln w="38100">
            <a:solidFill>
              <a:srgbClr val="E81C0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 rot="8664764">
            <a:off x="7433313" y="478044"/>
            <a:ext cx="1929386" cy="1728220"/>
          </a:xfrm>
          <a:prstGeom prst="arc">
            <a:avLst>
              <a:gd name="adj1" fmla="val 18414867"/>
              <a:gd name="adj2" fmla="val 20309413"/>
            </a:avLst>
          </a:prstGeom>
          <a:gradFill flip="none" rotWithShape="1">
            <a:gsLst>
              <a:gs pos="0">
                <a:schemeClr val="accent2">
                  <a:lumMod val="0"/>
                  <a:lumOff val="100000"/>
                  <a:alpha val="12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FF0000">
                  <a:alpha val="52000"/>
                </a:srgb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9075774" y="1680944"/>
            <a:ext cx="2492163" cy="11881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5054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anose="05020102010507070707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892808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sr-Cyrl-RS" sz="2800" dirty="0" smtClean="0"/>
              <a:t> ивични угао </a:t>
            </a:r>
          </a:p>
          <a:p>
            <a:pPr marL="68580" indent="0" algn="ctr">
              <a:buFont typeface="Wingdings 2" pitchFamily="18" charset="2"/>
              <a:buNone/>
            </a:pPr>
            <a:r>
              <a:rPr lang="sr-Cyrl-RS" sz="2800" dirty="0" smtClean="0"/>
              <a:t>рогља</a:t>
            </a:r>
            <a:endParaRPr lang="en-US" sz="28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8197979" y="1922203"/>
            <a:ext cx="1149221" cy="264105"/>
          </a:xfrm>
          <a:prstGeom prst="straightConnector1">
            <a:avLst/>
          </a:prstGeom>
          <a:ln w="38100">
            <a:solidFill>
              <a:srgbClr val="E81C0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Content Placeholder 2"/>
          <p:cNvSpPr txBox="1">
            <a:spLocks/>
          </p:cNvSpPr>
          <p:nvPr/>
        </p:nvSpPr>
        <p:spPr>
          <a:xfrm>
            <a:off x="693322" y="4972833"/>
            <a:ext cx="6947149" cy="146668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5054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anose="05020102010507070707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892808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sr-Cyrl-RS" sz="3200" dirty="0" smtClean="0">
                <a:ln>
                  <a:solidFill>
                    <a:srgbClr val="FF0000"/>
                  </a:solidFill>
                </a:ln>
              </a:rPr>
              <a:t>Збир свих ивичних углова конвексног рогља је мањи од </a:t>
            </a:r>
            <a:r>
              <a:rPr lang="sr-Cyrl-RS" sz="3200" dirty="0" smtClean="0">
                <a:ln>
                  <a:solidFill>
                    <a:srgbClr val="FF0000"/>
                  </a:solidFill>
                </a:ln>
                <a:latin typeface="Cambria Math" panose="02040503050406030204" pitchFamily="18" charset="0"/>
                <a:ea typeface="Cambria Math" panose="02040503050406030204" pitchFamily="18" charset="0"/>
              </a:rPr>
              <a:t>360°</a:t>
            </a:r>
            <a:endParaRPr lang="en-US" sz="3200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5140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7" grpId="0"/>
      <p:bldP spid="21" grpId="0" animBg="1"/>
      <p:bldP spid="23" grpId="0"/>
      <p:bldP spid="26" grpId="0" animBg="1"/>
      <p:bldP spid="28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1" y="601961"/>
            <a:ext cx="10384970" cy="1836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b="1" dirty="0" smtClean="0">
                <a:ln>
                  <a:solidFill>
                    <a:srgbClr val="C00000"/>
                  </a:solidFill>
                </a:ln>
              </a:rPr>
              <a:t>Полиедар </a:t>
            </a:r>
            <a:r>
              <a:rPr lang="sr-Cyrl-RS" b="1" dirty="0" smtClean="0"/>
              <a:t>је геометријско тело  ограничено са коначно много многоуглова.</a:t>
            </a:r>
            <a:endParaRPr lang="en-US" b="1" dirty="0"/>
          </a:p>
        </p:txBody>
      </p:sp>
      <p:pic>
        <p:nvPicPr>
          <p:cNvPr id="4" name="Content Placeholder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872" y="2245657"/>
            <a:ext cx="6830464" cy="393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6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91" y="2195298"/>
            <a:ext cx="3213848" cy="359283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323091"/>
              </p:ext>
            </p:extLst>
          </p:nvPr>
        </p:nvGraphicFramePr>
        <p:xfrm>
          <a:off x="4056530" y="1629547"/>
          <a:ext cx="7413811" cy="4670552"/>
        </p:xfrm>
        <a:graphic>
          <a:graphicData uri="http://schemas.openxmlformats.org/drawingml/2006/table">
            <a:tbl>
              <a:tblPr/>
              <a:tblGrid>
                <a:gridCol w="7413811"/>
              </a:tblGrid>
              <a:tr h="4020671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sr-Cyrl-RS" sz="2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Свака </a:t>
                      </a:r>
                      <a:r>
                        <a:rPr lang="sr-Cyrl-RS" sz="2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страница било ког многоугла је страница још једног њему суседног многоугла,</a:t>
                      </a:r>
                      <a:endParaRPr lang="sr-Latn-R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sr-Cyrl-RS" sz="2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Свака </a:t>
                      </a:r>
                      <a:r>
                        <a:rPr lang="sr-Cyrl-RS" sz="2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два суседна многоугла припадају различитим равнима и</a:t>
                      </a:r>
                      <a:endParaRPr lang="sr-Latn-R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sr-Cyrl-RS" sz="2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Свака </a:t>
                      </a:r>
                      <a:r>
                        <a:rPr lang="sr-Cyrl-RS" sz="2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два несуседна многоугла се могу повезати низом многоуглова, таквим да су узастопни чланови суседни многоуглови.</a:t>
                      </a:r>
                      <a:endParaRPr lang="sr-Latn-R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897414" y="433733"/>
            <a:ext cx="11003233" cy="12068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3200" b="1" dirty="0" smtClean="0">
                <a:ln>
                  <a:solidFill>
                    <a:srgbClr val="C00000"/>
                  </a:solidFill>
                </a:ln>
              </a:rPr>
              <a:t>Полиедар </a:t>
            </a:r>
            <a:r>
              <a:rPr lang="sr-Cyrl-RS" sz="3200" dirty="0" smtClean="0"/>
              <a:t>је геометријско тело  ограничено са коначно много многоуглова, при чему важи: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98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zultat slika za polie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681" y="695766"/>
            <a:ext cx="4927412" cy="517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6199093" y="1929009"/>
            <a:ext cx="3912228" cy="6757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5054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anose="05020102010507070707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892808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sr-Cyrl-RS" sz="2800" dirty="0" smtClean="0"/>
              <a:t> страна полиедра</a:t>
            </a:r>
            <a:endParaRPr lang="en-US" sz="28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316506" y="2191871"/>
            <a:ext cx="2084295" cy="203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056960" y="2321564"/>
            <a:ext cx="1464863" cy="8949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7725264" y="3436754"/>
            <a:ext cx="3321425" cy="6757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5054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anose="05020102010507070707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892808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sr-Cyrl-RS" sz="2800" dirty="0"/>
              <a:t>и</a:t>
            </a:r>
            <a:r>
              <a:rPr lang="sr-Cyrl-RS" sz="2800" dirty="0" smtClean="0"/>
              <a:t>вица полиедра</a:t>
            </a:r>
            <a:endParaRPr lang="en-US" sz="28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789391" y="3325909"/>
            <a:ext cx="1935873" cy="3823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602944" y="3673497"/>
            <a:ext cx="5122320" cy="1644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>
          <a:xfrm>
            <a:off x="6990158" y="4606639"/>
            <a:ext cx="3321425" cy="6757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5054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anose="05020102010507070707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892808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sr-Cyrl-RS" sz="2800" dirty="0" smtClean="0"/>
              <a:t>теме полиедра</a:t>
            </a:r>
            <a:endParaRPr lang="en-US" sz="2800" dirty="0"/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>
          <a:xfrm flipH="1">
            <a:off x="5056961" y="4944499"/>
            <a:ext cx="1933197" cy="339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588627" y="3922582"/>
            <a:ext cx="2401531" cy="8922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1636346" y="4001405"/>
            <a:ext cx="5150299" cy="8353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13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82025" y="617492"/>
            <a:ext cx="4865881" cy="7743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b="1" dirty="0" smtClean="0"/>
              <a:t>Врсте полиедара</a:t>
            </a:r>
            <a:r>
              <a:rPr lang="sr-Cyrl-RS" dirty="0" smtClean="0"/>
              <a:t> </a:t>
            </a:r>
            <a:endParaRPr lang="en-US" dirty="0"/>
          </a:p>
        </p:txBody>
      </p:sp>
      <p:pic>
        <p:nvPicPr>
          <p:cNvPr id="3" name="Content Placeholder 11" descr="150px-Icosahedr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507" y="2600128"/>
            <a:ext cx="3053878" cy="305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GreatStellatedDodecahedr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650" y="2609499"/>
            <a:ext cx="3009391" cy="3009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wn Arrow 4"/>
          <p:cNvSpPr/>
          <p:nvPr/>
        </p:nvSpPr>
        <p:spPr>
          <a:xfrm rot="1820614">
            <a:off x="4779439" y="1165484"/>
            <a:ext cx="608432" cy="1252408"/>
          </a:xfrm>
          <a:prstGeom prst="downArrow">
            <a:avLst>
              <a:gd name="adj1" fmla="val 6864"/>
              <a:gd name="adj2" fmla="val 3988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6" name="Down Arrow 5"/>
          <p:cNvSpPr/>
          <p:nvPr/>
        </p:nvSpPr>
        <p:spPr>
          <a:xfrm rot="19429551">
            <a:off x="6362090" y="1142605"/>
            <a:ext cx="519728" cy="1355791"/>
          </a:xfrm>
          <a:prstGeom prst="downArrow">
            <a:avLst>
              <a:gd name="adj1" fmla="val 6864"/>
              <a:gd name="adj2" fmla="val 3988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75683" y="2266560"/>
            <a:ext cx="2739282" cy="5813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3200" b="1" dirty="0" smtClean="0"/>
              <a:t>конвексни </a:t>
            </a:r>
            <a:endParaRPr lang="en-US" sz="32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45070" y="2318824"/>
            <a:ext cx="3071281" cy="5813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3200" b="1" dirty="0" smtClean="0"/>
              <a:t>неконвексни </a:t>
            </a:r>
            <a:endParaRPr lang="en-US" sz="32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82907" y="5186989"/>
            <a:ext cx="6148939" cy="5813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800" dirty="0" smtClean="0"/>
              <a:t>Бавимо се искључиво конвексним полиедрима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712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0950" y="537356"/>
            <a:ext cx="104483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200" dirty="0">
                <a:latin typeface="+mj-lt"/>
                <a:ea typeface="Calibri" panose="020F0502020204030204" pitchFamily="34" charset="0"/>
              </a:rPr>
              <a:t>Формулу која повезује број темена (</a:t>
            </a:r>
            <a:r>
              <a:rPr lang="sr-Cyrl-RS" sz="3200" i="1" dirty="0">
                <a:latin typeface="+mj-lt"/>
                <a:ea typeface="Calibri" panose="020F0502020204030204" pitchFamily="34" charset="0"/>
              </a:rPr>
              <a:t>T</a:t>
            </a:r>
            <a:r>
              <a:rPr lang="sr-Cyrl-RS" sz="3200" dirty="0">
                <a:latin typeface="+mj-lt"/>
                <a:ea typeface="Calibri" panose="020F0502020204030204" pitchFamily="34" charset="0"/>
              </a:rPr>
              <a:t>), ивица (</a:t>
            </a:r>
            <a:r>
              <a:rPr lang="sr-Cyrl-RS" sz="3200" i="1" dirty="0">
                <a:latin typeface="+mj-lt"/>
                <a:ea typeface="Calibri" panose="020F0502020204030204" pitchFamily="34" charset="0"/>
              </a:rPr>
              <a:t>I</a:t>
            </a:r>
            <a:r>
              <a:rPr lang="sr-Cyrl-RS" sz="3200" dirty="0">
                <a:latin typeface="+mj-lt"/>
                <a:ea typeface="Calibri" panose="020F0502020204030204" pitchFamily="34" charset="0"/>
              </a:rPr>
              <a:t>) и страна (</a:t>
            </a:r>
            <a:r>
              <a:rPr lang="sr-Cyrl-RS" sz="3200" i="1" dirty="0">
                <a:latin typeface="+mj-lt"/>
                <a:ea typeface="Calibri" panose="020F0502020204030204" pitchFamily="34" charset="0"/>
              </a:rPr>
              <a:t>S</a:t>
            </a:r>
            <a:r>
              <a:rPr lang="sr-Cyrl-RS" sz="3200" dirty="0">
                <a:latin typeface="+mj-lt"/>
                <a:ea typeface="Calibri" panose="020F0502020204030204" pitchFamily="34" charset="0"/>
              </a:rPr>
              <a:t>) конвексног полиедра </a:t>
            </a:r>
            <a:r>
              <a:rPr lang="sr-Cyrl-RS" sz="3200" b="1" i="1" dirty="0">
                <a:latin typeface="+mj-lt"/>
                <a:ea typeface="Calibri" panose="020F0502020204030204" pitchFamily="34" charset="0"/>
              </a:rPr>
              <a:t>T – I + S = </a:t>
            </a:r>
            <a:r>
              <a:rPr lang="sr-Cyrl-RS" sz="3200" b="1" dirty="0">
                <a:latin typeface="+mj-lt"/>
                <a:ea typeface="Calibri" panose="020F0502020204030204" pitchFamily="34" charset="0"/>
              </a:rPr>
              <a:t>2</a:t>
            </a:r>
            <a:r>
              <a:rPr lang="sr-Cyrl-RS" sz="3200" dirty="0">
                <a:latin typeface="+mj-lt"/>
                <a:ea typeface="Calibri" panose="020F0502020204030204" pitchFamily="34" charset="0"/>
              </a:rPr>
              <a:t> извео је Ојлер, па је она данас и позната као </a:t>
            </a:r>
            <a:r>
              <a:rPr lang="sr-Cyrl-RS" sz="3200" b="1" dirty="0">
                <a:latin typeface="+mj-lt"/>
                <a:ea typeface="Calibri" panose="020F0502020204030204" pitchFamily="34" charset="0"/>
              </a:rPr>
              <a:t>Ојлерова формула</a:t>
            </a:r>
            <a:r>
              <a:rPr lang="sr-Cyrl-RS" sz="3200" dirty="0">
                <a:latin typeface="+mj-lt"/>
                <a:ea typeface="Calibri" panose="020F0502020204030204" pitchFamily="34" charset="0"/>
              </a:rPr>
              <a:t>. </a:t>
            </a:r>
            <a:endParaRPr lang="sr-Cyrl-RS" sz="3200" dirty="0" smtClean="0">
              <a:latin typeface="+mj-lt"/>
              <a:ea typeface="Calibri" panose="020F0502020204030204" pitchFamily="34" charset="0"/>
            </a:endParaRPr>
          </a:p>
          <a:p>
            <a:r>
              <a:rPr lang="sr-Cyrl-RS" sz="3200" dirty="0" smtClean="0">
                <a:latin typeface="+mj-lt"/>
                <a:ea typeface="Calibri" panose="020F0502020204030204" pitchFamily="34" charset="0"/>
              </a:rPr>
              <a:t>Наведена </a:t>
            </a:r>
            <a:r>
              <a:rPr lang="sr-Cyrl-RS" sz="3200" dirty="0">
                <a:latin typeface="+mj-lt"/>
                <a:ea typeface="Calibri" panose="020F0502020204030204" pitchFamily="34" charset="0"/>
              </a:rPr>
              <a:t>формула важи за било који конвексан полиедар.</a:t>
            </a:r>
            <a:endParaRPr lang="sr-Latn-RS" sz="32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0949" y="3584344"/>
            <a:ext cx="10448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200" b="1" u="sng" dirty="0" smtClean="0">
                <a:latin typeface="+mj-lt"/>
                <a:ea typeface="Calibri" panose="020F0502020204030204" pitchFamily="34" charset="0"/>
              </a:rPr>
              <a:t>Пример: </a:t>
            </a:r>
            <a:r>
              <a:rPr lang="sr-Cyrl-RS" sz="3200" dirty="0" smtClean="0">
                <a:latin typeface="+mj-lt"/>
                <a:ea typeface="Calibri" panose="020F0502020204030204" pitchFamily="34" charset="0"/>
              </a:rPr>
              <a:t>Колико ивица има полиедар са слике? </a:t>
            </a:r>
            <a:endParaRPr lang="sr-Latn-RS" sz="3200" dirty="0">
              <a:latin typeface="+mj-lt"/>
            </a:endParaRPr>
          </a:p>
        </p:txBody>
      </p:sp>
      <p:pic>
        <p:nvPicPr>
          <p:cNvPr id="1028" name="Picture 4" descr="https://profesorka.files.wordpress.com/2012/12/slika279.gif?w=700&amp;h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48" y="4169119"/>
            <a:ext cx="2547733" cy="216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348318" y="4174124"/>
                <a:ext cx="8269941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r-Cyrl-RS" sz="3200" dirty="0" smtClean="0">
                    <a:latin typeface="+mj-lt"/>
                    <a:ea typeface="Calibri" panose="020F0502020204030204" pitchFamily="34" charset="0"/>
                  </a:rPr>
                  <a:t>Пребројимо стране, има их 10 тј. </a:t>
                </a:r>
                <a:r>
                  <a:rPr lang="sr-Latn-R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𝗦=10</a:t>
                </a:r>
                <a:r>
                  <a:rPr lang="sr-Cyrl-RS" sz="3200" dirty="0" smtClean="0">
                    <a:latin typeface="+mj-lt"/>
                    <a:ea typeface="Calibri" panose="020F0502020204030204" pitchFamily="34" charset="0"/>
                  </a:rPr>
                  <a:t> Темена има 16 тј. </a:t>
                </a:r>
                <a:r>
                  <a:rPr lang="sr-Latn-R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𝗧=16</a:t>
                </a:r>
                <a:endParaRPr lang="sr-Cyrl-R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sr-Latn-R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𝗧</a:t>
                </a:r>
                <a14:m>
                  <m:oMath xmlns:m="http://schemas.openxmlformats.org/officeDocument/2006/math">
                    <m:r>
                      <a:rPr lang="sr-Latn-R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sr-Latn-RS" sz="3200" dirty="0" smtClean="0">
                    <a:latin typeface="+mj-lt"/>
                  </a:rPr>
                  <a:t>𝗜</a:t>
                </a:r>
                <a:r>
                  <a:rPr lang="sr-Cyrl-RS" sz="3200" dirty="0" smtClean="0">
                    <a:latin typeface="+mj-lt"/>
                  </a:rPr>
                  <a:t>+</a:t>
                </a:r>
                <a:r>
                  <a:rPr lang="sr-Cyrl-R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𝗦=</a:t>
                </a:r>
                <a:r>
                  <a:rPr lang="sr-Cyrl-RS" sz="32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</a:p>
              <a:p>
                <a:r>
                  <a:rPr lang="sr-Cyrl-RS" sz="32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16</a:t>
                </a:r>
                <a14:m>
                  <m:oMath xmlns:m="http://schemas.openxmlformats.org/officeDocument/2006/math">
                    <m:r>
                      <a:rPr lang="sr-Cyrl-R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sr-Latn-RS" sz="3200" b="1" dirty="0" smtClean="0">
                    <a:latin typeface="+mj-lt"/>
                  </a:rPr>
                  <a:t>𝗜</a:t>
                </a:r>
                <a:r>
                  <a:rPr lang="sr-Cyrl-RS" sz="3200" b="1" dirty="0" smtClean="0">
                    <a:latin typeface="+mj-lt"/>
                  </a:rPr>
                  <a:t> </a:t>
                </a:r>
                <a:r>
                  <a:rPr lang="sr-Latn-RS" sz="3200" dirty="0" smtClean="0">
                    <a:latin typeface="+mj-lt"/>
                  </a:rPr>
                  <a:t>+</a:t>
                </a:r>
                <a:r>
                  <a:rPr lang="sr-Cyrl-RS" sz="3200" dirty="0" smtClean="0">
                    <a:latin typeface="+mj-lt"/>
                  </a:rPr>
                  <a:t>10 </a:t>
                </a:r>
                <a:r>
                  <a:rPr lang="sr-Cyrl-R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=2,    𝗜</a:t>
                </a:r>
                <a:r>
                  <a:rPr lang="sr-Cyrl-R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=24</a:t>
                </a:r>
                <a:endParaRPr lang="sr-Latn-R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318" y="4174124"/>
                <a:ext cx="8269941" cy="2062103"/>
              </a:xfrm>
              <a:prstGeom prst="rect">
                <a:avLst/>
              </a:prstGeom>
              <a:blipFill rotWithShape="0">
                <a:blip r:embed="rId3"/>
                <a:stretch>
                  <a:fillRect l="-1842" t="-3846" r="-368" b="-1065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48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7756" y="635438"/>
            <a:ext cx="10344327" cy="14757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800" dirty="0" smtClean="0"/>
              <a:t>Полиедри састављени од међусобно подударних многоуглови зову се  </a:t>
            </a:r>
            <a:r>
              <a:rPr lang="sr-Cyrl-RS" sz="2800" b="1" dirty="0" smtClean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</a:rPr>
              <a:t>Платонова тела.</a:t>
            </a:r>
            <a:r>
              <a:rPr lang="sr-Cyrl-RS" sz="2800" dirty="0" smtClean="0"/>
              <a:t> </a:t>
            </a:r>
          </a:p>
          <a:p>
            <a:r>
              <a:rPr lang="sr-Cyrl-RS" sz="2800" dirty="0" smtClean="0"/>
              <a:t>Има их укупно </a:t>
            </a:r>
            <a:r>
              <a:rPr lang="sr-Cyrl-RS" sz="2800" b="1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пет</a:t>
            </a:r>
            <a:r>
              <a:rPr lang="sr-Cyrl-RS" sz="2800" dirty="0" smtClean="0"/>
              <a:t>.</a:t>
            </a:r>
            <a:endParaRPr lang="en-US" sz="2800" dirty="0"/>
          </a:p>
        </p:txBody>
      </p:sp>
      <p:pic>
        <p:nvPicPr>
          <p:cNvPr id="3" name="Picture Placeholder 4" descr="Tetrahedron.gif"/>
          <p:cNvPicPr>
            <a:picLocks noChangeAspect="1"/>
          </p:cNvPicPr>
          <p:nvPr/>
        </p:nvPicPr>
        <p:blipFill>
          <a:blip r:embed="rId2"/>
          <a:srcRect t="3378" b="3378"/>
          <a:stretch>
            <a:fillRect/>
          </a:stretch>
        </p:blipFill>
        <p:spPr>
          <a:xfrm>
            <a:off x="615881" y="1974899"/>
            <a:ext cx="2170639" cy="2023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08891" y="3877778"/>
            <a:ext cx="2329879" cy="6757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5054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anose="05020102010507070707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892808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sr-Cyrl-RS" sz="2800" dirty="0" smtClean="0"/>
              <a:t> </a:t>
            </a:r>
            <a:r>
              <a:rPr lang="sr-Cyrl-R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тетраедар</a:t>
            </a:r>
          </a:p>
          <a:p>
            <a:pPr marL="68580" indent="0">
              <a:buFont typeface="Wingdings 2" pitchFamily="18" charset="2"/>
              <a:buNone/>
            </a:pPr>
            <a:r>
              <a:rPr lang="sr-Cyrl-RS" sz="2800" dirty="0" smtClean="0"/>
              <a:t>4 темена</a:t>
            </a:r>
          </a:p>
          <a:p>
            <a:pPr marL="68580" indent="0">
              <a:buFont typeface="Wingdings 2" pitchFamily="18" charset="2"/>
              <a:buNone/>
            </a:pPr>
            <a:r>
              <a:rPr lang="sr-Cyrl-RS" sz="2800" dirty="0" smtClean="0"/>
              <a:t>6 ивица</a:t>
            </a:r>
          </a:p>
          <a:p>
            <a:pPr marL="68580" indent="0">
              <a:buFont typeface="Wingdings 2" pitchFamily="18" charset="2"/>
              <a:buNone/>
            </a:pPr>
            <a:r>
              <a:rPr lang="sr-Cyrl-RS" sz="2800" dirty="0" smtClean="0"/>
              <a:t>4 стране </a:t>
            </a:r>
          </a:p>
          <a:p>
            <a:pPr marL="68580" indent="0">
              <a:buFont typeface="Wingdings 2" pitchFamily="18" charset="2"/>
              <a:buNone/>
            </a:pPr>
            <a:endParaRPr lang="sr-Cyrl-RS" sz="2800" dirty="0" smtClean="0"/>
          </a:p>
          <a:p>
            <a:pPr marL="68580" indent="0">
              <a:buFont typeface="Wingdings 2" pitchFamily="18" charset="2"/>
              <a:buNone/>
            </a:pPr>
            <a:endParaRPr lang="en-US" sz="2800" dirty="0"/>
          </a:p>
        </p:txBody>
      </p:sp>
      <p:pic>
        <p:nvPicPr>
          <p:cNvPr id="5" name="Picture 4" descr="200px-Hexahedr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391" y="2006023"/>
            <a:ext cx="2170639" cy="2170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646122" y="3937531"/>
            <a:ext cx="2618637" cy="6757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5054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anose="05020102010507070707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892808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sr-Cyrl-RS" sz="2800" dirty="0" smtClean="0"/>
              <a:t> </a:t>
            </a:r>
            <a:r>
              <a:rPr lang="sr-Cyrl-R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хексаедар</a:t>
            </a:r>
          </a:p>
          <a:p>
            <a:pPr marL="68580" indent="0">
              <a:buFont typeface="Wingdings 2" pitchFamily="18" charset="2"/>
              <a:buNone/>
            </a:pPr>
            <a:r>
              <a:rPr lang="sr-Cyrl-RS" sz="2800" dirty="0" smtClean="0"/>
              <a:t>8 темена</a:t>
            </a:r>
          </a:p>
          <a:p>
            <a:pPr marL="68580" indent="0">
              <a:buFont typeface="Wingdings 2" pitchFamily="18" charset="2"/>
              <a:buNone/>
            </a:pPr>
            <a:r>
              <a:rPr lang="sr-Cyrl-RS" sz="2800" dirty="0" smtClean="0"/>
              <a:t>12 ивица</a:t>
            </a:r>
          </a:p>
          <a:p>
            <a:pPr marL="68580" indent="0">
              <a:buFont typeface="Wingdings 2" pitchFamily="18" charset="2"/>
              <a:buNone/>
            </a:pPr>
            <a:r>
              <a:rPr lang="sr-Cyrl-RS" sz="2800" dirty="0" smtClean="0"/>
              <a:t>6 страна</a:t>
            </a:r>
          </a:p>
          <a:p>
            <a:pPr marL="68580" indent="0">
              <a:buFont typeface="Wingdings 2" pitchFamily="18" charset="2"/>
              <a:buNone/>
            </a:pPr>
            <a:endParaRPr lang="en-US" sz="2800" dirty="0"/>
          </a:p>
        </p:txBody>
      </p:sp>
      <p:pic>
        <p:nvPicPr>
          <p:cNvPr id="8" name="Picture Placeholder 4" descr="Octahedron.gif"/>
          <p:cNvPicPr>
            <a:picLocks noChangeAspect="1"/>
          </p:cNvPicPr>
          <p:nvPr/>
        </p:nvPicPr>
        <p:blipFill>
          <a:blip r:embed="rId4"/>
          <a:srcRect t="3378" b="3378"/>
          <a:stretch>
            <a:fillRect/>
          </a:stretch>
        </p:blipFill>
        <p:spPr>
          <a:xfrm>
            <a:off x="4721469" y="2006023"/>
            <a:ext cx="2215946" cy="2066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930668" y="3877778"/>
            <a:ext cx="2101604" cy="6757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5054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anose="05020102010507070707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892808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sr-Cyrl-RS" sz="2800" dirty="0" smtClean="0"/>
              <a:t> </a:t>
            </a:r>
            <a:r>
              <a:rPr lang="sr-Cyrl-R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октаедар</a:t>
            </a:r>
          </a:p>
          <a:p>
            <a:pPr marL="68580" indent="0">
              <a:buFont typeface="Wingdings 2" pitchFamily="18" charset="2"/>
              <a:buNone/>
            </a:pPr>
            <a:r>
              <a:rPr lang="sr-Cyrl-RS" sz="2800" dirty="0" smtClean="0"/>
              <a:t>6 темена</a:t>
            </a:r>
          </a:p>
          <a:p>
            <a:pPr marL="68580" indent="0">
              <a:buFont typeface="Wingdings 2" pitchFamily="18" charset="2"/>
              <a:buNone/>
            </a:pPr>
            <a:r>
              <a:rPr lang="sr-Cyrl-RS" sz="2800" dirty="0" smtClean="0"/>
              <a:t>12 ивица </a:t>
            </a:r>
          </a:p>
          <a:p>
            <a:pPr marL="68580" indent="0">
              <a:buFont typeface="Wingdings 2" pitchFamily="18" charset="2"/>
              <a:buNone/>
            </a:pPr>
            <a:r>
              <a:rPr lang="sr-Cyrl-RS" sz="2800" dirty="0" smtClean="0"/>
              <a:t>8 страна</a:t>
            </a:r>
          </a:p>
          <a:p>
            <a:pPr marL="68580" indent="0">
              <a:buFont typeface="Wingdings 2" pitchFamily="18" charset="2"/>
              <a:buNone/>
            </a:pPr>
            <a:endParaRPr lang="en-US" sz="2800" dirty="0"/>
          </a:p>
        </p:txBody>
      </p:sp>
      <p:pic>
        <p:nvPicPr>
          <p:cNvPr id="10" name="Picture Placeholder 4" descr="120px-Dodecahedron-slowturn.gif"/>
          <p:cNvPicPr>
            <a:picLocks noChangeAspect="1"/>
          </p:cNvPicPr>
          <p:nvPr/>
        </p:nvPicPr>
        <p:blipFill>
          <a:blip r:embed="rId5"/>
          <a:srcRect t="3378" b="3378"/>
          <a:stretch>
            <a:fillRect/>
          </a:stretch>
        </p:blipFill>
        <p:spPr>
          <a:xfrm>
            <a:off x="7032272" y="2068673"/>
            <a:ext cx="1985964" cy="1851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032272" y="3838802"/>
            <a:ext cx="2625805" cy="6757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5054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anose="05020102010507070707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892808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sr-Cyrl-R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sr-Cyrl-R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одекаедар</a:t>
            </a:r>
          </a:p>
          <a:p>
            <a:pPr marL="68580" indent="0">
              <a:buFont typeface="Wingdings 2" pitchFamily="18" charset="2"/>
              <a:buNone/>
            </a:pPr>
            <a:r>
              <a:rPr lang="sr-Cyrl-RS" sz="2800" dirty="0" smtClean="0"/>
              <a:t>20 темена</a:t>
            </a:r>
          </a:p>
          <a:p>
            <a:pPr marL="68580" indent="0">
              <a:buFont typeface="Wingdings 2" pitchFamily="18" charset="2"/>
              <a:buNone/>
            </a:pPr>
            <a:r>
              <a:rPr lang="sr-Cyrl-RS" sz="2800" dirty="0" smtClean="0"/>
              <a:t>30 ивица</a:t>
            </a:r>
          </a:p>
          <a:p>
            <a:pPr marL="68580" indent="0">
              <a:buFont typeface="Wingdings 2" pitchFamily="18" charset="2"/>
              <a:buNone/>
            </a:pPr>
            <a:r>
              <a:rPr lang="sr-Cyrl-RS" sz="2800" dirty="0" smtClean="0"/>
              <a:t>12 страна</a:t>
            </a:r>
            <a:endParaRPr lang="en-US" sz="2800" dirty="0"/>
          </a:p>
        </p:txBody>
      </p:sp>
      <p:pic>
        <p:nvPicPr>
          <p:cNvPr id="12" name="Picture Placeholder 4" descr="53b71678904e2226d5f1195d59cebfef.gif"/>
          <p:cNvPicPr>
            <a:picLocks noChangeAspect="1"/>
          </p:cNvPicPr>
          <p:nvPr/>
        </p:nvPicPr>
        <p:blipFill>
          <a:blip r:embed="rId6"/>
          <a:srcRect t="3378" b="3378"/>
          <a:stretch>
            <a:fillRect/>
          </a:stretch>
        </p:blipFill>
        <p:spPr>
          <a:xfrm>
            <a:off x="9453679" y="2073544"/>
            <a:ext cx="1907057" cy="1778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9459919" y="3838802"/>
            <a:ext cx="2625805" cy="6757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5054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anose="05020102010507070707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892808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sr-Cyrl-R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sr-Cyrl-R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косаедар</a:t>
            </a:r>
          </a:p>
          <a:p>
            <a:pPr marL="68580" indent="0">
              <a:buFont typeface="Wingdings 2" pitchFamily="18" charset="2"/>
              <a:buNone/>
            </a:pPr>
            <a:r>
              <a:rPr lang="sr-Cyrl-RS" sz="2800" dirty="0" smtClean="0"/>
              <a:t>12 темена </a:t>
            </a:r>
          </a:p>
          <a:p>
            <a:pPr marL="68580" indent="0">
              <a:buFont typeface="Wingdings 2" pitchFamily="18" charset="2"/>
              <a:buNone/>
            </a:pPr>
            <a:r>
              <a:rPr lang="sr-Cyrl-RS" sz="2800" dirty="0" smtClean="0"/>
              <a:t>30 ивица</a:t>
            </a:r>
          </a:p>
          <a:p>
            <a:pPr marL="68580" indent="0">
              <a:buFont typeface="Wingdings 2" pitchFamily="18" charset="2"/>
              <a:buNone/>
            </a:pPr>
            <a:r>
              <a:rPr lang="sr-Cyrl-RS" sz="2800" dirty="0" smtClean="0"/>
              <a:t>20 страна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600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duct overview presentation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product overview presentation.potx" id="{B28DC015-93EB-44B4-96D3-A8389FA731F7}" vid="{002F0659-0D88-4125-B907-A96737D600EC}"/>
    </a:ext>
  </a:extLst>
</a:theme>
</file>

<file path=ppt/theme/theme2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product overview presentation</Template>
  <TotalTime>205</TotalTime>
  <Words>303</Words>
  <Application>Microsoft Office PowerPoint</Application>
  <PresentationFormat>Widescreen</PresentationFormat>
  <Paragraphs>60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Cambria Math</vt:lpstr>
      <vt:lpstr>Century Gothic</vt:lpstr>
      <vt:lpstr>Impact</vt:lpstr>
      <vt:lpstr>Jokerman</vt:lpstr>
      <vt:lpstr>Times New Roman</vt:lpstr>
      <vt:lpstr>Wingdings</vt:lpstr>
      <vt:lpstr>Wingdings 2</vt:lpstr>
      <vt:lpstr>Product overview presentation</vt:lpstr>
      <vt:lpstr>Полиедар </vt:lpstr>
      <vt:lpstr>Диедар </vt:lpstr>
      <vt:lpstr>Рогаљ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Полиедар</dc:title>
  <dc:creator>neda</dc:creator>
  <cp:lastModifiedBy>neda</cp:lastModifiedBy>
  <cp:revision>31</cp:revision>
  <dcterms:created xsi:type="dcterms:W3CDTF">2019-09-30T14:21:13Z</dcterms:created>
  <dcterms:modified xsi:type="dcterms:W3CDTF">2019-10-01T14:41:06Z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