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61" r:id="rId2"/>
    <p:sldId id="259" r:id="rId3"/>
    <p:sldId id="262" r:id="rId4"/>
    <p:sldId id="263" r:id="rId5"/>
    <p:sldId id="257" r:id="rId6"/>
    <p:sldId id="267" r:id="rId7"/>
    <p:sldId id="270" r:id="rId8"/>
    <p:sldId id="269" r:id="rId9"/>
    <p:sldId id="271" r:id="rId10"/>
    <p:sldId id="268" r:id="rId11"/>
    <p:sldId id="273" r:id="rId12"/>
    <p:sldId id="274" r:id="rId13"/>
    <p:sldId id="275" r:id="rId14"/>
    <p:sldId id="27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  <a:srgbClr val="397624"/>
    <a:srgbClr val="30641E"/>
    <a:srgbClr val="007A37"/>
    <a:srgbClr val="FF6D6D"/>
    <a:srgbClr val="FFB9FF"/>
    <a:srgbClr val="FFCCCC"/>
    <a:srgbClr val="FFDDFF"/>
    <a:srgbClr val="FFCCFF"/>
    <a:srgbClr val="FFE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1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5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9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1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1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089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4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1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1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1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5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1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7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4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BEEC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rgbClr val="ECDEF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8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.png"/><Relationship Id="rId7" Type="http://schemas.openxmlformats.org/officeDocument/2006/relationships/image" Target="../media/image29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matematikantnedatoholj.weebly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17" y="2488677"/>
            <a:ext cx="4452937" cy="3798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400" y="2609353"/>
            <a:ext cx="2031671" cy="2166363"/>
          </a:xfrm>
          <a:prstGeom prst="rect">
            <a:avLst/>
          </a:prstGeom>
        </p:spPr>
      </p:pic>
      <p:sp useBgFill="1">
        <p:nvSpPr>
          <p:cNvPr id="4" name="Rounded Rectangular Callout 3"/>
          <p:cNvSpPr/>
          <p:nvPr/>
        </p:nvSpPr>
        <p:spPr>
          <a:xfrm>
            <a:off x="4924702" y="536176"/>
            <a:ext cx="2992534" cy="1866291"/>
          </a:xfrm>
          <a:prstGeom prst="wedgeRoundRectCallout">
            <a:avLst>
              <a:gd name="adj1" fmla="val 34698"/>
              <a:gd name="adj2" fmla="val 7070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Па шта је ово ?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Ко је јео ову торту ?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341" y="2743823"/>
            <a:ext cx="2140326" cy="2472206"/>
          </a:xfrm>
          <a:prstGeom prst="rect">
            <a:avLst/>
          </a:prstGeom>
          <a:noFill/>
        </p:spPr>
      </p:pic>
      <p:sp useBgFill="1">
        <p:nvSpPr>
          <p:cNvPr id="6" name="Rounded Rectangular Callout 5"/>
          <p:cNvSpPr/>
          <p:nvPr/>
        </p:nvSpPr>
        <p:spPr>
          <a:xfrm>
            <a:off x="1662246" y="646193"/>
            <a:ext cx="2334745" cy="1794155"/>
          </a:xfrm>
          <a:prstGeom prst="wedgeRoundRectCallout">
            <a:avLst>
              <a:gd name="adj1" fmla="val -44239"/>
              <a:gd name="adj2" fmla="val 7777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Ја ! Али нисам појео целу , само део 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 useBgFill="1">
        <p:nvSpPr>
          <p:cNvPr id="7" name="Rounded Rectangular Callout 6"/>
          <p:cNvSpPr/>
          <p:nvPr/>
        </p:nvSpPr>
        <p:spPr>
          <a:xfrm>
            <a:off x="4398024" y="415498"/>
            <a:ext cx="3543301" cy="2107645"/>
          </a:xfrm>
          <a:prstGeom prst="wedgeRoundRectCallout">
            <a:avLst>
              <a:gd name="adj1" fmla="val 37389"/>
              <a:gd name="adj2" fmla="val 7591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Значи ниси појео једну торту!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И како ћу сад записати бројем колико си појео ?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 useBgFill="1">
        <p:nvSpPr>
          <p:cNvPr id="8" name="Rounded Rectangular Callout 7"/>
          <p:cNvSpPr/>
          <p:nvPr/>
        </p:nvSpPr>
        <p:spPr>
          <a:xfrm>
            <a:off x="1621967" y="644097"/>
            <a:ext cx="2653828" cy="1794155"/>
          </a:xfrm>
          <a:prstGeom prst="wedgeRoundRectCallout">
            <a:avLst>
              <a:gd name="adj1" fmla="val -44239"/>
              <a:gd name="adj2" fmla="val 7777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Е, научићеш још неке бројеве па ћеш знати 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 useBgFill="1">
        <p:nvSpPr>
          <p:cNvPr id="9" name="Rounded Rectangular Callout 8"/>
          <p:cNvSpPr/>
          <p:nvPr/>
        </p:nvSpPr>
        <p:spPr>
          <a:xfrm>
            <a:off x="4337610" y="437555"/>
            <a:ext cx="3664128" cy="2107645"/>
          </a:xfrm>
          <a:prstGeom prst="wedgeRoundRectCallout">
            <a:avLst>
              <a:gd name="adj1" fmla="val 37389"/>
              <a:gd name="adj2" fmla="val 7591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C00000"/>
                </a:solidFill>
              </a:rPr>
              <a:t>Супееер, хајде,</a:t>
            </a:r>
          </a:p>
          <a:p>
            <a:pPr algn="ctr"/>
            <a:r>
              <a:rPr lang="sr-Cyrl-RS" sz="3600" b="1" dirty="0" smtClean="0">
                <a:solidFill>
                  <a:srgbClr val="C00000"/>
                </a:solidFill>
              </a:rPr>
              <a:t>једва чекам !</a:t>
            </a:r>
            <a:endParaRPr lang="sr-Latn-RS" sz="3600" b="1" dirty="0">
              <a:solidFill>
                <a:srgbClr val="C00000"/>
              </a:solidFill>
            </a:endParaRPr>
          </a:p>
        </p:txBody>
      </p:sp>
      <p:sp>
        <p:nvSpPr>
          <p:cNvPr id="13" name="Heart 12"/>
          <p:cNvSpPr/>
          <p:nvPr/>
        </p:nvSpPr>
        <p:spPr>
          <a:xfrm rot="373875">
            <a:off x="3236767" y="3511182"/>
            <a:ext cx="913072" cy="720726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Heart 13"/>
          <p:cNvSpPr/>
          <p:nvPr/>
        </p:nvSpPr>
        <p:spPr>
          <a:xfrm rot="373875">
            <a:off x="4239949" y="2910128"/>
            <a:ext cx="876671" cy="777114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2Lef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Heart 14"/>
          <p:cNvSpPr/>
          <p:nvPr/>
        </p:nvSpPr>
        <p:spPr>
          <a:xfrm rot="21398793">
            <a:off x="5308756" y="3469808"/>
            <a:ext cx="941415" cy="782661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2Lef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94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6" y="1357410"/>
            <a:ext cx="1777346" cy="2295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3" name="Rounded Rectangular Callout 2"/>
              <p:cNvSpPr/>
              <p:nvPr/>
            </p:nvSpPr>
            <p:spPr>
              <a:xfrm>
                <a:off x="2244231" y="527232"/>
                <a:ext cx="2554973" cy="1536135"/>
              </a:xfrm>
              <a:prstGeom prst="wedgeRoundRectCallout">
                <a:avLst>
                  <a:gd name="adj1" fmla="val -65633"/>
                  <a:gd name="adj2" fmla="val 34376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sr-Cyrl-RS" sz="2800" b="1" smtClean="0">
                    <a:solidFill>
                      <a:srgbClr val="C00000"/>
                    </a:solidFill>
                    <a:latin typeface="+mj-lt"/>
                  </a:rPr>
                  <a:t>Значи, појео </a:t>
                </a:r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си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   торте !</a:t>
                </a:r>
                <a:endParaRPr lang="sr-Latn-RS" sz="2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 useBgFill="1"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231" y="527232"/>
                <a:ext cx="2554973" cy="1536135"/>
              </a:xfrm>
              <a:prstGeom prst="wedgeRoundRectCallout">
                <a:avLst>
                  <a:gd name="adj1" fmla="val -65633"/>
                  <a:gd name="adj2" fmla="val 34376"/>
                  <a:gd name="adj3" fmla="val 16667"/>
                </a:avLst>
              </a:prstGeom>
              <a:blipFill rotWithShape="0">
                <a:blip r:embed="rId3"/>
                <a:stretch>
                  <a:fillRect r="-102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99" y="1939371"/>
            <a:ext cx="4540410" cy="3749056"/>
          </a:xfrm>
          <a:prstGeom prst="rect">
            <a:avLst/>
          </a:prstGeom>
        </p:spPr>
      </p:pic>
      <p:pic>
        <p:nvPicPr>
          <p:cNvPr id="5" name="Picture 4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68898" y="1633806"/>
            <a:ext cx="1509756" cy="2180093"/>
          </a:xfrm>
          <a:prstGeom prst="rect">
            <a:avLst/>
          </a:prstGeom>
          <a:noFill/>
        </p:spPr>
      </p:pic>
      <p:sp useBgFill="1">
        <p:nvSpPr>
          <p:cNvPr id="6" name="Rounded Rectangular Callout 5"/>
          <p:cNvSpPr/>
          <p:nvPr/>
        </p:nvSpPr>
        <p:spPr>
          <a:xfrm>
            <a:off x="5325066" y="587732"/>
            <a:ext cx="1828769" cy="830178"/>
          </a:xfrm>
          <a:prstGeom prst="wedgeRoundRectCallout">
            <a:avLst>
              <a:gd name="adj1" fmla="val 40473"/>
              <a:gd name="adj2" fmla="val 10428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C00000"/>
                </a:solidFill>
                <a:latin typeface="+mj-lt"/>
              </a:rPr>
              <a:t>Браво !</a:t>
            </a:r>
            <a:endParaRPr lang="sr-Latn-R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Heart 6"/>
          <p:cNvSpPr/>
          <p:nvPr/>
        </p:nvSpPr>
        <p:spPr>
          <a:xfrm rot="373875">
            <a:off x="3306506" y="3000342"/>
            <a:ext cx="913072" cy="720726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Heart 7"/>
          <p:cNvSpPr/>
          <p:nvPr/>
        </p:nvSpPr>
        <p:spPr>
          <a:xfrm rot="373875">
            <a:off x="4391354" y="2416355"/>
            <a:ext cx="913072" cy="720726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Heart 8"/>
          <p:cNvSpPr/>
          <p:nvPr/>
        </p:nvSpPr>
        <p:spPr>
          <a:xfrm rot="373875">
            <a:off x="5476201" y="2934431"/>
            <a:ext cx="913072" cy="720726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0" name="Rounded Rectangular Callout 9"/>
              <p:cNvSpPr/>
              <p:nvPr/>
            </p:nvSpPr>
            <p:spPr>
              <a:xfrm>
                <a:off x="405486" y="5578901"/>
                <a:ext cx="8355556" cy="830178"/>
              </a:xfrm>
              <a:prstGeom prst="wedgeRoundRectCallout">
                <a:avLst>
                  <a:gd name="adj1" fmla="val 31649"/>
                  <a:gd name="adj2" fmla="val 45977"/>
                  <a:gd name="adj3" fmla="val 1666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Некад се тако пише </a:t>
                </a:r>
                <a:r>
                  <a:rPr lang="sr-Cyrl-RS" sz="4400" b="1" dirty="0" smtClean="0">
                    <a:solidFill>
                      <a:srgbClr val="C00000"/>
                    </a:solidFill>
                    <a:latin typeface="+mj-lt"/>
                  </a:rPr>
                  <a:t>( ¼ )</a:t>
                </a:r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, али правилније је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Cyrl-R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Cyrl-R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 .  </a:t>
                </a:r>
                <a:r>
                  <a:rPr lang="sr-Cyrl-RS" sz="4400" b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sr-Latn-RS" sz="44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 useBgFill="1">
            <p:nvSpPr>
              <p:cNvPr id="10" name="Rounded 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86" y="5578901"/>
                <a:ext cx="8355556" cy="830178"/>
              </a:xfrm>
              <a:prstGeom prst="wedgeRoundRectCallout">
                <a:avLst>
                  <a:gd name="adj1" fmla="val 31649"/>
                  <a:gd name="adj2" fmla="val 45977"/>
                  <a:gd name="adj3" fmla="val 16667"/>
                </a:avLst>
              </a:prstGeom>
              <a:blipFill rotWithShape="0">
                <a:blip r:embed="rId6"/>
                <a:stretch>
                  <a:fillRect l="-948" t="-11594" r="-1020" b="-2898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2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644" y="1196789"/>
            <a:ext cx="2353464" cy="3003922"/>
          </a:xfrm>
          <a:prstGeom prst="rect">
            <a:avLst/>
          </a:prstGeom>
          <a:noFill/>
        </p:spPr>
      </p:pic>
      <p:sp useBgFill="1">
        <p:nvSpPr>
          <p:cNvPr id="3" name="Rounded Rectangular Callout 2"/>
          <p:cNvSpPr/>
          <p:nvPr/>
        </p:nvSpPr>
        <p:spPr>
          <a:xfrm>
            <a:off x="3425497" y="438812"/>
            <a:ext cx="3213848" cy="1430329"/>
          </a:xfrm>
          <a:prstGeom prst="wedgeRoundRectCallout">
            <a:avLst>
              <a:gd name="adj1" fmla="val -72158"/>
              <a:gd name="adj2" fmla="val 4020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А сад мало да увежбамо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 кроз задатке 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3507433" y="2472443"/>
            <a:ext cx="1706025" cy="10798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Може 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Picture 2" descr="http://worldartsme.com/images/mickey-mouse-writing-clipar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5783" y="3012380"/>
            <a:ext cx="2281521" cy="2222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39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 l="3906" t="10417" r="6250" b="17708"/>
          <a:stretch>
            <a:fillRect/>
          </a:stretch>
        </p:blipFill>
        <p:spPr bwMode="auto">
          <a:xfrm>
            <a:off x="264459" y="316568"/>
            <a:ext cx="841188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930" y="5516126"/>
            <a:ext cx="8842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dirty="0" smtClean="0">
                <a:solidFill>
                  <a:srgbClr val="007A37"/>
                </a:solidFill>
              </a:rPr>
              <a:t>Најпре преброји на колико једнаких  делова је подељен круг! </a:t>
            </a:r>
            <a:endParaRPr lang="en-US" sz="3200" b="1" dirty="0">
              <a:solidFill>
                <a:srgbClr val="007A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8902" y="97030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1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41064" y="10900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2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28072" y="151603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3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55290" y="161799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4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26042" y="13549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5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41813" y="5892368"/>
            <a:ext cx="5945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>
                <a:solidFill>
                  <a:srgbClr val="7030A0"/>
                </a:solidFill>
              </a:rPr>
              <a:t>Затим преброји обојене делове!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20529" y="2242632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32446" y="2662105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67400" y="2747682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376740" y="775232"/>
            <a:ext cx="211916" cy="526361"/>
          </a:xfrm>
          <a:custGeom>
            <a:avLst/>
            <a:gdLst>
              <a:gd name="connsiteX0" fmla="*/ 5865 w 335648"/>
              <a:gd name="connsiteY0" fmla="*/ 149901 h 359764"/>
              <a:gd name="connsiteX1" fmla="*/ 65825 w 335648"/>
              <a:gd name="connsiteY1" fmla="*/ 224852 h 359764"/>
              <a:gd name="connsiteX2" fmla="*/ 125786 w 335648"/>
              <a:gd name="connsiteY2" fmla="*/ 284813 h 359764"/>
              <a:gd name="connsiteX3" fmla="*/ 185746 w 335648"/>
              <a:gd name="connsiteY3" fmla="*/ 359764 h 359764"/>
              <a:gd name="connsiteX4" fmla="*/ 260697 w 335648"/>
              <a:gd name="connsiteY4" fmla="*/ 179882 h 359764"/>
              <a:gd name="connsiteX5" fmla="*/ 320658 w 335648"/>
              <a:gd name="connsiteY5" fmla="*/ 59960 h 359764"/>
              <a:gd name="connsiteX6" fmla="*/ 335648 w 335648"/>
              <a:gd name="connsiteY6" fmla="*/ 0 h 35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48" h="359764">
                <a:moveTo>
                  <a:pt x="5865" y="149901"/>
                </a:moveTo>
                <a:cubicBezTo>
                  <a:pt x="115447" y="222958"/>
                  <a:pt x="0" y="132698"/>
                  <a:pt x="65825" y="224852"/>
                </a:cubicBezTo>
                <a:cubicBezTo>
                  <a:pt x="82254" y="247853"/>
                  <a:pt x="110107" y="261294"/>
                  <a:pt x="125786" y="284813"/>
                </a:cubicBezTo>
                <a:cubicBezTo>
                  <a:pt x="163606" y="341542"/>
                  <a:pt x="143027" y="317044"/>
                  <a:pt x="185746" y="359764"/>
                </a:cubicBezTo>
                <a:cubicBezTo>
                  <a:pt x="221786" y="215605"/>
                  <a:pt x="191004" y="272805"/>
                  <a:pt x="260697" y="179882"/>
                </a:cubicBezTo>
                <a:cubicBezTo>
                  <a:pt x="295147" y="76533"/>
                  <a:pt x="268332" y="112287"/>
                  <a:pt x="320658" y="59960"/>
                </a:cubicBezTo>
                <a:lnTo>
                  <a:pt x="335648" y="0"/>
                </a:lnTo>
              </a:path>
            </a:pathLst>
          </a:custGeom>
          <a:ln w="57150"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3E1C"/>
                </a:solidFill>
              </a:ln>
              <a:solidFill>
                <a:srgbClr val="003E1C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574800" y="2189560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62100" y="2557790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00" y="2652292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897795" y="2246802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899102" y="2590684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872441" y="266924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470400" y="2274492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451957" y="2633990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26557" y="2735728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329580" y="2257098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340600" y="2691893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275792" y="2724903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618737" y="4693025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618737" y="5164839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574800" y="5180012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478166" y="4816710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486992" y="5192806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463668" y="5271247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266157" y="4914465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242376" y="5262433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304257" y="53340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152995" y="4593432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7096498" y="5072390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086600" y="5082992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8" grpId="0"/>
      <p:bldP spid="9" grpId="0"/>
      <p:bldP spid="11" grpId="0"/>
      <p:bldP spid="12" grpId="0"/>
      <p:bldP spid="16" grpId="0" animBg="1"/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35" grpId="0"/>
      <p:bldP spid="36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 l="9375" t="60417" r="10156" b="1042"/>
          <a:stretch>
            <a:fillRect/>
          </a:stretch>
        </p:blipFill>
        <p:spPr bwMode="auto">
          <a:xfrm>
            <a:off x="417727" y="406687"/>
            <a:ext cx="8272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26419" y="2334933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35150" y="2819400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03400" y="2882386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19600" y="2286000"/>
            <a:ext cx="60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95800" y="2743200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281940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54945" y="2810061"/>
            <a:ext cx="360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080345" y="3166811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r-Cyrl-CS" sz="2800" b="1" dirty="0" smtClean="0">
                <a:solidFill>
                  <a:srgbClr val="007A3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007A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043834" y="3266420"/>
            <a:ext cx="4572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8304" y="4071039"/>
            <a:ext cx="81820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3200" b="1" dirty="0" smtClean="0">
                <a:solidFill>
                  <a:srgbClr val="007A37"/>
                </a:solidFill>
              </a:rPr>
              <a:t>Најпре преброји на колико једнаких делова</a:t>
            </a:r>
          </a:p>
          <a:p>
            <a:pPr algn="ctr"/>
            <a:r>
              <a:rPr lang="sr-Cyrl-CS" sz="3200" b="1" dirty="0" smtClean="0">
                <a:solidFill>
                  <a:srgbClr val="007A37"/>
                </a:solidFill>
              </a:rPr>
              <a:t> је подељен круг!</a:t>
            </a:r>
            <a:endParaRPr lang="en-US" sz="3200" b="1" dirty="0">
              <a:solidFill>
                <a:srgbClr val="007A3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1600" y="4953000"/>
            <a:ext cx="5945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>
                <a:solidFill>
                  <a:srgbClr val="7030A0"/>
                </a:solidFill>
              </a:rPr>
              <a:t>Затим преброји обојене делове!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9001" y="125786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1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9001" y="182003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2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5773" y="15502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3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99072" y="129820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1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27634" y="18867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2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98859" y="155024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3200" b="1" dirty="0" smtClean="0"/>
              <a:t>3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652162" y="1265146"/>
            <a:ext cx="358588" cy="59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/>
              <a:t>4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2" grpId="1"/>
      <p:bldP spid="13" grpId="0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8072"/>
              </p:ext>
            </p:extLst>
          </p:nvPr>
        </p:nvGraphicFramePr>
        <p:xfrm>
          <a:off x="7048479" y="577238"/>
          <a:ext cx="1027190" cy="731600"/>
        </p:xfrm>
        <a:graphic>
          <a:graphicData uri="http://schemas.openxmlformats.org/drawingml/2006/table">
            <a:tbl>
              <a:tblPr firstRow="1" bandRow="1"/>
              <a:tblGrid>
                <a:gridCol w="513595"/>
                <a:gridCol w="513595"/>
              </a:tblGrid>
              <a:tr h="3361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0641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0641E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9762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97441"/>
              </p:ext>
            </p:extLst>
          </p:nvPr>
        </p:nvGraphicFramePr>
        <p:xfrm>
          <a:off x="625443" y="2346097"/>
          <a:ext cx="1054086" cy="731600"/>
        </p:xfrm>
        <a:graphic>
          <a:graphicData uri="http://schemas.openxmlformats.org/drawingml/2006/table">
            <a:tbl>
              <a:tblPr firstRow="1" bandRow="1"/>
              <a:tblGrid>
                <a:gridCol w="527043"/>
                <a:gridCol w="527043"/>
              </a:tblGrid>
              <a:tr h="3371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0641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0641E"/>
                    </a:solidFill>
                  </a:tcPr>
                </a:tc>
              </a:tr>
              <a:tr h="3371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0641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0641E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8959" y="467944"/>
                <a:ext cx="6863115" cy="157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b="1" dirty="0" smtClean="0">
                    <a:solidFill>
                      <a:srgbClr val="003E1C"/>
                    </a:solidFill>
                  </a:rPr>
                  <a:t>Обојени део (зелени) је разломак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smtClean="0"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2800" b="1" i="0" smtClean="0">
                        <a:solidFill>
                          <a:srgbClr val="003E1C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sr-Cyrl-RS" sz="2800" b="1" dirty="0" smtClean="0">
                  <a:solidFill>
                    <a:srgbClr val="003E1C"/>
                  </a:solidFill>
                </a:endParaRPr>
              </a:p>
              <a:p>
                <a:r>
                  <a:rPr lang="sr-Cyrl-RS" sz="2800" b="1" dirty="0" smtClean="0">
                    <a:solidFill>
                      <a:srgbClr val="003E1C"/>
                    </a:solidFill>
                  </a:rPr>
                  <a:t>мањи је од једног целог и  такав </a:t>
                </a:r>
              </a:p>
              <a:p>
                <a:r>
                  <a:rPr lang="sr-Cyrl-RS" sz="2800" b="1" dirty="0" smtClean="0">
                    <a:solidFill>
                      <a:srgbClr val="003E1C"/>
                    </a:solidFill>
                  </a:rPr>
                  <a:t>разломак се зове </a:t>
                </a:r>
                <a:r>
                  <a:rPr lang="sr-Cyrl-RS" sz="2800" b="1" dirty="0" smtClean="0">
                    <a:solidFill>
                      <a:srgbClr val="C00000"/>
                    </a:solidFill>
                  </a:rPr>
                  <a:t>ПРАВИ</a:t>
                </a:r>
                <a:r>
                  <a:rPr lang="sr-Cyrl-RS" sz="2800" b="1" dirty="0" smtClean="0">
                    <a:solidFill>
                      <a:srgbClr val="003E1C"/>
                    </a:solidFill>
                  </a:rPr>
                  <a:t> разломак.</a:t>
                </a:r>
                <a:endParaRPr lang="sr-Latn-RS" sz="2800" b="1" dirty="0">
                  <a:solidFill>
                    <a:srgbClr val="003E1C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59" y="467944"/>
                <a:ext cx="6863115" cy="1574405"/>
              </a:xfrm>
              <a:prstGeom prst="rect">
                <a:avLst/>
              </a:prstGeom>
              <a:blipFill rotWithShape="0">
                <a:blip r:embed="rId2"/>
                <a:stretch>
                  <a:fillRect l="-1867" b="-969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57028"/>
              </p:ext>
            </p:extLst>
          </p:nvPr>
        </p:nvGraphicFramePr>
        <p:xfrm>
          <a:off x="622134" y="3180431"/>
          <a:ext cx="1054086" cy="731600"/>
        </p:xfrm>
        <a:graphic>
          <a:graphicData uri="http://schemas.openxmlformats.org/drawingml/2006/table">
            <a:tbl>
              <a:tblPr firstRow="1" bandRow="1"/>
              <a:tblGrid>
                <a:gridCol w="527043"/>
                <a:gridCol w="527043"/>
              </a:tblGrid>
              <a:tr h="3371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30641E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3719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40" marB="4574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50239" y="1288037"/>
                <a:ext cx="1411941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sr-Cyrl-R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3200" i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r-Cyrl-RS" sz="3200" b="0" i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sr-Latn-RS" sz="3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239" y="1288037"/>
                <a:ext cx="1411941" cy="7887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30765" y="2310275"/>
                <a:ext cx="6525327" cy="1580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b="1" dirty="0" smtClean="0">
                    <a:solidFill>
                      <a:srgbClr val="003E1C"/>
                    </a:solidFill>
                  </a:rPr>
                  <a:t>Обојени део </a:t>
                </a:r>
                <a:r>
                  <a:rPr lang="sr-Cyrl-RS" sz="2800" b="1" dirty="0">
                    <a:solidFill>
                      <a:srgbClr val="003E1C"/>
                    </a:solidFill>
                  </a:rPr>
                  <a:t>(зелени)</a:t>
                </a:r>
                <a:r>
                  <a:rPr lang="sr-Cyrl-RS" sz="2800" b="1" dirty="0" smtClean="0">
                    <a:solidFill>
                      <a:srgbClr val="003E1C"/>
                    </a:solidFill>
                  </a:rPr>
                  <a:t> је разломак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800" b="1" i="1" smtClean="0"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800" b="1" i="1" smtClean="0"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sr-Cyrl-RS" sz="2800" b="1" i="1" smtClean="0"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sr-Cyrl-RS" sz="2800" b="1" i="0" smtClean="0">
                        <a:solidFill>
                          <a:srgbClr val="003E1C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sr-Cyrl-RS" sz="2800" b="1" dirty="0" smtClean="0">
                    <a:solidFill>
                      <a:srgbClr val="003E1C"/>
                    </a:solidFill>
                  </a:rPr>
                  <a:t> већи је од једног целог и  такав разломак се зове </a:t>
                </a:r>
                <a:r>
                  <a:rPr lang="sr-Cyrl-RS" sz="2800" b="1" dirty="0" smtClean="0">
                    <a:solidFill>
                      <a:srgbClr val="C00000"/>
                    </a:solidFill>
                  </a:rPr>
                  <a:t>НЕПРАВИ </a:t>
                </a:r>
                <a:r>
                  <a:rPr lang="sr-Cyrl-RS" sz="2800" b="1" dirty="0" smtClean="0">
                    <a:solidFill>
                      <a:srgbClr val="003E1C"/>
                    </a:solidFill>
                  </a:rPr>
                  <a:t>разломак.</a:t>
                </a:r>
                <a:endParaRPr lang="sr-Latn-RS" sz="2800" b="1" dirty="0">
                  <a:solidFill>
                    <a:srgbClr val="003E1C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65" y="2310275"/>
                <a:ext cx="6525327" cy="1580754"/>
              </a:xfrm>
              <a:prstGeom prst="rect">
                <a:avLst/>
              </a:prstGeom>
              <a:blipFill rotWithShape="0">
                <a:blip r:embed="rId4"/>
                <a:stretch>
                  <a:fillRect l="-1867" r="-187" b="-965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>
            <a:off x="1679529" y="2279478"/>
            <a:ext cx="351236" cy="166355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9433" y="3943029"/>
                <a:ext cx="1411941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3200" b="0" i="1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3200" i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Cyrl-RS" sz="3200" b="0" i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sr-Latn-RS" sz="3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3" y="3943029"/>
                <a:ext cx="1411941" cy="7887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679529" y="4445571"/>
            <a:ext cx="678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003E1C"/>
                </a:solidFill>
              </a:rPr>
              <a:t>Неправи разломак се може писати и као  </a:t>
            </a:r>
            <a:r>
              <a:rPr lang="sr-Cyrl-RS" sz="2800" b="1" dirty="0" smtClean="0">
                <a:solidFill>
                  <a:srgbClr val="C00000"/>
                </a:solidFill>
              </a:rPr>
              <a:t>МЕШОВИТИ</a:t>
            </a:r>
            <a:r>
              <a:rPr lang="sr-Cyrl-RS" sz="2800" b="1" dirty="0" smtClean="0">
                <a:solidFill>
                  <a:srgbClr val="003E1C"/>
                </a:solidFill>
              </a:rPr>
              <a:t>  број.</a:t>
            </a:r>
            <a:endParaRPr lang="sr-Latn-RS" sz="2800" b="1" dirty="0">
              <a:solidFill>
                <a:srgbClr val="003E1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68360" y="5440702"/>
                <a:ext cx="1642292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3200" dirty="0" smtClean="0">
                    <a:ln>
                      <a:solidFill>
                        <a:srgbClr val="003E1C"/>
                      </a:solidFill>
                    </a:ln>
                    <a:solidFill>
                      <a:srgbClr val="007A3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3200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7A3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0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7A37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Cyrl-RS" sz="3200" b="0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7A37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sz="3200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Cyrl-RS" sz="3200" i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3200" b="0" i="1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sr-Cyrl-RS" sz="3200" b="0" i="1" dirty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0" i="1" dirty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3200" b="0" i="1" dirty="0" smtClean="0">
                            <a:ln>
                              <a:solidFill>
                                <a:srgbClr val="C00000"/>
                              </a:solidFill>
                            </a:ln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r-Latn-RS" sz="32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360" y="5440702"/>
                <a:ext cx="1642292" cy="7957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689506" y="5352642"/>
            <a:ext cx="779929" cy="100873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Oval 12"/>
          <p:cNvSpPr/>
          <p:nvPr/>
        </p:nvSpPr>
        <p:spPr>
          <a:xfrm>
            <a:off x="3157417" y="4878538"/>
            <a:ext cx="2717801" cy="461519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60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/>
      <p:bldP spid="25" grpId="0"/>
      <p:bldP spid="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6357" y="1719232"/>
            <a:ext cx="4637152" cy="24608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 useBgFill="1">
        <p:nvSpPr>
          <p:cNvPr id="3" name="Rounded Rectangular Callout 2"/>
          <p:cNvSpPr/>
          <p:nvPr/>
        </p:nvSpPr>
        <p:spPr>
          <a:xfrm>
            <a:off x="4977013" y="1620821"/>
            <a:ext cx="3809461" cy="1536316"/>
          </a:xfrm>
          <a:prstGeom prst="wedgeRoundRectCallout">
            <a:avLst>
              <a:gd name="adj1" fmla="val -64831"/>
              <a:gd name="adj2" fmla="val 31589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А сад да мало одморимо и поштено поделимо  ову пицу 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82" y="3182762"/>
            <a:ext cx="5118477" cy="30760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612342" y="3800061"/>
            <a:ext cx="2944906" cy="20036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51145" y="4578722"/>
            <a:ext cx="4686047" cy="2231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905151" y="3603812"/>
            <a:ext cx="1778037" cy="239610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460778">
                <a:off x="5606329" y="3679083"/>
                <a:ext cx="420751" cy="786177"/>
              </a:xfrm>
              <a:prstGeom prst="teardrop">
                <a:avLst>
                  <a:gd name="adj" fmla="val 69173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sr-Latn-RS" sz="2400" b="1" dirty="0">
                  <a:ln>
                    <a:solidFill>
                      <a:srgbClr val="003E1C"/>
                    </a:solidFill>
                  </a:ln>
                  <a:solidFill>
                    <a:srgbClr val="003E1C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0778">
                <a:off x="5606329" y="3679083"/>
                <a:ext cx="420751" cy="786177"/>
              </a:xfrm>
              <a:prstGeom prst="teardrop">
                <a:avLst>
                  <a:gd name="adj" fmla="val 69173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453972">
                <a:off x="6654888" y="3812923"/>
                <a:ext cx="420751" cy="786177"/>
              </a:xfrm>
              <a:prstGeom prst="teardrop">
                <a:avLst>
                  <a:gd name="adj" fmla="val 69173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sr-Latn-RS" sz="2400" b="1" dirty="0">
                  <a:ln>
                    <a:solidFill>
                      <a:srgbClr val="003E1C"/>
                    </a:solidFill>
                  </a:ln>
                  <a:solidFill>
                    <a:srgbClr val="003E1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53972">
                <a:off x="6654888" y="3812923"/>
                <a:ext cx="420751" cy="786177"/>
              </a:xfrm>
              <a:prstGeom prst="teardrop">
                <a:avLst>
                  <a:gd name="adj" fmla="val 69173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rot="21405945">
                <a:off x="7065088" y="4648298"/>
                <a:ext cx="387850" cy="786177"/>
              </a:xfrm>
              <a:prstGeom prst="teardrop">
                <a:avLst>
                  <a:gd name="adj" fmla="val 69173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sr-Latn-RS" sz="2400" b="1" dirty="0">
                  <a:ln>
                    <a:solidFill>
                      <a:srgbClr val="003E1C"/>
                    </a:solidFill>
                  </a:ln>
                  <a:solidFill>
                    <a:srgbClr val="003E1C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5945">
                <a:off x="7065088" y="4648298"/>
                <a:ext cx="387850" cy="786177"/>
              </a:xfrm>
              <a:prstGeom prst="teardrop">
                <a:avLst>
                  <a:gd name="adj" fmla="val 69173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21405945">
                <a:off x="5877256" y="4969030"/>
                <a:ext cx="420751" cy="786177"/>
              </a:xfrm>
              <a:prstGeom prst="teardrop">
                <a:avLst>
                  <a:gd name="adj" fmla="val 69173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sr-Latn-RS" sz="2400" b="1" dirty="0">
                  <a:ln>
                    <a:solidFill>
                      <a:srgbClr val="003E1C"/>
                    </a:solidFill>
                  </a:ln>
                  <a:solidFill>
                    <a:srgbClr val="003E1C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05945">
                <a:off x="5877256" y="4969030"/>
                <a:ext cx="420751" cy="786177"/>
              </a:xfrm>
              <a:prstGeom prst="teardrop">
                <a:avLst>
                  <a:gd name="adj" fmla="val 69173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20088691">
                <a:off x="4579450" y="4861620"/>
                <a:ext cx="420751" cy="786177"/>
              </a:xfrm>
              <a:prstGeom prst="teardrop">
                <a:avLst>
                  <a:gd name="adj" fmla="val 69173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sr-Latn-RS" sz="2400" b="1" dirty="0">
                  <a:ln>
                    <a:solidFill>
                      <a:srgbClr val="003E1C"/>
                    </a:solidFill>
                  </a:ln>
                  <a:solidFill>
                    <a:srgbClr val="003E1C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88691">
                <a:off x="4579450" y="4861620"/>
                <a:ext cx="420751" cy="786177"/>
              </a:xfrm>
              <a:prstGeom prst="teardrop">
                <a:avLst>
                  <a:gd name="adj" fmla="val 69173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 rot="1618589">
                <a:off x="4400837" y="3988459"/>
                <a:ext cx="420751" cy="786177"/>
              </a:xfrm>
              <a:prstGeom prst="teardrop">
                <a:avLst>
                  <a:gd name="adj" fmla="val 69173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Latn-RS" sz="2400" b="1" i="1" smtClean="0">
                              <a:ln>
                                <a:solidFill>
                                  <a:srgbClr val="003E1C"/>
                                </a:solidFill>
                              </a:ln>
                              <a:solidFill>
                                <a:srgbClr val="003E1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sr-Latn-RS" sz="2400" b="1" dirty="0">
                  <a:ln>
                    <a:solidFill>
                      <a:srgbClr val="003E1C"/>
                    </a:solidFill>
                  </a:ln>
                  <a:solidFill>
                    <a:srgbClr val="003E1C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18589">
                <a:off x="4400837" y="3988459"/>
                <a:ext cx="420751" cy="786177"/>
              </a:xfrm>
              <a:prstGeom prst="teardrop">
                <a:avLst>
                  <a:gd name="adj" fmla="val 69173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41" name="Rounded Rectangular Callout 40"/>
          <p:cNvSpPr/>
          <p:nvPr/>
        </p:nvSpPr>
        <p:spPr>
          <a:xfrm>
            <a:off x="996634" y="429977"/>
            <a:ext cx="2412448" cy="1039783"/>
          </a:xfrm>
          <a:prstGeom prst="wedgeRoundRectCallout">
            <a:avLst>
              <a:gd name="adj1" fmla="val -2351"/>
              <a:gd name="adj2" fmla="val 119919"/>
              <a:gd name="adj3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То би било све за данас 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55465" y="4417360"/>
                <a:ext cx="1587762" cy="1664240"/>
              </a:xfrm>
              <a:prstGeom prst="teardrop">
                <a:avLst>
                  <a:gd name="adj" fmla="val 69173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sr-Cyrl-RS" sz="2400" b="1" dirty="0" smtClean="0">
                    <a:ln>
                      <a:solidFill>
                        <a:srgbClr val="003E1C"/>
                      </a:solidFill>
                    </a:ln>
                    <a:solidFill>
                      <a:srgbClr val="003E1C"/>
                    </a:solidFill>
                    <a:effectLst/>
                  </a:rPr>
                  <a:t>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2400" b="1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3E1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1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3E1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sr-Latn-RS" sz="2400" b="1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3E1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sr-Cyrl-RS" sz="2400" b="1" dirty="0" smtClean="0">
                    <a:ln>
                      <a:solidFill>
                        <a:srgbClr val="003E1C"/>
                      </a:solidFill>
                    </a:ln>
                    <a:solidFill>
                      <a:srgbClr val="003E1C"/>
                    </a:solidFill>
                  </a:rPr>
                  <a:t>     </a:t>
                </a:r>
                <a:endParaRPr lang="sr-Latn-RS" sz="2400" b="1" dirty="0">
                  <a:ln>
                    <a:solidFill>
                      <a:srgbClr val="003E1C"/>
                    </a:solidFill>
                  </a:ln>
                  <a:solidFill>
                    <a:srgbClr val="003E1C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465" y="4417360"/>
                <a:ext cx="1587762" cy="1664240"/>
              </a:xfrm>
              <a:prstGeom prst="teardrop">
                <a:avLst>
                  <a:gd name="adj" fmla="val 69173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15" idx="4"/>
            <a:endCxn id="15" idx="0"/>
          </p:cNvCxnSpPr>
          <p:nvPr/>
        </p:nvCxnSpPr>
        <p:spPr>
          <a:xfrm>
            <a:off x="1155465" y="5249480"/>
            <a:ext cx="158776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64711" y="4508807"/>
            <a:ext cx="832458" cy="149111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564711" y="4489848"/>
            <a:ext cx="789163" cy="151007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0" y="416855"/>
            <a:ext cx="1980561" cy="953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35" y="239446"/>
            <a:ext cx="2652513" cy="2262549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765527" y="680029"/>
            <a:ext cx="1788001" cy="632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sz="3200" b="1" dirty="0" smtClean="0">
                <a:solidFill>
                  <a:srgbClr val="003A1A"/>
                </a:solidFill>
              </a:rPr>
              <a:t>V </a:t>
            </a:r>
            <a:r>
              <a:rPr lang="sr-Cyrl-RS" sz="3200" b="1" dirty="0" smtClean="0">
                <a:solidFill>
                  <a:srgbClr val="003A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разред</a:t>
            </a:r>
            <a:r>
              <a:rPr lang="sr-Cyrl-RS" sz="3200" b="1" dirty="0" smtClean="0">
                <a:solidFill>
                  <a:srgbClr val="003A1A"/>
                </a:solidFill>
              </a:rPr>
              <a:t> </a:t>
            </a:r>
            <a:endParaRPr lang="sr-Latn-RS" sz="3200" b="1" dirty="0">
              <a:solidFill>
                <a:srgbClr val="003A1A"/>
              </a:solidFill>
            </a:endParaRPr>
          </a:p>
        </p:txBody>
      </p:sp>
      <p:sp>
        <p:nvSpPr>
          <p:cNvPr id="9" name="Heart 8"/>
          <p:cNvSpPr/>
          <p:nvPr/>
        </p:nvSpPr>
        <p:spPr>
          <a:xfrm rot="373875">
            <a:off x="3495782" y="924536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Heart 9"/>
          <p:cNvSpPr/>
          <p:nvPr/>
        </p:nvSpPr>
        <p:spPr>
          <a:xfrm rot="373875">
            <a:off x="4130594" y="493470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Heart 10"/>
          <p:cNvSpPr/>
          <p:nvPr/>
        </p:nvSpPr>
        <p:spPr>
          <a:xfrm rot="373875">
            <a:off x="4837228" y="808735"/>
            <a:ext cx="586974" cy="374605"/>
          </a:xfrm>
          <a:prstGeom prst="heart">
            <a:avLst/>
          </a:prstGeom>
          <a:solidFill>
            <a:srgbClr val="FFCCCC"/>
          </a:solidFill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1094190" y="3759216"/>
                <a:ext cx="6871447" cy="1452282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800" kern="1200" cap="none">
                    <a:ln w="3175" cmpd="sng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sr-Cyrl-RS" sz="7200" b="1" dirty="0" smtClean="0">
                    <a:solidFill>
                      <a:srgbClr val="C00000"/>
                    </a:solidFill>
                  </a:rPr>
                  <a:t>РАЗЛОМЦИ</a:t>
                </a:r>
                <a:r>
                  <a:rPr lang="sr-Cyrl-RS" sz="8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sr-Cyrl-RS" b="1" dirty="0" smtClean="0">
                    <a:solidFill>
                      <a:srgbClr val="C00000"/>
                    </a:solidFill>
                  </a:rPr>
                  <a:t/>
                </a:r>
                <a:br>
                  <a:rPr lang="sr-Cyrl-RS" b="1" dirty="0" smtClean="0">
                    <a:solidFill>
                      <a:srgbClr val="C00000"/>
                    </a:solidFill>
                  </a:rPr>
                </a:br>
                <a:r>
                  <a:rPr lang="sr-Cyrl-RS" b="1" dirty="0">
                    <a:solidFill>
                      <a:srgbClr val="003A1A"/>
                    </a:solidFill>
                  </a:rPr>
                  <a:t>П</a:t>
                </a:r>
                <a:r>
                  <a:rPr lang="sr-Cyrl-RS" b="1" dirty="0" smtClean="0">
                    <a:solidFill>
                      <a:srgbClr val="003A1A"/>
                    </a:solidFill>
                  </a:rPr>
                  <a:t>ојам разломка,</a:t>
                </a:r>
                <a:br>
                  <a:rPr lang="sr-Cyrl-RS" b="1" dirty="0" smtClean="0">
                    <a:solidFill>
                      <a:srgbClr val="003A1A"/>
                    </a:solidFill>
                  </a:rPr>
                </a:br>
                <a:r>
                  <a:rPr lang="sr-Cyrl-RS" b="1" dirty="0" smtClean="0">
                    <a:solidFill>
                      <a:srgbClr val="003A1A"/>
                    </a:solidFill>
                  </a:rPr>
                  <a:t>једнакост </a:t>
                </a:r>
                <a:r>
                  <a:rPr lang="sr-Cyrl-RS" b="1" dirty="0" smtClean="0">
                    <a:solidFill>
                      <a:srgbClr val="003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𝓪:𝓫=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b="1" i="1" smtClean="0">
                            <a:ln w="3175" cmpd="sng">
                              <a:solidFill>
                                <a:srgbClr val="003E1C"/>
                              </a:solidFill>
                            </a:ln>
                            <a:solidFill>
                              <a:srgbClr val="003A1A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b="1" i="0" smtClean="0">
                            <a:ln w="3175" cmpd="sng">
                              <a:solidFill>
                                <a:srgbClr val="003E1C"/>
                              </a:solidFill>
                            </a:ln>
                            <a:solidFill>
                              <a:srgbClr val="003A1A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𝓪</m:t>
                        </m:r>
                      </m:num>
                      <m:den>
                        <m:r>
                          <a:rPr lang="sr-Cyrl-RS" b="1" i="0" smtClean="0">
                            <a:ln w="3175" cmpd="sng">
                              <a:solidFill>
                                <a:srgbClr val="003E1C"/>
                              </a:solidFill>
                            </a:ln>
                            <a:solidFill>
                              <a:srgbClr val="003A1A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𝓫</m:t>
                        </m:r>
                      </m:den>
                    </m:f>
                  </m:oMath>
                </a14:m>
                <a:r>
                  <a:rPr lang="sr-Cyrl-RS" sz="5400" b="1" dirty="0" smtClean="0">
                    <a:ln w="3175" cmpd="sng">
                      <a:solidFill>
                        <a:srgbClr val="003E1C"/>
                      </a:solidFill>
                    </a:ln>
                    <a:solidFill>
                      <a:srgbClr val="003A1A"/>
                    </a:solidFill>
                  </a:rPr>
                  <a:t> </a:t>
                </a:r>
                <a:r>
                  <a:rPr lang="sr-Cyrl-RS" sz="5400" b="1" dirty="0" smtClean="0">
                    <a:solidFill>
                      <a:srgbClr val="003A1A"/>
                    </a:solidFill>
                  </a:rPr>
                  <a:t>(</a:t>
                </a:r>
                <a:r>
                  <a:rPr lang="sr-Cyrl-RS" sz="4000" b="1" dirty="0" smtClean="0">
                    <a:solidFill>
                      <a:srgbClr val="003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𝓫≠0</a:t>
                </a:r>
                <a:r>
                  <a:rPr lang="sr-Cyrl-RS" sz="4400" b="1" dirty="0" smtClean="0">
                    <a:solidFill>
                      <a:srgbClr val="003A1A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sr-Latn-RS" sz="4400" b="1" dirty="0">
                  <a:solidFill>
                    <a:srgbClr val="003A1A"/>
                  </a:solidFill>
                </a:endParaRPr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90" y="3759216"/>
                <a:ext cx="6871447" cy="1452282"/>
              </a:xfrm>
              <a:prstGeom prst="rect">
                <a:avLst/>
              </a:prstGeom>
              <a:blipFill rotWithShape="0">
                <a:blip r:embed="rId5"/>
                <a:stretch>
                  <a:fillRect l="-1507" t="-118487" r="-1064" b="-17647"/>
                </a:stretch>
              </a:blipFill>
              <a:effectLst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ubtitle 2"/>
          <p:cNvSpPr txBox="1">
            <a:spLocks/>
          </p:cNvSpPr>
          <p:nvPr/>
        </p:nvSpPr>
        <p:spPr>
          <a:xfrm>
            <a:off x="3179459" y="5737404"/>
            <a:ext cx="4526680" cy="632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2400" b="1" dirty="0" smtClean="0">
                <a:solidFill>
                  <a:srgbClr val="003A1A"/>
                </a:solidFill>
              </a:rPr>
              <a:t>Припремила : Недељка  Тохољ </a:t>
            </a:r>
            <a:endParaRPr lang="sr-Latn-RS" sz="2400" b="1" dirty="0">
              <a:solidFill>
                <a:srgbClr val="003A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527" y="2160979"/>
            <a:ext cx="2335729" cy="286394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41" y="2906905"/>
            <a:ext cx="928387" cy="1024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83" y="2906905"/>
            <a:ext cx="928387" cy="1024601"/>
          </a:xfrm>
          <a:prstGeom prst="rect">
            <a:avLst/>
          </a:prstGeom>
        </p:spPr>
      </p:pic>
      <p:sp useBgFill="1">
        <p:nvSpPr>
          <p:cNvPr id="13" name="Rounded Rectangular Callout 12"/>
          <p:cNvSpPr/>
          <p:nvPr/>
        </p:nvSpPr>
        <p:spPr>
          <a:xfrm>
            <a:off x="1873045" y="524435"/>
            <a:ext cx="3199182" cy="1384344"/>
          </a:xfrm>
          <a:prstGeom prst="wedgeRoundRectCallout">
            <a:avLst>
              <a:gd name="adj1" fmla="val -44239"/>
              <a:gd name="adj2" fmla="val 7777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Имам две јабуке,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једна теби, једна мени 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5825" y="2356848"/>
            <a:ext cx="2318498" cy="2472206"/>
          </a:xfrm>
          <a:prstGeom prst="rect">
            <a:avLst/>
          </a:prstGeom>
        </p:spPr>
      </p:pic>
      <p:sp useBgFill="1">
        <p:nvSpPr>
          <p:cNvPr id="15" name="Rounded Rectangular Callout 14"/>
          <p:cNvSpPr/>
          <p:nvPr/>
        </p:nvSpPr>
        <p:spPr>
          <a:xfrm>
            <a:off x="5523381" y="829720"/>
            <a:ext cx="2860942" cy="1384344"/>
          </a:xfrm>
          <a:prstGeom prst="wedgeRoundRectCallout">
            <a:avLst>
              <a:gd name="adj1" fmla="val -1366"/>
              <a:gd name="adj2" fmla="val 865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Чист рачун,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2 </a:t>
            </a:r>
            <a:r>
              <a:rPr lang="sr-Cyrl-RS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2 = 1</a:t>
            </a:r>
            <a:endParaRPr lang="sr-Latn-R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527" y="2160979"/>
            <a:ext cx="2335729" cy="2863944"/>
          </a:xfrm>
          <a:prstGeom prst="rect">
            <a:avLst/>
          </a:prstGeom>
          <a:noFill/>
        </p:spPr>
      </p:pic>
      <p:sp useBgFill="1">
        <p:nvSpPr>
          <p:cNvPr id="13" name="Rounded Rectangular Callout 12"/>
          <p:cNvSpPr/>
          <p:nvPr/>
        </p:nvSpPr>
        <p:spPr>
          <a:xfrm>
            <a:off x="1873045" y="524435"/>
            <a:ext cx="3199182" cy="1384344"/>
          </a:xfrm>
          <a:prstGeom prst="wedgeRoundRectCallout">
            <a:avLst>
              <a:gd name="adj1" fmla="val -44239"/>
              <a:gd name="adj2" fmla="val 7777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Ево однекуд још једна.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Да поделимо 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7481" y="2356848"/>
            <a:ext cx="2318498" cy="2472206"/>
          </a:xfrm>
          <a:prstGeom prst="rect">
            <a:avLst/>
          </a:prstGeom>
        </p:spPr>
      </p:pic>
      <p:sp useBgFill="1">
        <p:nvSpPr>
          <p:cNvPr id="15" name="Rounded Rectangular Callout 14"/>
          <p:cNvSpPr/>
          <p:nvPr/>
        </p:nvSpPr>
        <p:spPr>
          <a:xfrm>
            <a:off x="5483397" y="776635"/>
            <a:ext cx="2860942" cy="1384344"/>
          </a:xfrm>
          <a:prstGeom prst="wedgeRoundRectCallout">
            <a:avLst>
              <a:gd name="adj1" fmla="val -1366"/>
              <a:gd name="adj2" fmla="val 865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Хммм ,</a:t>
            </a:r>
          </a:p>
          <a:p>
            <a:pPr algn="ctr"/>
            <a:r>
              <a:rPr lang="sr-Cyrl-RS" sz="2800" b="1" dirty="0">
                <a:solidFill>
                  <a:srgbClr val="C00000"/>
                </a:solidFill>
              </a:rPr>
              <a:t>1</a:t>
            </a:r>
            <a:r>
              <a:rPr lang="sr-Cyrl-RS" sz="2800" b="1" dirty="0" smtClean="0">
                <a:solidFill>
                  <a:srgbClr val="C00000"/>
                </a:solidFill>
              </a:rPr>
              <a:t> </a:t>
            </a:r>
            <a:r>
              <a:rPr lang="sr-Cyrl-RS" sz="28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2 = ???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29" y="2685302"/>
            <a:ext cx="1064620" cy="1547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7" y="2685302"/>
            <a:ext cx="1179941" cy="1651916"/>
          </a:xfrm>
          <a:prstGeom prst="rect">
            <a:avLst/>
          </a:prstGeom>
        </p:spPr>
      </p:pic>
      <p:sp useBgFill="1">
        <p:nvSpPr>
          <p:cNvPr id="16" name="Rounded Rectangular Callout 15"/>
          <p:cNvSpPr/>
          <p:nvPr/>
        </p:nvSpPr>
        <p:spPr>
          <a:xfrm>
            <a:off x="1873045" y="524435"/>
            <a:ext cx="3199182" cy="1384344"/>
          </a:xfrm>
          <a:prstGeom prst="wedgeRoundRectCallout">
            <a:avLst>
              <a:gd name="adj1" fmla="val -44239"/>
              <a:gd name="adj2" fmla="val 7777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Па, снаћи ћемо се !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 useBgFill="1">
        <p:nvSpPr>
          <p:cNvPr id="17" name="Rounded Rectangular Callout 16"/>
          <p:cNvSpPr/>
          <p:nvPr/>
        </p:nvSpPr>
        <p:spPr>
          <a:xfrm>
            <a:off x="5230672" y="715835"/>
            <a:ext cx="3227294" cy="1384344"/>
          </a:xfrm>
          <a:prstGeom prst="wedgeRoundRectCallout">
            <a:avLst>
              <a:gd name="adj1" fmla="val -1366"/>
              <a:gd name="adj2" fmla="val 8651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Па да, пола теби, пола мени ! </a:t>
            </a:r>
          </a:p>
        </p:txBody>
      </p:sp>
      <p:sp useBgFill="1">
        <p:nvSpPr>
          <p:cNvPr id="18" name="Rounded Rectangular Callout 17"/>
          <p:cNvSpPr/>
          <p:nvPr/>
        </p:nvSpPr>
        <p:spPr>
          <a:xfrm>
            <a:off x="1546571" y="524435"/>
            <a:ext cx="3621067" cy="1384344"/>
          </a:xfrm>
          <a:prstGeom prst="wedgeRoundRectCallout">
            <a:avLst>
              <a:gd name="adj1" fmla="val -35135"/>
              <a:gd name="adj2" fmla="val 816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Само кажемо : једна половина теби, једна половина мени ! </a:t>
            </a:r>
          </a:p>
        </p:txBody>
      </p:sp>
      <p:sp useBgFill="1">
        <p:nvSpPr>
          <p:cNvPr id="5" name="TextBox 4"/>
          <p:cNvSpPr txBox="1"/>
          <p:nvPr/>
        </p:nvSpPr>
        <p:spPr>
          <a:xfrm>
            <a:off x="431527" y="5105297"/>
            <a:ext cx="4380203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Поделили смо једну јабуку </a:t>
            </a:r>
          </a:p>
          <a:p>
            <a:pPr algn="ctr"/>
            <a:r>
              <a:rPr lang="sr-Cyrl-RS" sz="2800" b="1" dirty="0" smtClean="0"/>
              <a:t>на два ЈЕДНАКА дела </a:t>
            </a:r>
            <a:endParaRPr lang="sr-Latn-R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49" y="4972955"/>
            <a:ext cx="933752" cy="13576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 useBgFill="1">
        <p:nvSpPr>
          <p:cNvPr id="20" name="TextBox 19"/>
          <p:cNvSpPr txBox="1"/>
          <p:nvPr/>
        </p:nvSpPr>
        <p:spPr>
          <a:xfrm>
            <a:off x="6455731" y="4889854"/>
            <a:ext cx="1918165" cy="13849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/>
              <a:t>Једна половина јабуке </a:t>
            </a:r>
            <a:endParaRPr lang="sr-Latn-RS" sz="2800" b="1" dirty="0"/>
          </a:p>
        </p:txBody>
      </p:sp>
      <p:sp useBgFill="1">
        <p:nvSpPr>
          <p:cNvPr id="7" name="Left Arrow 6"/>
          <p:cNvSpPr/>
          <p:nvPr/>
        </p:nvSpPr>
        <p:spPr>
          <a:xfrm>
            <a:off x="5747335" y="5315826"/>
            <a:ext cx="708396" cy="524435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13264 -0.010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5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13177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5" grpId="0" animBg="1"/>
      <p:bldP spid="2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50557" y="1184177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1869138" y="1193427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4"/>
          <p:cNvSpPr/>
          <p:nvPr/>
        </p:nvSpPr>
        <p:spPr>
          <a:xfrm>
            <a:off x="2541491" y="1193427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5"/>
          <p:cNvSpPr/>
          <p:nvPr/>
        </p:nvSpPr>
        <p:spPr>
          <a:xfrm>
            <a:off x="3213844" y="1193427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16"/>
          <p:cNvSpPr/>
          <p:nvPr/>
        </p:nvSpPr>
        <p:spPr>
          <a:xfrm>
            <a:off x="3886197" y="1193427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7"/>
          <p:cNvSpPr/>
          <p:nvPr/>
        </p:nvSpPr>
        <p:spPr>
          <a:xfrm>
            <a:off x="4514809" y="1193427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1250523" y="1666047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1855603" y="1685925"/>
            <a:ext cx="739656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2541489" y="1685925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ectangle 21"/>
          <p:cNvSpPr/>
          <p:nvPr/>
        </p:nvSpPr>
        <p:spPr>
          <a:xfrm>
            <a:off x="3213841" y="1685925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22"/>
          <p:cNvSpPr/>
          <p:nvPr/>
        </p:nvSpPr>
        <p:spPr>
          <a:xfrm>
            <a:off x="3886193" y="1685925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Rectangle 23"/>
          <p:cNvSpPr/>
          <p:nvPr/>
        </p:nvSpPr>
        <p:spPr>
          <a:xfrm>
            <a:off x="4511438" y="1703578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ectangle 24"/>
          <p:cNvSpPr/>
          <p:nvPr/>
        </p:nvSpPr>
        <p:spPr>
          <a:xfrm>
            <a:off x="1250557" y="2164971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Rectangle 25"/>
          <p:cNvSpPr/>
          <p:nvPr/>
        </p:nvSpPr>
        <p:spPr>
          <a:xfrm>
            <a:off x="1889292" y="2178423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ectangle 26"/>
          <p:cNvSpPr/>
          <p:nvPr/>
        </p:nvSpPr>
        <p:spPr>
          <a:xfrm>
            <a:off x="2541484" y="2178423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Rectangle 27"/>
          <p:cNvSpPr/>
          <p:nvPr/>
        </p:nvSpPr>
        <p:spPr>
          <a:xfrm>
            <a:off x="3207113" y="2178423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28"/>
          <p:cNvSpPr/>
          <p:nvPr/>
        </p:nvSpPr>
        <p:spPr>
          <a:xfrm>
            <a:off x="3872738" y="2178423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Rectangle 29"/>
          <p:cNvSpPr/>
          <p:nvPr/>
        </p:nvSpPr>
        <p:spPr>
          <a:xfrm>
            <a:off x="4511437" y="2164971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Rectangle 30"/>
          <p:cNvSpPr/>
          <p:nvPr/>
        </p:nvSpPr>
        <p:spPr>
          <a:xfrm>
            <a:off x="1243824" y="2675964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Rectangle 31"/>
          <p:cNvSpPr/>
          <p:nvPr/>
        </p:nvSpPr>
        <p:spPr>
          <a:xfrm>
            <a:off x="1896021" y="2665878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Rectangle 32"/>
          <p:cNvSpPr/>
          <p:nvPr/>
        </p:nvSpPr>
        <p:spPr>
          <a:xfrm>
            <a:off x="2548188" y="2665878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4" name="Rectangle 33"/>
          <p:cNvSpPr/>
          <p:nvPr/>
        </p:nvSpPr>
        <p:spPr>
          <a:xfrm>
            <a:off x="3200380" y="2665878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5" name="Rectangle 34"/>
          <p:cNvSpPr/>
          <p:nvPr/>
        </p:nvSpPr>
        <p:spPr>
          <a:xfrm>
            <a:off x="3839119" y="2665878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6" name="Rectangle 35"/>
          <p:cNvSpPr/>
          <p:nvPr/>
        </p:nvSpPr>
        <p:spPr>
          <a:xfrm>
            <a:off x="4504704" y="2648225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541458" y="970989"/>
            <a:ext cx="13449" cy="2383490"/>
          </a:xfrm>
          <a:prstGeom prst="line">
            <a:avLst/>
          </a:prstGeom>
          <a:ln w="76200">
            <a:solidFill>
              <a:srgbClr val="FFE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06352" y="973226"/>
            <a:ext cx="13449" cy="2383490"/>
          </a:xfrm>
          <a:prstGeom prst="line">
            <a:avLst/>
          </a:prstGeom>
          <a:ln w="76200">
            <a:solidFill>
              <a:srgbClr val="FFE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599" y="1429590"/>
            <a:ext cx="1797341" cy="2295516"/>
          </a:xfrm>
          <a:prstGeom prst="rect">
            <a:avLst/>
          </a:prstGeom>
        </p:spPr>
      </p:pic>
      <p:sp useBgFill="1">
        <p:nvSpPr>
          <p:cNvPr id="43" name="Rounded Rectangular Callout 42"/>
          <p:cNvSpPr/>
          <p:nvPr/>
        </p:nvSpPr>
        <p:spPr>
          <a:xfrm>
            <a:off x="5365296" y="373348"/>
            <a:ext cx="2554973" cy="1330230"/>
          </a:xfrm>
          <a:prstGeom prst="wedgeRoundRectCallout">
            <a:avLst>
              <a:gd name="adj1" fmla="val 36997"/>
              <a:gd name="adj2" fmla="val 713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  <a:ea typeface="Cambria Math" panose="02040503050406030204" pitchFamily="18" charset="0"/>
              </a:rPr>
              <a:t>Има ли још шта да поделимо ? 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4" name="Picture 43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864" y="3701843"/>
            <a:ext cx="1492598" cy="2180093"/>
          </a:xfrm>
          <a:prstGeom prst="rect">
            <a:avLst/>
          </a:prstGeom>
          <a:noFill/>
        </p:spPr>
      </p:pic>
      <p:sp useBgFill="1">
        <p:nvSpPr>
          <p:cNvPr id="45" name="Rounded Rectangular Callout 44"/>
          <p:cNvSpPr/>
          <p:nvPr/>
        </p:nvSpPr>
        <p:spPr>
          <a:xfrm>
            <a:off x="2205314" y="4653787"/>
            <a:ext cx="2122345" cy="1004455"/>
          </a:xfrm>
          <a:prstGeom prst="wedgeRoundRectCallout">
            <a:avLst>
              <a:gd name="adj1" fmla="val -67738"/>
              <a:gd name="adj2" fmla="val -5419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Ево једна чоколада 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93" y="3557279"/>
            <a:ext cx="2227751" cy="2784688"/>
          </a:xfrm>
          <a:prstGeom prst="rect">
            <a:avLst/>
          </a:prstGeom>
        </p:spPr>
      </p:pic>
      <p:sp useBgFill="1">
        <p:nvSpPr>
          <p:cNvPr id="47" name="Rounded Rectangular Callout 46"/>
          <p:cNvSpPr/>
          <p:nvPr/>
        </p:nvSpPr>
        <p:spPr>
          <a:xfrm>
            <a:off x="5040390" y="3725106"/>
            <a:ext cx="2122345" cy="1004455"/>
          </a:xfrm>
          <a:prstGeom prst="wedgeRoundRectCallout">
            <a:avLst>
              <a:gd name="adj1" fmla="val 51378"/>
              <a:gd name="adj2" fmla="val 783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Хоћу и ја чоколаде!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sp useBgFill="1">
        <p:nvSpPr>
          <p:cNvPr id="48" name="Rounded Rectangular Callout 47"/>
          <p:cNvSpPr/>
          <p:nvPr/>
        </p:nvSpPr>
        <p:spPr>
          <a:xfrm>
            <a:off x="2191779" y="4497781"/>
            <a:ext cx="2848611" cy="1844186"/>
          </a:xfrm>
          <a:prstGeom prst="wedgeRoundRectCallout">
            <a:avLst>
              <a:gd name="adj1" fmla="val -67738"/>
              <a:gd name="adj2" fmla="val -5419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Може, само ћемо је сад поделити на 3 једнака дела !  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01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5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55691" y="1691795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ectangle 13"/>
          <p:cNvSpPr/>
          <p:nvPr/>
        </p:nvSpPr>
        <p:spPr>
          <a:xfrm>
            <a:off x="1884406" y="1710657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4"/>
          <p:cNvSpPr/>
          <p:nvPr/>
        </p:nvSpPr>
        <p:spPr>
          <a:xfrm>
            <a:off x="5379828" y="4251532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6" name="Rectangle 15"/>
          <p:cNvSpPr/>
          <p:nvPr/>
        </p:nvSpPr>
        <p:spPr>
          <a:xfrm>
            <a:off x="6052183" y="4251532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16"/>
          <p:cNvSpPr/>
          <p:nvPr/>
        </p:nvSpPr>
        <p:spPr>
          <a:xfrm>
            <a:off x="5636547" y="1211080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ectangle 17"/>
          <p:cNvSpPr/>
          <p:nvPr/>
        </p:nvSpPr>
        <p:spPr>
          <a:xfrm>
            <a:off x="6241643" y="1211080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2568015" y="2160770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1891808" y="2143780"/>
            <a:ext cx="687056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5382056" y="4745882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ectangle 21"/>
          <p:cNvSpPr/>
          <p:nvPr/>
        </p:nvSpPr>
        <p:spPr>
          <a:xfrm>
            <a:off x="6052182" y="4747735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Rectangle 22"/>
          <p:cNvSpPr/>
          <p:nvPr/>
        </p:nvSpPr>
        <p:spPr>
          <a:xfrm>
            <a:off x="5636546" y="1712048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Rectangle 23"/>
          <p:cNvSpPr/>
          <p:nvPr/>
        </p:nvSpPr>
        <p:spPr>
          <a:xfrm>
            <a:off x="6230387" y="1703578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ectangle 24"/>
          <p:cNvSpPr/>
          <p:nvPr/>
        </p:nvSpPr>
        <p:spPr>
          <a:xfrm>
            <a:off x="2572481" y="2636278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Rectangle 25"/>
          <p:cNvSpPr/>
          <p:nvPr/>
        </p:nvSpPr>
        <p:spPr>
          <a:xfrm>
            <a:off x="1905718" y="2636278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Rectangle 26"/>
          <p:cNvSpPr/>
          <p:nvPr/>
        </p:nvSpPr>
        <p:spPr>
          <a:xfrm>
            <a:off x="5379828" y="5249220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Rectangle 27"/>
          <p:cNvSpPr/>
          <p:nvPr/>
        </p:nvSpPr>
        <p:spPr>
          <a:xfrm>
            <a:off x="6052182" y="5240233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28"/>
          <p:cNvSpPr/>
          <p:nvPr/>
        </p:nvSpPr>
        <p:spPr>
          <a:xfrm>
            <a:off x="5628623" y="2175715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Rectangle 29"/>
          <p:cNvSpPr/>
          <p:nvPr/>
        </p:nvSpPr>
        <p:spPr>
          <a:xfrm>
            <a:off x="6241643" y="2178423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Rectangle 30"/>
          <p:cNvSpPr/>
          <p:nvPr/>
        </p:nvSpPr>
        <p:spPr>
          <a:xfrm>
            <a:off x="2572027" y="3139217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Rectangle 31"/>
          <p:cNvSpPr/>
          <p:nvPr/>
        </p:nvSpPr>
        <p:spPr>
          <a:xfrm>
            <a:off x="1909604" y="3128776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Rectangle 32"/>
          <p:cNvSpPr/>
          <p:nvPr/>
        </p:nvSpPr>
        <p:spPr>
          <a:xfrm>
            <a:off x="5394867" y="5740624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4" name="Rectangle 33"/>
          <p:cNvSpPr/>
          <p:nvPr/>
        </p:nvSpPr>
        <p:spPr>
          <a:xfrm>
            <a:off x="6052182" y="5732731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5" name="Rectangle 34"/>
          <p:cNvSpPr/>
          <p:nvPr/>
        </p:nvSpPr>
        <p:spPr>
          <a:xfrm>
            <a:off x="5639879" y="2642587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6" name="Rectangle 35"/>
          <p:cNvSpPr/>
          <p:nvPr/>
        </p:nvSpPr>
        <p:spPr>
          <a:xfrm>
            <a:off x="6252899" y="2653268"/>
            <a:ext cx="672353" cy="492498"/>
          </a:xfrm>
          <a:prstGeom prst="rect">
            <a:avLst/>
          </a:prstGeom>
          <a:solidFill>
            <a:srgbClr val="754019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1599" y="1429590"/>
            <a:ext cx="1797341" cy="2295516"/>
          </a:xfrm>
          <a:prstGeom prst="rect">
            <a:avLst/>
          </a:prstGeom>
        </p:spPr>
      </p:pic>
      <p:pic>
        <p:nvPicPr>
          <p:cNvPr id="44" name="Picture 43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093" y="1211080"/>
            <a:ext cx="1492598" cy="2180093"/>
          </a:xfrm>
          <a:prstGeom prst="rect">
            <a:avLst/>
          </a:prstGeom>
          <a:noFill/>
        </p:spPr>
      </p:pic>
      <p:sp useBgFill="1">
        <p:nvSpPr>
          <p:cNvPr id="45" name="Rounded Rectangular Callout 44"/>
          <p:cNvSpPr/>
          <p:nvPr/>
        </p:nvSpPr>
        <p:spPr>
          <a:xfrm>
            <a:off x="1607254" y="323792"/>
            <a:ext cx="3266228" cy="1237194"/>
          </a:xfrm>
          <a:prstGeom prst="wedgeRoundRectCallout">
            <a:avLst>
              <a:gd name="adj1" fmla="val -61563"/>
              <a:gd name="adj2" fmla="val 329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Ето,свако добија по једну трећину 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93" y="3557279"/>
            <a:ext cx="2227751" cy="2784688"/>
          </a:xfrm>
          <a:prstGeom prst="rect">
            <a:avLst/>
          </a:prstGeom>
        </p:spPr>
      </p:pic>
      <p:sp useBgFill="1">
        <p:nvSpPr>
          <p:cNvPr id="48" name="Rounded Rectangular Callout 47"/>
          <p:cNvSpPr/>
          <p:nvPr/>
        </p:nvSpPr>
        <p:spPr>
          <a:xfrm>
            <a:off x="1526344" y="314877"/>
            <a:ext cx="4072457" cy="1275241"/>
          </a:xfrm>
          <a:prstGeom prst="wedgeRoundRectCallout">
            <a:avLst>
              <a:gd name="adj1" fmla="val -56921"/>
              <a:gd name="adj2" fmla="val 3102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Делове целине можемо записати бројевима који се зову разломци 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8564" y="1956906"/>
                <a:ext cx="899014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40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4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sz="4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sr-Latn-RS" sz="4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564" y="1956906"/>
                <a:ext cx="899014" cy="12448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35382" y="1477971"/>
                <a:ext cx="899014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40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4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sz="4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sr-Latn-RS" sz="4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5382" y="1477971"/>
                <a:ext cx="899014" cy="12448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02674" y="4615967"/>
                <a:ext cx="899014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40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RS" sz="4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r-Cyrl-RS" sz="4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sr-Latn-RS" sz="4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674" y="4615967"/>
                <a:ext cx="899014" cy="12448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88282" y="4070288"/>
                <a:ext cx="638062" cy="166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sr-Latn-RS" sz="720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7200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7200" b="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r-Cyrl-RS" sz="72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 </a:t>
                </a:r>
                <a:endParaRPr lang="sr-Latn-RS" sz="72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82" y="4070288"/>
                <a:ext cx="638062" cy="166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49" name="Rectangle 48"/>
          <p:cNvSpPr/>
          <p:nvPr/>
        </p:nvSpPr>
        <p:spPr>
          <a:xfrm>
            <a:off x="1861354" y="4461780"/>
            <a:ext cx="2409822" cy="1024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Чита се </a:t>
            </a:r>
          </a:p>
          <a:p>
            <a:pPr algn="ctr"/>
            <a:r>
              <a:rPr lang="sr-Cyrl-RS" sz="2800" b="1" u="sng" dirty="0" smtClean="0">
                <a:solidFill>
                  <a:srgbClr val="C00000"/>
                </a:solidFill>
                <a:latin typeface="+mj-lt"/>
              </a:rPr>
              <a:t>једна трећина </a:t>
            </a:r>
            <a:endParaRPr lang="sr-Latn-RS" sz="2800" b="1" u="sng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869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/>
      <p:bldP spid="39" grpId="0"/>
      <p:bldP spid="40" grpId="0"/>
      <p:bldP spid="41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994" y="880772"/>
            <a:ext cx="1485618" cy="2180093"/>
          </a:xfrm>
          <a:prstGeom prst="rect">
            <a:avLst/>
          </a:prstGeom>
          <a:noFill/>
        </p:spPr>
      </p:pic>
      <p:sp useBgFill="1">
        <p:nvSpPr>
          <p:cNvPr id="3" name="Rounded Rectangular Callout 2"/>
          <p:cNvSpPr/>
          <p:nvPr/>
        </p:nvSpPr>
        <p:spPr>
          <a:xfrm>
            <a:off x="2291130" y="200535"/>
            <a:ext cx="3496205" cy="1308304"/>
          </a:xfrm>
          <a:prstGeom prst="wedgeRoundRectCallout">
            <a:avLst>
              <a:gd name="adj1" fmla="val -63843"/>
              <a:gd name="adj2" fmla="val 1207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Ево једна половина пице теби, ова друга мени 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AF5FB"/>
              </a:clrFrom>
              <a:clrTo>
                <a:srgbClr val="FAF5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01" y="2640737"/>
            <a:ext cx="2413783" cy="2365230"/>
          </a:xfrm>
          <a:prstGeom prst="rect">
            <a:avLst/>
          </a:prstGeom>
        </p:spPr>
      </p:pic>
      <p:sp>
        <p:nvSpPr>
          <p:cNvPr id="13" name="Arc 12"/>
          <p:cNvSpPr/>
          <p:nvPr/>
        </p:nvSpPr>
        <p:spPr>
          <a:xfrm rot="508790">
            <a:off x="3241330" y="2641722"/>
            <a:ext cx="2170627" cy="2426311"/>
          </a:xfrm>
          <a:prstGeom prst="arc">
            <a:avLst>
              <a:gd name="adj1" fmla="val 14507207"/>
              <a:gd name="adj2" fmla="val 7628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5" name="Straight Connector 14"/>
          <p:cNvCxnSpPr>
            <a:endCxn id="13" idx="1"/>
          </p:cNvCxnSpPr>
          <p:nvPr/>
        </p:nvCxnSpPr>
        <p:spPr>
          <a:xfrm>
            <a:off x="3910161" y="2763751"/>
            <a:ext cx="416483" cy="10911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3" idx="1"/>
          </p:cNvCxnSpPr>
          <p:nvPr/>
        </p:nvCxnSpPr>
        <p:spPr>
          <a:xfrm flipV="1">
            <a:off x="3473833" y="3854878"/>
            <a:ext cx="852811" cy="7756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7165" y="3094937"/>
            <a:ext cx="1886703" cy="22955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 rot="616908">
            <a:off x="3248498" y="3435288"/>
            <a:ext cx="98940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теби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8136691">
            <a:off x="4184484" y="3650589"/>
            <a:ext cx="99661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мени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 useBgFill="1">
        <p:nvSpPr>
          <p:cNvPr id="32" name="Rounded Rectangular Callout 31"/>
          <p:cNvSpPr/>
          <p:nvPr/>
        </p:nvSpPr>
        <p:spPr>
          <a:xfrm>
            <a:off x="5866504" y="583659"/>
            <a:ext cx="2979868" cy="2180092"/>
          </a:xfrm>
          <a:prstGeom prst="wedgeRoundRectCallout">
            <a:avLst>
              <a:gd name="adj1" fmla="val 3389"/>
              <a:gd name="adj2" fmla="val 8093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Еј, није то половина, ниси поделио на ЈЕДНАКЕ делове 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sp useBgFill="1">
        <p:nvSpPr>
          <p:cNvPr id="33" name="Rounded Rectangular Callout 32"/>
          <p:cNvSpPr/>
          <p:nvPr/>
        </p:nvSpPr>
        <p:spPr>
          <a:xfrm>
            <a:off x="2138730" y="665740"/>
            <a:ext cx="3648605" cy="1821871"/>
          </a:xfrm>
          <a:prstGeom prst="wedgeRoundRectCallout">
            <a:avLst>
              <a:gd name="adj1" fmla="val -62369"/>
              <a:gd name="adj2" fmla="val -3147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Браво, значи схватио си !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Мора се делити на </a:t>
            </a:r>
            <a:r>
              <a:rPr lang="sr-Cyrl-RS" sz="2800" b="1" u="sng" dirty="0" smtClean="0">
                <a:ln>
                  <a:solidFill>
                    <a:srgbClr val="003E1C"/>
                  </a:solidFill>
                </a:ln>
                <a:solidFill>
                  <a:srgbClr val="003E1C"/>
                </a:solidFill>
                <a:latin typeface="+mj-lt"/>
              </a:rPr>
              <a:t>једнаке</a:t>
            </a:r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 делове ! 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63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994" y="679066"/>
            <a:ext cx="1485618" cy="2180093"/>
          </a:xfrm>
          <a:prstGeom prst="rect">
            <a:avLst/>
          </a:prstGeom>
          <a:noFill/>
        </p:spPr>
      </p:pic>
      <p:sp useBgFill="1">
        <p:nvSpPr>
          <p:cNvPr id="3" name="Rounded Rectangular Callout 2"/>
          <p:cNvSpPr/>
          <p:nvPr/>
        </p:nvSpPr>
        <p:spPr>
          <a:xfrm>
            <a:off x="2393607" y="520496"/>
            <a:ext cx="3025557" cy="1079704"/>
          </a:xfrm>
          <a:prstGeom prst="wedgeRoundRectCallout">
            <a:avLst>
              <a:gd name="adj1" fmla="val -63843"/>
              <a:gd name="adj2" fmla="val 1207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C00000"/>
                </a:solidFill>
                <a:latin typeface="+mj-lt"/>
              </a:rPr>
              <a:t>Да закључимо !</a:t>
            </a:r>
            <a:endParaRPr lang="sr-Latn-RS" sz="36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TextBox 3"/>
              <p:cNvSpPr txBox="1"/>
              <p:nvPr/>
            </p:nvSpPr>
            <p:spPr>
              <a:xfrm>
                <a:off x="2877686" y="2859159"/>
                <a:ext cx="1106302" cy="1979104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sr-Latn-RS" sz="800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80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8000" b="0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r-Cyrl-RS" sz="80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 </a:t>
                </a:r>
                <a:endParaRPr lang="sr-Latn-RS" sz="80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86" y="2859159"/>
                <a:ext cx="1106302" cy="197910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5" name="Rectangle 4"/>
          <p:cNvSpPr/>
          <p:nvPr/>
        </p:nvSpPr>
        <p:spPr>
          <a:xfrm>
            <a:off x="447679" y="3519157"/>
            <a:ext cx="2409822" cy="1024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u="sng" dirty="0" smtClean="0">
                <a:solidFill>
                  <a:srgbClr val="C00000"/>
                </a:solidFill>
                <a:latin typeface="+mj-lt"/>
              </a:rPr>
              <a:t>Број који се зове </a:t>
            </a:r>
            <a:r>
              <a:rPr lang="sr-Cyrl-RS" sz="2800" b="1" u="sng" dirty="0" smtClean="0">
                <a:ln>
                  <a:solidFill>
                    <a:srgbClr val="54098D"/>
                  </a:solidFill>
                </a:ln>
                <a:solidFill>
                  <a:srgbClr val="54098D"/>
                </a:solidFill>
                <a:latin typeface="+mj-lt"/>
              </a:rPr>
              <a:t>разломак </a:t>
            </a:r>
            <a:endParaRPr lang="sr-Latn-RS" sz="2800" b="1" u="sng" dirty="0">
              <a:ln>
                <a:solidFill>
                  <a:srgbClr val="54098D"/>
                </a:solidFill>
              </a:ln>
              <a:solidFill>
                <a:srgbClr val="54098D"/>
              </a:solidFill>
              <a:latin typeface="+mj-lt"/>
            </a:endParaRPr>
          </a:p>
        </p:txBody>
      </p:sp>
      <p:sp useBgFill="1">
        <p:nvSpPr>
          <p:cNvPr id="6" name="Rectangle 5"/>
          <p:cNvSpPr/>
          <p:nvPr/>
        </p:nvSpPr>
        <p:spPr>
          <a:xfrm>
            <a:off x="4136923" y="1600200"/>
            <a:ext cx="4580124" cy="17830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j-lt"/>
              </a:rPr>
              <a:t>БРОЈИЛАЦ</a:t>
            </a:r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 – броји колико    </a:t>
            </a:r>
          </a:p>
          <a:p>
            <a:pPr algn="ctr"/>
            <a:r>
              <a:rPr lang="sr-Cyrl-R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    смо </a:t>
            </a:r>
            <a:r>
              <a:rPr lang="sr-Cyrl-R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једнаких </a:t>
            </a:r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делова целине узели 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( један део ) 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>
          <a:xfrm rot="18949456">
            <a:off x="3392672" y="2579624"/>
            <a:ext cx="1396066" cy="200559"/>
          </a:xfrm>
          <a:prstGeom prst="leftArrow">
            <a:avLst>
              <a:gd name="adj1" fmla="val 50000"/>
              <a:gd name="adj2" fmla="val 11773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 useBgFill="1">
        <p:nvSpPr>
          <p:cNvPr id="8" name="Rectangle 7"/>
          <p:cNvSpPr/>
          <p:nvPr/>
        </p:nvSpPr>
        <p:spPr>
          <a:xfrm>
            <a:off x="4136923" y="3519157"/>
            <a:ext cx="4580124" cy="75280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РАЗЛОМАЧКА ЦРТА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695742" y="3726757"/>
            <a:ext cx="811774" cy="296209"/>
          </a:xfrm>
          <a:prstGeom prst="leftArrow">
            <a:avLst>
              <a:gd name="adj1" fmla="val 50000"/>
              <a:gd name="adj2" fmla="val 1177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 useBgFill="1">
        <p:nvSpPr>
          <p:cNvPr id="10" name="Rectangle 9"/>
          <p:cNvSpPr/>
          <p:nvPr/>
        </p:nvSpPr>
        <p:spPr>
          <a:xfrm>
            <a:off x="4101629" y="4453407"/>
            <a:ext cx="4580124" cy="15370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ln>
                  <a:solidFill>
                    <a:srgbClr val="003E1C"/>
                  </a:solidFill>
                </a:ln>
                <a:solidFill>
                  <a:srgbClr val="003E1C"/>
                </a:solidFill>
                <a:latin typeface="+mj-lt"/>
              </a:rPr>
              <a:t>ИМЕНИЛАЦ</a:t>
            </a:r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 – именује </a:t>
            </a:r>
            <a:r>
              <a:rPr lang="sr-Cyrl-R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једнаке</a:t>
            </a:r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  делове  целине  </a:t>
            </a:r>
          </a:p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( трећина ) 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Left Arrow 10"/>
          <p:cNvSpPr/>
          <p:nvPr/>
        </p:nvSpPr>
        <p:spPr>
          <a:xfrm rot="1774554">
            <a:off x="3549808" y="4487210"/>
            <a:ext cx="866940" cy="269871"/>
          </a:xfrm>
          <a:prstGeom prst="leftArrow">
            <a:avLst>
              <a:gd name="adj1" fmla="val 50000"/>
              <a:gd name="adj2" fmla="val 117733"/>
            </a:avLst>
          </a:prstGeom>
          <a:solidFill>
            <a:srgbClr val="003E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50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-media-cache-ak0.pinimg.com/236x/48/29/74/482974e530a74c4a9fff0d363bb8fd3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994" y="679066"/>
            <a:ext cx="1485618" cy="2180093"/>
          </a:xfrm>
          <a:prstGeom prst="rect">
            <a:avLst/>
          </a:prstGeom>
          <a:noFill/>
        </p:spPr>
      </p:pic>
      <p:sp useBgFill="1">
        <p:nvSpPr>
          <p:cNvPr id="3" name="Rounded Rectangular Callout 2"/>
          <p:cNvSpPr/>
          <p:nvPr/>
        </p:nvSpPr>
        <p:spPr>
          <a:xfrm>
            <a:off x="2369763" y="265869"/>
            <a:ext cx="5764420" cy="1349620"/>
          </a:xfrm>
          <a:prstGeom prst="wedgeRoundRectCallout">
            <a:avLst>
              <a:gd name="adj1" fmla="val -59340"/>
              <a:gd name="adj2" fmla="val -1218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  <a:latin typeface="+mj-lt"/>
              </a:rPr>
              <a:t>Разломак смо добили дељењем целине ( једне, или више целина ) на једнаке делове!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" name="TextBox 3"/>
              <p:cNvSpPr txBox="1"/>
              <p:nvPr/>
            </p:nvSpPr>
            <p:spPr>
              <a:xfrm>
                <a:off x="1860488" y="1615489"/>
                <a:ext cx="3135550" cy="4810134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sr-Latn-RS" sz="6000" i="1" smtClean="0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60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6000" b="0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r-Cyrl-RS" sz="60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= </a:t>
                </a:r>
                <a:r>
                  <a:rPr lang="sr-Cyrl-RS" sz="60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1</a:t>
                </a:r>
                <a:r>
                  <a:rPr lang="sr-Cyrl-RS" sz="60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sr-Cyrl-RS" sz="6000" dirty="0" smtClean="0">
                    <a:solidFill>
                      <a:srgbClr val="003E1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</a:p>
              <a:p>
                <a:endParaRPr lang="sr-Cyrl-RS" sz="1600" dirty="0" smtClean="0">
                  <a:ln>
                    <a:solidFill>
                      <a:srgbClr val="003E1C"/>
                    </a:solidFill>
                  </a:ln>
                  <a:solidFill>
                    <a:srgbClr val="003E1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sr-Latn-RS" sz="60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60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Cyrl-RS" sz="6000" b="0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sr-Cyrl-RS" sz="600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= </a:t>
                </a:r>
                <a:r>
                  <a:rPr lang="sr-Cyrl-RS" sz="60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2 </a:t>
                </a:r>
                <a:r>
                  <a:rPr lang="sr-Cyrl-RS" sz="60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sr-Cyrl-RS" sz="6000" dirty="0" smtClean="0">
                    <a:solidFill>
                      <a:srgbClr val="003E1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</a:p>
              <a:p>
                <a:pPr lvl="0"/>
                <a:endParaRPr lang="sr-Cyrl-RS" sz="1600" dirty="0" smtClean="0">
                  <a:ln>
                    <a:solidFill>
                      <a:srgbClr val="003E1C"/>
                    </a:solidFill>
                  </a:ln>
                  <a:solidFill>
                    <a:srgbClr val="003E1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sr-Latn-RS" sz="60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6000" b="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sr-Cyrl-RS" sz="6000" b="0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sz="600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= </a:t>
                </a:r>
                <a:r>
                  <a:rPr lang="sr-Cyrl-RS" sz="60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</a:rPr>
                  <a:t>7 </a:t>
                </a:r>
                <a:r>
                  <a:rPr lang="sr-Cyrl-RS" sz="600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sr-Cyrl-RS" sz="6000" dirty="0" smtClean="0">
                    <a:solidFill>
                      <a:srgbClr val="003E1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endParaRPr lang="sr-Cyrl-RS" sz="6000" dirty="0">
                  <a:solidFill>
                    <a:srgbClr val="003E1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 useBgFill="1"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488" y="1615489"/>
                <a:ext cx="3135550" cy="481013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5" name="Rectangle 4"/>
          <p:cNvSpPr/>
          <p:nvPr/>
        </p:nvSpPr>
        <p:spPr>
          <a:xfrm>
            <a:off x="411693" y="3374595"/>
            <a:ext cx="1394568" cy="10247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800" b="1" u="sng" dirty="0" smtClean="0">
                <a:solidFill>
                  <a:srgbClr val="C00000"/>
                </a:solidFill>
                <a:latin typeface="+mj-lt"/>
              </a:rPr>
              <a:t>Дакле ,</a:t>
            </a:r>
            <a:r>
              <a:rPr lang="sr-Cyrl-RS" sz="2800" b="1" u="sng" dirty="0" smtClean="0">
                <a:ln>
                  <a:solidFill>
                    <a:srgbClr val="54098D"/>
                  </a:solidFill>
                </a:ln>
                <a:solidFill>
                  <a:srgbClr val="54098D"/>
                </a:solidFill>
                <a:latin typeface="+mj-lt"/>
              </a:rPr>
              <a:t> </a:t>
            </a:r>
            <a:endParaRPr lang="sr-Latn-RS" sz="2800" b="1" u="sng" dirty="0">
              <a:ln>
                <a:solidFill>
                  <a:srgbClr val="54098D"/>
                </a:solidFill>
              </a:ln>
              <a:solidFill>
                <a:srgbClr val="54098D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10" name="Rectangle 9"/>
              <p:cNvSpPr/>
              <p:nvPr/>
            </p:nvSpPr>
            <p:spPr>
              <a:xfrm>
                <a:off x="5050266" y="2105483"/>
                <a:ext cx="3547638" cy="2948249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Или , уопштено ,</a:t>
                </a:r>
              </a:p>
              <a:p>
                <a:pPr lvl="0"/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sr-Cyrl-RS" sz="6000" dirty="0" smtClean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𝓪 </a:t>
                </a:r>
                <a:r>
                  <a:rPr lang="sr-Cyrl-RS" sz="60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sr-Cyrl-RS" sz="6000" dirty="0" smtClean="0">
                    <a:ln>
                      <a:solidFill>
                        <a:srgbClr val="003E1C"/>
                      </a:solidFill>
                    </a:ln>
                    <a:solidFill>
                      <a:srgbClr val="003E1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𝓫</a:t>
                </a:r>
                <a:r>
                  <a:rPr lang="sr-Cyrl-RS" sz="60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6000" i="1">
                            <a:ln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6000" i="1" smtClean="0">
                            <a:ln>
                              <a:solidFill>
                                <a:srgbClr val="002060"/>
                              </a:solidFill>
                            </a:ln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𝓪</m:t>
                        </m:r>
                      </m:num>
                      <m:den>
                        <m:r>
                          <a:rPr lang="sr-Cyrl-RS" sz="6000" i="1" smtClean="0">
                            <a:ln>
                              <a:solidFill>
                                <a:srgbClr val="003E1C"/>
                              </a:solidFill>
                            </a:ln>
                            <a:solidFill>
                              <a:srgbClr val="003E1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𝓫</m:t>
                        </m:r>
                      </m:den>
                    </m:f>
                  </m:oMath>
                </a14:m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 </a:t>
                </a:r>
              </a:p>
              <a:p>
                <a:pPr lvl="0"/>
                <a:r>
                  <a:rPr lang="sr-Cyrl-RS" sz="2800" b="1" dirty="0" smtClean="0">
                    <a:solidFill>
                      <a:srgbClr val="C00000"/>
                    </a:solidFill>
                    <a:latin typeface="+mj-lt"/>
                  </a:rPr>
                  <a:t> ( </a:t>
                </a:r>
                <a:r>
                  <a:rPr lang="sr-Cyrl-RS" sz="3600" dirty="0" smtClean="0">
                    <a:ln>
                      <a:solidFill>
                        <a:srgbClr val="003E1C"/>
                      </a:solidFill>
                    </a:ln>
                    <a:solidFill>
                      <a:srgbClr val="003E1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𝓫</a:t>
                </a:r>
                <a:r>
                  <a:rPr lang="sr-Cyrl-RS" sz="36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≠0, </a:t>
                </a:r>
                <a:r>
                  <a:rPr lang="sr-Cyrl-RS" sz="32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</a:rPr>
                  <a:t>јер</a:t>
                </a:r>
                <a:r>
                  <a:rPr lang="sr-Cyrl-RS" sz="32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се     </a:t>
                </a:r>
              </a:p>
              <a:p>
                <a:pPr lvl="0"/>
                <a:r>
                  <a:rPr lang="sr-Cyrl-RS" sz="320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32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sr-Cyrl-RS" sz="32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</a:rPr>
                  <a:t>нулом не дели</a:t>
                </a:r>
                <a:r>
                  <a:rPr lang="sr-Cyrl-RS" sz="36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</a:rPr>
                  <a:t>)</a:t>
                </a:r>
                <a:endParaRPr lang="sr-Latn-RS" sz="36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 useBgFill="1"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66" y="2105483"/>
                <a:ext cx="3547638" cy="29482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0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509</TotalTime>
  <Words>416</Words>
  <Application>Microsoft Office PowerPoint</Application>
  <PresentationFormat>On-screen Show (4:3)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Cambria Math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neda</dc:creator>
  <cp:lastModifiedBy>neda</cp:lastModifiedBy>
  <cp:revision>70</cp:revision>
  <dcterms:created xsi:type="dcterms:W3CDTF">2018-01-13T22:54:07Z</dcterms:created>
  <dcterms:modified xsi:type="dcterms:W3CDTF">2018-01-22T13:50:16Z</dcterms:modified>
</cp:coreProperties>
</file>