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8" r:id="rId5"/>
    <p:sldId id="266" r:id="rId6"/>
    <p:sldId id="257" r:id="rId7"/>
    <p:sldId id="265" r:id="rId8"/>
    <p:sldId id="264" r:id="rId9"/>
    <p:sldId id="269" r:id="rId10"/>
    <p:sldId id="267" r:id="rId11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4E7"/>
    <a:srgbClr val="CCFFCC"/>
    <a:srgbClr val="99FFCC"/>
    <a:srgbClr val="28939E"/>
    <a:srgbClr val="197581"/>
    <a:srgbClr val="62D1E0"/>
    <a:srgbClr val="355321"/>
    <a:srgbClr val="131E0C"/>
    <a:srgbClr val="27B4C7"/>
    <a:srgbClr val="1E8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E1DDD-04F7-445A-8B1F-5ACE8FE40EA0}" type="datetimeFigureOut">
              <a:rPr lang="sr-Latn-RS" smtClean="0"/>
              <a:t>6.2.2015.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D862-60AE-4FD4-9850-07EB943B3B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571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9D862-60AE-4FD4-9850-07EB943B3B90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882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9D862-60AE-4FD4-9850-07EB943B3B90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274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148B-0298-4D0A-BB11-2E617AAE17ED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0ED1-FD79-455E-803E-D1A2C7E988E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392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92F8-D870-4F91-8121-5CF0AB04963E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309E-97BD-4D54-97B2-F5BB8F81E15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90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8B74-5363-4A81-87FF-A68A3AE1B901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9211-85CF-46F9-9347-21A5BA497D42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173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41165-1F4C-49CB-B8C1-2A7B177C1F0A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1E0A-2EFA-4FD5-96D8-1021D4DAE46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053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21D0-C7E1-4893-8061-1747368FD98C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8612-738F-4B28-AFEA-E87E5AB4404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075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9242-CD89-4832-8945-022EF2D5AE25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9740-B3D0-4DA1-8A19-511C7E263BB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43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39AF-65AE-4AFA-B078-A77FA7E7198E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5A3D-C7F9-4DF4-8CC7-A60375A52DB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88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99DAB-E988-4D1F-8005-D691E3F50061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922F-5F44-4E9E-B066-CFC0CA4F38A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36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008C-D287-447B-94CC-D0B2B2C41675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5612-D3FB-44CD-A994-2F633DF16458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38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6A3E-FE15-4AF9-AE18-592033564B9B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09A2-6782-499F-A949-CBC7CD880AF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48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7A7C-FEC9-43E0-B93C-5A6F56153E0A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5FFC-1F28-4CC1-B638-C1EA31B7A67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531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1729"/>
            </a:gs>
            <a:gs pos="23000">
              <a:srgbClr val="0D1729"/>
            </a:gs>
            <a:gs pos="69000">
              <a:srgbClr val="0D1729"/>
            </a:gs>
            <a:gs pos="97000">
              <a:srgbClr val="0D172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DAD15B-2754-40DD-8D3A-DFA5AF4BA8E3}" type="datetime1">
              <a:rPr lang="sr-Latn-RS" smtClean="0"/>
              <a:t>6.2.2015.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04520-0132-46EA-842D-D1F217C21C8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gif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84325" y="1122363"/>
            <a:ext cx="9144000" cy="1711325"/>
          </a:xfrm>
        </p:spPr>
        <p:txBody>
          <a:bodyPr/>
          <a:lstStyle/>
          <a:p>
            <a:pPr eaLnBrk="1" hangingPunct="1"/>
            <a:r>
              <a:rPr lang="sr-Cyrl-RS" b="1" dirty="0" smtClean="0">
                <a:solidFill>
                  <a:schemeClr val="bg1"/>
                </a:solidFill>
              </a:rPr>
              <a:t>Питагорина  теорема-разне примене </a:t>
            </a:r>
            <a:endParaRPr lang="sr-Latn-RS" b="1" dirty="0" smtClean="0">
              <a:solidFill>
                <a:schemeClr val="bg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4000" y="2833688"/>
            <a:ext cx="9144000" cy="3579812"/>
          </a:xfrm>
        </p:spPr>
        <p:txBody>
          <a:bodyPr/>
          <a:lstStyle/>
          <a:p>
            <a:pPr eaLnBrk="1" hangingPunct="1"/>
            <a:r>
              <a:rPr lang="sr-Cyrl-RS" sz="3600" smtClean="0">
                <a:solidFill>
                  <a:schemeClr val="bg1"/>
                </a:solidFill>
              </a:rPr>
              <a:t>Математика  </a:t>
            </a:r>
            <a:r>
              <a:rPr lang="sr-Latn-RS" sz="3600" smtClean="0">
                <a:solidFill>
                  <a:schemeClr val="bg1"/>
                </a:solidFill>
              </a:rPr>
              <a:t>VII</a:t>
            </a:r>
            <a:r>
              <a:rPr lang="sr-Cyrl-RS" sz="3600" smtClean="0">
                <a:solidFill>
                  <a:schemeClr val="bg1"/>
                </a:solidFill>
              </a:rPr>
              <a:t> разред</a:t>
            </a:r>
          </a:p>
          <a:p>
            <a:pPr eaLnBrk="1" hangingPunct="1"/>
            <a:endParaRPr lang="sr-Cyrl-RS" sz="360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sr-Cyrl-RS" sz="3200" smtClean="0">
                <a:solidFill>
                  <a:schemeClr val="bg1"/>
                </a:solidFill>
              </a:rPr>
              <a:t>                                              Припремила:  </a:t>
            </a:r>
          </a:p>
          <a:p>
            <a:pPr algn="r" eaLnBrk="1" hangingPunct="1"/>
            <a:r>
              <a:rPr lang="sr-Cyrl-RS" sz="3200" smtClean="0">
                <a:solidFill>
                  <a:schemeClr val="bg1"/>
                </a:solidFill>
              </a:rPr>
              <a:t>                                                   Недељка  Тохољ</a:t>
            </a:r>
          </a:p>
          <a:p>
            <a:pPr algn="r" eaLnBrk="1" hangingPunct="1"/>
            <a:r>
              <a:rPr lang="sr-Cyrl-RS" sz="3200" smtClean="0">
                <a:solidFill>
                  <a:schemeClr val="bg1"/>
                </a:solidFill>
              </a:rPr>
              <a:t>професор математике</a:t>
            </a:r>
          </a:p>
          <a:p>
            <a:pPr algn="r" eaLnBrk="1" hangingPunct="1"/>
            <a:r>
              <a:rPr lang="sr-Cyrl-RS" sz="3200" smtClean="0">
                <a:solidFill>
                  <a:schemeClr val="bg1"/>
                </a:solidFill>
              </a:rPr>
              <a:t>ОШ,,Јожеф Атила“ Нови Сад</a:t>
            </a:r>
          </a:p>
          <a:p>
            <a:pPr eaLnBrk="1" hangingPunct="1"/>
            <a:endParaRPr lang="sr-Latn-RS" sz="3600" smtClean="0">
              <a:solidFill>
                <a:schemeClr val="bg1"/>
              </a:solidFill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052763"/>
            <a:ext cx="24765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5" y="1843088"/>
            <a:ext cx="2390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F0ED1-FD79-455E-803E-D1A2C7E988ED}" type="slidenum">
              <a:rPr lang="sr-Latn-RS" smtClean="0"/>
              <a:pPr>
                <a:defRPr/>
              </a:pPr>
              <a:t>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79740-B3D0-4DA1-8A19-511C7E263BBF}" type="slidenum">
              <a:rPr lang="sr-Latn-RS" smtClean="0"/>
              <a:pPr>
                <a:defRPr/>
              </a:pPr>
              <a:t>10</a:t>
            </a:fld>
            <a:endParaRPr 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550">
            <a:off x="8673559" y="737681"/>
            <a:ext cx="2300042" cy="2404423"/>
          </a:xfrm>
          <a:prstGeom prst="rect">
            <a:avLst/>
          </a:prstGeom>
          <a:ln w="34925">
            <a:noFill/>
          </a:ln>
          <a:effectLst/>
        </p:spPr>
      </p:pic>
      <p:sp>
        <p:nvSpPr>
          <p:cNvPr id="9" name="Explosion 1 8"/>
          <p:cNvSpPr/>
          <p:nvPr/>
        </p:nvSpPr>
        <p:spPr>
          <a:xfrm>
            <a:off x="-340751" y="1020600"/>
            <a:ext cx="7771859" cy="3753885"/>
          </a:xfrm>
          <a:prstGeom prst="irregularSeal1">
            <a:avLst/>
          </a:prstGeom>
          <a:gradFill flip="none" rotWithShape="1">
            <a:gsLst>
              <a:gs pos="0">
                <a:srgbClr val="28939E">
                  <a:shade val="30000"/>
                  <a:satMod val="115000"/>
                </a:srgbClr>
              </a:gs>
              <a:gs pos="50000">
                <a:srgbClr val="28939E">
                  <a:shade val="67500"/>
                  <a:satMod val="115000"/>
                </a:srgbClr>
              </a:gs>
              <a:gs pos="100000">
                <a:srgbClr val="28939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Нема  више за данас!</a:t>
            </a:r>
            <a:endParaRPr lang="sr-Latn-R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774669" y="3879787"/>
            <a:ext cx="4786273" cy="1789396"/>
          </a:xfrm>
          <a:prstGeom prst="rtTriangle">
            <a:avLst/>
          </a:prstGeom>
          <a:gradFill flip="none" rotWithShape="1">
            <a:gsLst>
              <a:gs pos="0">
                <a:srgbClr val="28939E">
                  <a:shade val="30000"/>
                  <a:satMod val="115000"/>
                </a:srgbClr>
              </a:gs>
              <a:gs pos="50000">
                <a:srgbClr val="28939E">
                  <a:shade val="67500"/>
                  <a:satMod val="115000"/>
                </a:srgbClr>
              </a:gs>
              <a:gs pos="100000">
                <a:srgbClr val="28939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ContrastingLef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Хвала на пажњи</a:t>
            </a:r>
            <a:r>
              <a:rPr lang="sr-Cyrl-R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sr-Latn-R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1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40929" y="231169"/>
            <a:ext cx="10559490" cy="1298712"/>
          </a:xfrm>
        </p:spPr>
        <p:txBody>
          <a:bodyPr/>
          <a:lstStyle/>
          <a:p>
            <a:r>
              <a:rPr lang="sr-Cyrl-RS" b="1" dirty="0">
                <a:solidFill>
                  <a:schemeClr val="bg1"/>
                </a:solidFill>
              </a:rPr>
              <a:t/>
            </a:r>
            <a:br>
              <a:rPr lang="sr-Cyrl-RS" b="1" dirty="0">
                <a:solidFill>
                  <a:schemeClr val="bg1"/>
                </a:solidFill>
              </a:rPr>
            </a:br>
            <a:r>
              <a:rPr lang="sr-Cyrl-RS" sz="3600" b="1" dirty="0">
                <a:solidFill>
                  <a:schemeClr val="bg1"/>
                </a:solidFill>
              </a:rPr>
              <a:t>О</a:t>
            </a:r>
            <a:r>
              <a:rPr lang="sr-Cyrl-RS" sz="3600" b="1" dirty="0" smtClean="0">
                <a:solidFill>
                  <a:schemeClr val="bg1"/>
                </a:solidFill>
              </a:rPr>
              <a:t>ткуд  Питагори  идеја? Ево </a:t>
            </a:r>
            <a:r>
              <a:rPr lang="sr-Latn-RS" sz="3600" b="1" dirty="0" smtClean="0">
                <a:solidFill>
                  <a:schemeClr val="bg1"/>
                </a:solidFill>
              </a:rPr>
              <a:t/>
            </a:r>
            <a:br>
              <a:rPr lang="sr-Latn-RS" sz="3600" b="1" dirty="0" smtClean="0">
                <a:solidFill>
                  <a:schemeClr val="bg1"/>
                </a:solidFill>
              </a:rPr>
            </a:br>
            <a:r>
              <a:rPr lang="sr-Cyrl-RS" sz="3600" b="1" dirty="0" smtClean="0">
                <a:solidFill>
                  <a:schemeClr val="bg1"/>
                </a:solidFill>
              </a:rPr>
              <a:t>легенде  о</a:t>
            </a:r>
            <a:r>
              <a:rPr lang="sr-Cyrl-RS" sz="3600" b="1" dirty="0">
                <a:solidFill>
                  <a:schemeClr val="bg1"/>
                </a:solidFill>
              </a:rPr>
              <a:t> </a:t>
            </a:r>
            <a:r>
              <a:rPr lang="sr-Cyrl-RS" sz="3600" b="1" dirty="0" smtClean="0">
                <a:solidFill>
                  <a:schemeClr val="bg1"/>
                </a:solidFill>
              </a:rPr>
              <a:t> идеји  за </a:t>
            </a:r>
            <a:r>
              <a:rPr lang="sr-Latn-RS" sz="3600" b="1" dirty="0" smtClean="0">
                <a:solidFill>
                  <a:schemeClr val="bg1"/>
                </a:solidFill>
              </a:rPr>
              <a:t/>
            </a:r>
            <a:br>
              <a:rPr lang="sr-Latn-RS" sz="3600" b="1" dirty="0" smtClean="0">
                <a:solidFill>
                  <a:schemeClr val="bg1"/>
                </a:solidFill>
              </a:rPr>
            </a:br>
            <a:r>
              <a:rPr lang="sr-Cyrl-RS" sz="3600" b="1" dirty="0" smtClean="0">
                <a:solidFill>
                  <a:schemeClr val="bg1"/>
                </a:solidFill>
              </a:rPr>
              <a:t>доказ  теореме!</a:t>
            </a:r>
            <a:r>
              <a:rPr lang="sr-Cyrl-RS" b="1" dirty="0">
                <a:solidFill>
                  <a:schemeClr val="bg1"/>
                </a:solidFill>
              </a:rPr>
              <a:t/>
            </a:r>
            <a:br>
              <a:rPr lang="sr-Cyrl-RS" b="1" dirty="0">
                <a:solidFill>
                  <a:schemeClr val="bg1"/>
                </a:solidFill>
              </a:rPr>
            </a:br>
            <a:endParaRPr lang="sr-Latn-RS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84819" y="1529882"/>
            <a:ext cx="10568981" cy="4709546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</a:t>
            </a:r>
            <a:endParaRPr lang="sr-Latn-RS" sz="3600" dirty="0" smtClean="0">
              <a:solidFill>
                <a:schemeClr val="bg1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2204885" y="1803819"/>
            <a:ext cx="726179" cy="694434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6" name="Right Triangle 5"/>
          <p:cNvSpPr/>
          <p:nvPr/>
        </p:nvSpPr>
        <p:spPr>
          <a:xfrm rot="10800000">
            <a:off x="2224978" y="1804269"/>
            <a:ext cx="675061" cy="720149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7" name="Right Triangle 6"/>
          <p:cNvSpPr/>
          <p:nvPr/>
        </p:nvSpPr>
        <p:spPr>
          <a:xfrm rot="16351512">
            <a:off x="1520291" y="1826868"/>
            <a:ext cx="734115" cy="677214"/>
          </a:xfrm>
          <a:prstGeom prst="rt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8" name="Right Triangle 7"/>
          <p:cNvSpPr/>
          <p:nvPr/>
        </p:nvSpPr>
        <p:spPr>
          <a:xfrm>
            <a:off x="2470150" y="3786188"/>
            <a:ext cx="46038" cy="460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9" name="Right Triangle 8"/>
          <p:cNvSpPr/>
          <p:nvPr/>
        </p:nvSpPr>
        <p:spPr>
          <a:xfrm rot="5400000">
            <a:off x="1496509" y="1802720"/>
            <a:ext cx="709044" cy="705615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0" name="Right Triangle 9"/>
          <p:cNvSpPr/>
          <p:nvPr/>
        </p:nvSpPr>
        <p:spPr>
          <a:xfrm rot="10800000">
            <a:off x="779351" y="1798887"/>
            <a:ext cx="717826" cy="697145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1" name="Right Triangle 10"/>
          <p:cNvSpPr/>
          <p:nvPr/>
        </p:nvSpPr>
        <p:spPr>
          <a:xfrm>
            <a:off x="811819" y="1786861"/>
            <a:ext cx="700525" cy="739964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2" name="Right Triangle 11"/>
          <p:cNvSpPr/>
          <p:nvPr/>
        </p:nvSpPr>
        <p:spPr>
          <a:xfrm rot="5400000">
            <a:off x="784309" y="2518258"/>
            <a:ext cx="728662" cy="684212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3" name="Right Triangle 12"/>
          <p:cNvSpPr/>
          <p:nvPr/>
        </p:nvSpPr>
        <p:spPr>
          <a:xfrm rot="16200000">
            <a:off x="775257" y="2521697"/>
            <a:ext cx="741362" cy="660400"/>
          </a:xfrm>
          <a:prstGeom prst="rt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4" name="Right Triangle 13"/>
          <p:cNvSpPr/>
          <p:nvPr/>
        </p:nvSpPr>
        <p:spPr>
          <a:xfrm>
            <a:off x="1523663" y="2524194"/>
            <a:ext cx="652463" cy="741362"/>
          </a:xfrm>
          <a:prstGeom prst="rtTriangl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5" name="Right Triangle 14"/>
          <p:cNvSpPr/>
          <p:nvPr/>
        </p:nvSpPr>
        <p:spPr>
          <a:xfrm rot="10800000">
            <a:off x="1506929" y="2499461"/>
            <a:ext cx="696912" cy="701675"/>
          </a:xfrm>
          <a:prstGeom prst="rtTriangle">
            <a:avLst/>
          </a:prstGeom>
          <a:solidFill>
            <a:srgbClr val="C48E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6" name="Right Triangle 15"/>
          <p:cNvSpPr/>
          <p:nvPr/>
        </p:nvSpPr>
        <p:spPr>
          <a:xfrm rot="5400000">
            <a:off x="2186267" y="2520633"/>
            <a:ext cx="719930" cy="696679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7" name="Right Triangle 16"/>
          <p:cNvSpPr/>
          <p:nvPr/>
        </p:nvSpPr>
        <p:spPr>
          <a:xfrm rot="16200000">
            <a:off x="2171870" y="2523646"/>
            <a:ext cx="732426" cy="712977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9" name="Right Triangle 18"/>
          <p:cNvSpPr/>
          <p:nvPr/>
        </p:nvSpPr>
        <p:spPr>
          <a:xfrm>
            <a:off x="815736" y="3255283"/>
            <a:ext cx="761925" cy="73501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20" name="Right Triangle 19"/>
          <p:cNvSpPr/>
          <p:nvPr/>
        </p:nvSpPr>
        <p:spPr>
          <a:xfrm rot="10800000">
            <a:off x="804510" y="3259479"/>
            <a:ext cx="717550" cy="720865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21" name="Right Triangle 20"/>
          <p:cNvSpPr/>
          <p:nvPr/>
        </p:nvSpPr>
        <p:spPr>
          <a:xfrm>
            <a:off x="1513958" y="3244912"/>
            <a:ext cx="701675" cy="754603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22" name="Right Triangle 21"/>
          <p:cNvSpPr/>
          <p:nvPr/>
        </p:nvSpPr>
        <p:spPr>
          <a:xfrm rot="10800000">
            <a:off x="1515000" y="3262323"/>
            <a:ext cx="695958" cy="722312"/>
          </a:xfrm>
          <a:prstGeom prst="rtTriangle">
            <a:avLst/>
          </a:prstGeom>
          <a:solidFill>
            <a:srgbClr val="C48E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23" name="Right Triangle 22"/>
          <p:cNvSpPr/>
          <p:nvPr/>
        </p:nvSpPr>
        <p:spPr>
          <a:xfrm>
            <a:off x="2200003" y="3244241"/>
            <a:ext cx="696172" cy="74771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24" name="Right Triangle 23"/>
          <p:cNvSpPr/>
          <p:nvPr/>
        </p:nvSpPr>
        <p:spPr>
          <a:xfrm rot="10800000">
            <a:off x="2182852" y="3246799"/>
            <a:ext cx="711720" cy="735013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1E0A-2EFA-4FD5-96D8-1021D4DAE460}" type="slidenum">
              <a:rPr lang="sr-Latn-RS" smtClean="0"/>
              <a:pPr>
                <a:defRPr/>
              </a:pPr>
              <a:t>2</a:t>
            </a:fld>
            <a:endParaRPr lang="sr-Latn-RS"/>
          </a:p>
        </p:txBody>
      </p:sp>
      <p:sp>
        <p:nvSpPr>
          <p:cNvPr id="3" name="Oval 2"/>
          <p:cNvSpPr/>
          <p:nvPr/>
        </p:nvSpPr>
        <p:spPr>
          <a:xfrm rot="397333">
            <a:off x="3804847" y="949593"/>
            <a:ext cx="7978047" cy="4631926"/>
          </a:xfrm>
          <a:prstGeom prst="ellipse">
            <a:avLst/>
          </a:prstGeom>
          <a:gradFill flip="none" rotWithShape="1">
            <a:gsLst>
              <a:gs pos="0">
                <a:srgbClr val="197581">
                  <a:shade val="30000"/>
                  <a:satMod val="115000"/>
                </a:srgbClr>
              </a:gs>
              <a:gs pos="50000">
                <a:srgbClr val="197581">
                  <a:shade val="67500"/>
                  <a:satMod val="115000"/>
                </a:srgbClr>
              </a:gs>
              <a:gs pos="100000">
                <a:srgbClr val="19758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sz="3600" b="1" dirty="0" smtClean="0"/>
              <a:t>Чекајући  у предворју палате  да га прими Поликрат,Питагора се загледао у плочице  на поду.Посматрао је црни правоугли троугао и приметио да је збир квадрата над катетама (2+2 плочице)једнак квадрату над хипотенузом(4 плочице</a:t>
            </a:r>
            <a:r>
              <a:rPr lang="sr-Cyrl-RS" sz="3600" dirty="0" smtClean="0"/>
              <a:t>)</a:t>
            </a:r>
            <a:endParaRPr lang="sr-Latn-R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1257211" y="931999"/>
            <a:ext cx="10030168" cy="3548756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492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sz="3200" b="1" dirty="0" smtClean="0"/>
              <a:t>Након  уочавања  те занимљиве особине на плочицама,успео је доказати  да то важи за све правоугле троуглове.Легенда каже да је у знак  захвалности,принео боговима жртву од 100 волова.       </a:t>
            </a:r>
            <a:endParaRPr lang="sr-Cyrl-RS" sz="3200" b="1" dirty="0"/>
          </a:p>
          <a:p>
            <a:pPr algn="r"/>
            <a:endParaRPr lang="sr-Cyrl-RS" sz="3200" b="1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691" y="281351"/>
            <a:ext cx="1151559" cy="12627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83569" y="1548257"/>
            <a:ext cx="3103807" cy="399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 smtClean="0"/>
              <a:t>Питагора (570-495.п.н.е.)</a:t>
            </a:r>
            <a:endParaRPr lang="sr-Latn-RS" sz="2000" b="1" dirty="0"/>
          </a:p>
        </p:txBody>
      </p:sp>
      <p:sp>
        <p:nvSpPr>
          <p:cNvPr id="9" name="Oval 8"/>
          <p:cNvSpPr/>
          <p:nvPr/>
        </p:nvSpPr>
        <p:spPr>
          <a:xfrm>
            <a:off x="8069563" y="1985399"/>
            <a:ext cx="3217813" cy="3761982"/>
          </a:xfrm>
          <a:prstGeom prst="ellipse">
            <a:avLst/>
          </a:prstGeom>
          <a:gradFill flip="none" rotWithShape="1">
            <a:gsLst>
              <a:gs pos="0">
                <a:srgbClr val="666633">
                  <a:shade val="30000"/>
                  <a:satMod val="115000"/>
                </a:srgbClr>
              </a:gs>
              <a:gs pos="50000">
                <a:srgbClr val="666633">
                  <a:shade val="67500"/>
                  <a:satMod val="115000"/>
                </a:srgbClr>
              </a:gs>
              <a:gs pos="100000">
                <a:srgbClr val="6666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b="1" dirty="0" smtClean="0">
                <a:solidFill>
                  <a:schemeClr val="bg1"/>
                </a:solidFill>
              </a:rPr>
              <a:t>Питагора,</a:t>
            </a:r>
          </a:p>
          <a:p>
            <a:pPr algn="just"/>
            <a:r>
              <a:rPr lang="sr-Cyrl-RS" sz="3200" b="1" dirty="0" smtClean="0">
                <a:solidFill>
                  <a:schemeClr val="bg1"/>
                </a:solidFill>
              </a:rPr>
              <a:t>Питагора,</a:t>
            </a:r>
          </a:p>
          <a:p>
            <a:pPr algn="just"/>
            <a:r>
              <a:rPr lang="sr-Cyrl-RS" sz="3200" b="1" dirty="0" smtClean="0">
                <a:solidFill>
                  <a:schemeClr val="bg1"/>
                </a:solidFill>
              </a:rPr>
              <a:t>што то  уради  </a:t>
            </a:r>
          </a:p>
          <a:p>
            <a:pPr algn="just"/>
            <a:r>
              <a:rPr lang="sr-Cyrl-R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sr-Cyrl-RS" sz="3200" b="1" dirty="0" smtClean="0">
                <a:solidFill>
                  <a:schemeClr val="bg1"/>
                </a:solidFill>
              </a:rPr>
              <a:t>?</a:t>
            </a:r>
            <a:r>
              <a:rPr lang="sr-Cyrl-RS" sz="3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</a:t>
            </a:r>
            <a:r>
              <a:rPr lang="sr-Cyrl-RS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r-Latn-R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94" y="4405534"/>
            <a:ext cx="1429555" cy="1341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5" y="3912208"/>
            <a:ext cx="1249251" cy="1300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3623"/>
            <a:ext cx="10515600" cy="454424"/>
          </a:xfrm>
        </p:spPr>
        <p:txBody>
          <a:bodyPr/>
          <a:lstStyle/>
          <a:p>
            <a:pPr algn="ctr"/>
            <a:r>
              <a:rPr lang="sr-Cyrl-RS" sz="4000" dirty="0" smtClean="0">
                <a:solidFill>
                  <a:schemeClr val="bg1"/>
                </a:solidFill>
              </a:rPr>
              <a:t>За  загревање ,,вијуга“-  </a:t>
            </a:r>
            <a:r>
              <a:rPr lang="sr-Cyrl-RS" sz="4000" b="1" u="sng" dirty="0" smtClean="0">
                <a:solidFill>
                  <a:schemeClr val="bg1"/>
                </a:solidFill>
              </a:rPr>
              <a:t>асоцијације </a:t>
            </a:r>
            <a:endParaRPr lang="sr-Latn-RS" sz="4000" u="sng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E5612-D3FB-44CD-A994-2F633DF16458}" type="slidenum">
              <a:rPr lang="sr-Latn-RS" smtClean="0"/>
              <a:pPr>
                <a:defRPr/>
              </a:pPr>
              <a:t>4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579877" y="818375"/>
            <a:ext cx="1991045" cy="34968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А1</a:t>
            </a:r>
            <a:endParaRPr lang="sr-Latn-R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538175" y="833781"/>
            <a:ext cx="2682526" cy="3505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поновити </a:t>
            </a:r>
            <a:endParaRPr lang="sr-Latn-R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172404" y="1282911"/>
            <a:ext cx="2029777" cy="2534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А 2</a:t>
            </a:r>
            <a:endParaRPr lang="sr-Latn-R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172404" y="1208943"/>
            <a:ext cx="2410523" cy="34091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најавити</a:t>
            </a:r>
            <a:endParaRPr lang="sr-Latn-R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879438" y="1635616"/>
            <a:ext cx="2188979" cy="29842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А 3</a:t>
            </a:r>
            <a:endParaRPr lang="sr-Latn-R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913661" y="1593364"/>
            <a:ext cx="2156976" cy="3606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/>
              <a:t>п</a:t>
            </a:r>
            <a:r>
              <a:rPr lang="sr-Cyrl-RS" sz="3600" b="1" dirty="0" smtClean="0"/>
              <a:t>ровера </a:t>
            </a:r>
            <a:endParaRPr lang="sr-Latn-R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2541009" y="2051192"/>
            <a:ext cx="2024013" cy="3348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А 4</a:t>
            </a:r>
            <a:endParaRPr lang="sr-Latn-R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541008" y="2017146"/>
            <a:ext cx="2024013" cy="34362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блиц</a:t>
            </a:r>
            <a:endParaRPr lang="sr-Latn-R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2209830" y="2464726"/>
            <a:ext cx="2936383" cy="46364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колона  А</a:t>
            </a:r>
            <a:endParaRPr lang="sr-Latn-R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6744819" y="2590821"/>
            <a:ext cx="2677148" cy="37791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колона В</a:t>
            </a:r>
            <a:endParaRPr lang="sr-Latn-R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6490952" y="2581030"/>
            <a:ext cx="3055429" cy="39057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ЛОГИКА</a:t>
            </a:r>
            <a:endParaRPr lang="sr-Latn-R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7186982" y="2179674"/>
            <a:ext cx="2023277" cy="3284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 dirty="0" smtClean="0"/>
              <a:t>B</a:t>
            </a:r>
            <a:r>
              <a:rPr lang="sr-Cyrl-RS" sz="3600" b="1" dirty="0" smtClean="0"/>
              <a:t> </a:t>
            </a:r>
            <a:r>
              <a:rPr lang="sr-Latn-RS" sz="3600" b="1" dirty="0" smtClean="0"/>
              <a:t>4</a:t>
            </a:r>
            <a:endParaRPr lang="sr-Latn-R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7183761" y="2125890"/>
            <a:ext cx="2797366" cy="3284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развијена</a:t>
            </a:r>
            <a:endParaRPr lang="sr-Latn-R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7826413" y="1745281"/>
            <a:ext cx="2291236" cy="32137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B 3</a:t>
            </a:r>
            <a:endParaRPr lang="sr-Latn-RS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7921709" y="1728219"/>
            <a:ext cx="2291237" cy="30854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здрава</a:t>
            </a:r>
            <a:endParaRPr lang="sr-Latn-RS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8486920" y="1379402"/>
            <a:ext cx="1908733" cy="2925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 dirty="0" smtClean="0"/>
              <a:t>B</a:t>
            </a:r>
            <a:r>
              <a:rPr lang="sr-Cyrl-RS" sz="3600" b="1" dirty="0" smtClean="0"/>
              <a:t> </a:t>
            </a:r>
            <a:r>
              <a:rPr lang="sr-Latn-RS" sz="3600" b="1" dirty="0" smtClean="0"/>
              <a:t>2</a:t>
            </a:r>
            <a:endParaRPr lang="sr-Latn-RS" sz="3600" b="1" dirty="0"/>
          </a:p>
        </p:txBody>
      </p:sp>
      <p:sp>
        <p:nvSpPr>
          <p:cNvPr id="22" name="Rectangle 21"/>
          <p:cNvSpPr/>
          <p:nvPr/>
        </p:nvSpPr>
        <p:spPr>
          <a:xfrm>
            <a:off x="8303904" y="1340483"/>
            <a:ext cx="2773496" cy="33358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кликери</a:t>
            </a:r>
            <a:endParaRPr lang="sr-Latn-RS" sz="3600" b="1" dirty="0"/>
          </a:p>
        </p:txBody>
      </p:sp>
      <p:sp>
        <p:nvSpPr>
          <p:cNvPr id="23" name="Rectangle 22"/>
          <p:cNvSpPr/>
          <p:nvPr/>
        </p:nvSpPr>
        <p:spPr>
          <a:xfrm>
            <a:off x="9210261" y="1025610"/>
            <a:ext cx="1814776" cy="25730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 dirty="0" smtClean="0"/>
              <a:t>B1</a:t>
            </a:r>
            <a:endParaRPr lang="sr-Latn-RS" sz="3600" b="1" dirty="0"/>
          </a:p>
        </p:txBody>
      </p:sp>
      <p:sp>
        <p:nvSpPr>
          <p:cNvPr id="24" name="Rectangle 23"/>
          <p:cNvSpPr/>
          <p:nvPr/>
        </p:nvSpPr>
        <p:spPr>
          <a:xfrm>
            <a:off x="8816533" y="936491"/>
            <a:ext cx="2537266" cy="37058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мишљење</a:t>
            </a:r>
            <a:endParaRPr lang="sr-Latn-RS" sz="3600" b="1" dirty="0"/>
          </a:p>
        </p:txBody>
      </p:sp>
      <p:sp>
        <p:nvSpPr>
          <p:cNvPr id="25" name="Rectangle 24"/>
          <p:cNvSpPr/>
          <p:nvPr/>
        </p:nvSpPr>
        <p:spPr>
          <a:xfrm>
            <a:off x="2236026" y="2480611"/>
            <a:ext cx="2936383" cy="47008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КОНТРОЛНИ</a:t>
            </a:r>
            <a:endParaRPr lang="sr-Latn-RS" sz="3600" b="1" dirty="0"/>
          </a:p>
        </p:txBody>
      </p:sp>
      <p:sp>
        <p:nvSpPr>
          <p:cNvPr id="26" name="Rectangle 25"/>
          <p:cNvSpPr/>
          <p:nvPr/>
        </p:nvSpPr>
        <p:spPr>
          <a:xfrm>
            <a:off x="3747753" y="3094014"/>
            <a:ext cx="4004770" cy="358858"/>
          </a:xfrm>
          <a:prstGeom prst="rect">
            <a:avLst/>
          </a:prstGeom>
          <a:solidFill>
            <a:srgbClr val="517D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Коначно  решење </a:t>
            </a:r>
            <a:endParaRPr lang="sr-Latn-RS" sz="3600" b="1" dirty="0"/>
          </a:p>
        </p:txBody>
      </p:sp>
      <p:sp>
        <p:nvSpPr>
          <p:cNvPr id="27" name="Rectangle 26"/>
          <p:cNvSpPr/>
          <p:nvPr/>
        </p:nvSpPr>
        <p:spPr>
          <a:xfrm>
            <a:off x="3747753" y="3116048"/>
            <a:ext cx="4004770" cy="358836"/>
          </a:xfrm>
          <a:prstGeom prst="rect">
            <a:avLst/>
          </a:prstGeom>
          <a:solidFill>
            <a:srgbClr val="517D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ЗАДАТАК</a:t>
            </a:r>
            <a:endParaRPr lang="sr-Latn-RS" sz="3600" b="1" dirty="0"/>
          </a:p>
        </p:txBody>
      </p:sp>
      <p:sp>
        <p:nvSpPr>
          <p:cNvPr id="28" name="Rectangle 27"/>
          <p:cNvSpPr/>
          <p:nvPr/>
        </p:nvSpPr>
        <p:spPr>
          <a:xfrm>
            <a:off x="2209830" y="3576756"/>
            <a:ext cx="2936383" cy="321063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/>
              <a:t>к</a:t>
            </a:r>
            <a:r>
              <a:rPr lang="sr-Cyrl-RS" sz="3600" b="1" dirty="0" smtClean="0"/>
              <a:t>олона  С</a:t>
            </a:r>
            <a:r>
              <a:rPr lang="sr-Cyrl-RS" sz="3600" dirty="0" smtClean="0"/>
              <a:t> </a:t>
            </a:r>
            <a:endParaRPr lang="sr-Latn-RS" sz="3600" dirty="0"/>
          </a:p>
        </p:txBody>
      </p:sp>
      <p:sp>
        <p:nvSpPr>
          <p:cNvPr id="29" name="Rectangle 28"/>
          <p:cNvSpPr/>
          <p:nvPr/>
        </p:nvSpPr>
        <p:spPr>
          <a:xfrm>
            <a:off x="2181504" y="3576756"/>
            <a:ext cx="3006894" cy="32106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РЕШЕЊЕ</a:t>
            </a:r>
            <a:endParaRPr lang="sr-Latn-R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6741506" y="3576756"/>
            <a:ext cx="2985590" cy="321063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колона </a:t>
            </a:r>
            <a:r>
              <a:rPr lang="sr-Latn-RS" sz="3600" b="1" dirty="0" smtClean="0"/>
              <a:t>D</a:t>
            </a:r>
            <a:r>
              <a:rPr lang="sr-Cyrl-RS" sz="3600" b="1" dirty="0" smtClean="0"/>
              <a:t> </a:t>
            </a:r>
            <a:endParaRPr lang="sr-Latn-RS" sz="3600" b="1" dirty="0"/>
          </a:p>
        </p:txBody>
      </p:sp>
      <p:sp>
        <p:nvSpPr>
          <p:cNvPr id="31" name="Rectangle 30"/>
          <p:cNvSpPr/>
          <p:nvPr/>
        </p:nvSpPr>
        <p:spPr>
          <a:xfrm>
            <a:off x="6754759" y="3589922"/>
            <a:ext cx="2972337" cy="307834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ТЕКСТ</a:t>
            </a:r>
            <a:endParaRPr lang="sr-Latn-RS" sz="3600" b="1" dirty="0"/>
          </a:p>
        </p:txBody>
      </p:sp>
      <p:sp>
        <p:nvSpPr>
          <p:cNvPr id="32" name="Rectangle 31"/>
          <p:cNvSpPr/>
          <p:nvPr/>
        </p:nvSpPr>
        <p:spPr>
          <a:xfrm>
            <a:off x="2716696" y="4080923"/>
            <a:ext cx="2046275" cy="3777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С 4</a:t>
            </a:r>
            <a:endParaRPr lang="sr-Latn-RS" sz="3600" b="1" dirty="0"/>
          </a:p>
        </p:txBody>
      </p:sp>
      <p:sp>
        <p:nvSpPr>
          <p:cNvPr id="33" name="Rectangle 32"/>
          <p:cNvSpPr/>
          <p:nvPr/>
        </p:nvSpPr>
        <p:spPr>
          <a:xfrm>
            <a:off x="2716696" y="4059499"/>
            <a:ext cx="2203034" cy="393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излаз</a:t>
            </a:r>
            <a:endParaRPr lang="sr-Latn-RS" sz="3600" b="1" dirty="0"/>
          </a:p>
        </p:txBody>
      </p:sp>
      <p:sp>
        <p:nvSpPr>
          <p:cNvPr id="34" name="Rectangle 33"/>
          <p:cNvSpPr/>
          <p:nvPr/>
        </p:nvSpPr>
        <p:spPr>
          <a:xfrm>
            <a:off x="2113861" y="4575045"/>
            <a:ext cx="2176640" cy="3313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С 3</a:t>
            </a:r>
            <a:endParaRPr lang="sr-Latn-RS" sz="3600" b="1" dirty="0"/>
          </a:p>
        </p:txBody>
      </p:sp>
      <p:sp>
        <p:nvSpPr>
          <p:cNvPr id="35" name="Rectangle 34"/>
          <p:cNvSpPr/>
          <p:nvPr/>
        </p:nvSpPr>
        <p:spPr>
          <a:xfrm>
            <a:off x="2181503" y="4564659"/>
            <a:ext cx="2119665" cy="3150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проблем</a:t>
            </a:r>
            <a:endParaRPr lang="sr-Latn-RS" sz="3600" b="1" dirty="0"/>
          </a:p>
        </p:txBody>
      </p:sp>
      <p:sp>
        <p:nvSpPr>
          <p:cNvPr id="36" name="Rectangle 35"/>
          <p:cNvSpPr/>
          <p:nvPr/>
        </p:nvSpPr>
        <p:spPr>
          <a:xfrm>
            <a:off x="1378226" y="4982257"/>
            <a:ext cx="2204701" cy="3716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С 2</a:t>
            </a:r>
            <a:endParaRPr lang="sr-Latn-RS" sz="3600" b="1" dirty="0"/>
          </a:p>
        </p:txBody>
      </p:sp>
      <p:sp>
        <p:nvSpPr>
          <p:cNvPr id="37" name="Rectangle 36"/>
          <p:cNvSpPr/>
          <p:nvPr/>
        </p:nvSpPr>
        <p:spPr>
          <a:xfrm>
            <a:off x="1378227" y="4955529"/>
            <a:ext cx="2244457" cy="38447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резултат</a:t>
            </a:r>
            <a:endParaRPr lang="sr-Latn-RS" sz="3600" b="1" dirty="0"/>
          </a:p>
        </p:txBody>
      </p:sp>
      <p:sp>
        <p:nvSpPr>
          <p:cNvPr id="38" name="Rectangle 37"/>
          <p:cNvSpPr/>
          <p:nvPr/>
        </p:nvSpPr>
        <p:spPr>
          <a:xfrm>
            <a:off x="822198" y="5529781"/>
            <a:ext cx="2418620" cy="437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С 1</a:t>
            </a:r>
            <a:endParaRPr lang="sr-Latn-RS" sz="3600" b="1" dirty="0"/>
          </a:p>
        </p:txBody>
      </p:sp>
      <p:sp>
        <p:nvSpPr>
          <p:cNvPr id="39" name="Rectangle 38"/>
          <p:cNvSpPr/>
          <p:nvPr/>
        </p:nvSpPr>
        <p:spPr>
          <a:xfrm>
            <a:off x="822198" y="5504118"/>
            <a:ext cx="2418620" cy="4093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тачно</a:t>
            </a:r>
            <a:endParaRPr lang="sr-Latn-RS" sz="3600" b="1" dirty="0"/>
          </a:p>
        </p:txBody>
      </p:sp>
      <p:sp>
        <p:nvSpPr>
          <p:cNvPr id="40" name="Rectangle 39"/>
          <p:cNvSpPr/>
          <p:nvPr/>
        </p:nvSpPr>
        <p:spPr>
          <a:xfrm>
            <a:off x="7010400" y="4059499"/>
            <a:ext cx="2199860" cy="3561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 dirty="0" smtClean="0"/>
              <a:t>D4</a:t>
            </a:r>
            <a:endParaRPr lang="sr-Latn-RS" sz="3600" b="1" dirty="0"/>
          </a:p>
        </p:txBody>
      </p:sp>
      <p:sp>
        <p:nvSpPr>
          <p:cNvPr id="41" name="Rectangle 40"/>
          <p:cNvSpPr/>
          <p:nvPr/>
        </p:nvSpPr>
        <p:spPr>
          <a:xfrm>
            <a:off x="7071981" y="4056265"/>
            <a:ext cx="2138278" cy="35939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чланак</a:t>
            </a:r>
            <a:endParaRPr lang="sr-Latn-R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7530548" y="4504783"/>
            <a:ext cx="2160104" cy="3574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 dirty="0" smtClean="0"/>
              <a:t>D3</a:t>
            </a:r>
            <a:endParaRPr lang="sr-Latn-RS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7572321" y="4482184"/>
            <a:ext cx="2160104" cy="38002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написати</a:t>
            </a:r>
            <a:endParaRPr lang="sr-Latn-RS" sz="3600" b="1" dirty="0"/>
          </a:p>
        </p:txBody>
      </p:sp>
      <p:sp>
        <p:nvSpPr>
          <p:cNvPr id="42" name="Rectangle 41"/>
          <p:cNvSpPr/>
          <p:nvPr/>
        </p:nvSpPr>
        <p:spPr>
          <a:xfrm>
            <a:off x="8083393" y="4994274"/>
            <a:ext cx="2129553" cy="35960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 dirty="0" smtClean="0"/>
              <a:t>D2</a:t>
            </a:r>
            <a:endParaRPr lang="sr-Latn-RS" sz="3600" b="1" dirty="0"/>
          </a:p>
        </p:txBody>
      </p:sp>
      <p:sp>
        <p:nvSpPr>
          <p:cNvPr id="43" name="Rectangle 42"/>
          <p:cNvSpPr/>
          <p:nvPr/>
        </p:nvSpPr>
        <p:spPr>
          <a:xfrm>
            <a:off x="8059904" y="5000023"/>
            <a:ext cx="2176529" cy="3451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објављен</a:t>
            </a:r>
            <a:endParaRPr lang="sr-Latn-RS" sz="3600" b="1" dirty="0"/>
          </a:p>
        </p:txBody>
      </p:sp>
      <p:sp>
        <p:nvSpPr>
          <p:cNvPr id="44" name="Rectangle 43"/>
          <p:cNvSpPr/>
          <p:nvPr/>
        </p:nvSpPr>
        <p:spPr>
          <a:xfrm>
            <a:off x="8816533" y="5512113"/>
            <a:ext cx="2331334" cy="2914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 dirty="0" smtClean="0"/>
              <a:t>D1</a:t>
            </a:r>
            <a:endParaRPr lang="sr-Latn-RS" sz="3600" b="1" dirty="0"/>
          </a:p>
        </p:txBody>
      </p:sp>
      <p:sp>
        <p:nvSpPr>
          <p:cNvPr id="45" name="Rectangle 44"/>
          <p:cNvSpPr/>
          <p:nvPr/>
        </p:nvSpPr>
        <p:spPr>
          <a:xfrm>
            <a:off x="8816533" y="5453358"/>
            <a:ext cx="2576754" cy="3924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прочитан</a:t>
            </a:r>
            <a:endParaRPr lang="sr-Latn-RS" sz="3600" b="1" dirty="0"/>
          </a:p>
        </p:txBody>
      </p:sp>
    </p:spTree>
    <p:extLst>
      <p:ext uri="{BB962C8B-B14F-4D97-AF65-F5344CB8AC3E}">
        <p14:creationId xmlns:p14="http://schemas.microsoft.com/office/powerpoint/2010/main" val="156765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5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21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А сад,Питагори  у част,а  и да увежбамо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( </a:t>
            </a:r>
            <a:r>
              <a:rPr lang="sr-Cyrl-RS" b="1" u="sng" dirty="0" smtClean="0">
                <a:solidFill>
                  <a:schemeClr val="bg1"/>
                </a:solidFill>
              </a:rPr>
              <a:t>увежбате</a:t>
            </a:r>
            <a:r>
              <a:rPr lang="sr-Cyrl-RS" b="1" i="1" u="sng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) за контролни: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</a:t>
            </a:r>
            <a:endParaRPr lang="sr-Latn-RS" sz="3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E5612-D3FB-44CD-A994-2F633DF16458}" type="slidenum">
              <a:rPr lang="sr-Latn-RS" smtClean="0"/>
              <a:pPr>
                <a:defRPr/>
              </a:pPr>
              <a:t>5</a:t>
            </a:fld>
            <a:endParaRPr lang="sr-Latn-RS"/>
          </a:p>
        </p:txBody>
      </p:sp>
      <p:sp>
        <p:nvSpPr>
          <p:cNvPr id="6" name="Right Triangle 5"/>
          <p:cNvSpPr/>
          <p:nvPr/>
        </p:nvSpPr>
        <p:spPr>
          <a:xfrm rot="342352">
            <a:off x="2888291" y="1279037"/>
            <a:ext cx="6917803" cy="3887373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6350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angle"/>
            <a:bevelB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b="1" dirty="0" smtClean="0"/>
              <a:t>Задаци!</a:t>
            </a:r>
            <a:endParaRPr lang="sr-Latn-RS" sz="6600" b="1" dirty="0"/>
          </a:p>
        </p:txBody>
      </p:sp>
      <p:sp>
        <p:nvSpPr>
          <p:cNvPr id="5" name="Right Triangle 4"/>
          <p:cNvSpPr/>
          <p:nvPr/>
        </p:nvSpPr>
        <p:spPr>
          <a:xfrm rot="1036577">
            <a:off x="3189590" y="1836660"/>
            <a:ext cx="4506532" cy="212501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isometricRightUp"/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c²=a²+b²</a:t>
            </a:r>
            <a:endParaRPr lang="sr-Latn-RS" sz="44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3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638"/>
          </a:xfrm>
        </p:spPr>
        <p:txBody>
          <a:bodyPr/>
          <a:lstStyle/>
          <a:p>
            <a:pPr eaLnBrk="1" hangingPunct="1"/>
            <a:r>
              <a:rPr lang="sr-Cyrl-RS" sz="3600" b="1" dirty="0" smtClean="0">
                <a:solidFill>
                  <a:schemeClr val="bg1"/>
                </a:solidFill>
              </a:rPr>
              <a:t>                 Задаци  основног  нивоа   </a:t>
            </a:r>
            <a:endParaRPr lang="sr-Latn-RS" sz="3600" b="1" dirty="0" smtClean="0">
              <a:solidFill>
                <a:schemeClr val="bg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2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sz="3600" b="1" dirty="0" smtClean="0">
                <a:solidFill>
                  <a:schemeClr val="bg1"/>
                </a:solidFill>
              </a:rPr>
              <a:t> </a:t>
            </a:r>
            <a:r>
              <a:rPr lang="sr-Cyrl-RS" sz="3600" b="1" i="1" dirty="0" smtClean="0">
                <a:solidFill>
                  <a:schemeClr val="bg1"/>
                </a:solidFill>
              </a:rPr>
              <a:t> </a:t>
            </a:r>
            <a:r>
              <a:rPr lang="sr-Cyrl-RS" sz="3600" b="1" i="1" u="sng" dirty="0" smtClean="0">
                <a:solidFill>
                  <a:schemeClr val="bg1"/>
                </a:solidFill>
              </a:rPr>
              <a:t>1.задатак</a:t>
            </a:r>
            <a:r>
              <a:rPr lang="sr-Cyrl-RS" sz="3600" b="1" i="1" dirty="0" smtClean="0">
                <a:solidFill>
                  <a:schemeClr val="bg1"/>
                </a:solidFill>
              </a:rPr>
              <a:t>    </a:t>
            </a:r>
            <a:r>
              <a:rPr lang="sr-Cyrl-RS" sz="3600" dirty="0" smtClean="0">
                <a:solidFill>
                  <a:schemeClr val="bg1"/>
                </a:solidFill>
              </a:rPr>
              <a:t>Да  ли  је  троугао  са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 страницама  6</a:t>
            </a:r>
            <a:r>
              <a:rPr lang="sr-Latn-RS" sz="3600" dirty="0" smtClean="0">
                <a:solidFill>
                  <a:schemeClr val="bg1"/>
                </a:solidFill>
              </a:rPr>
              <a:t>cm</a:t>
            </a:r>
            <a:r>
              <a:rPr lang="sr-Cyrl-RS" sz="3600" dirty="0" smtClean="0">
                <a:solidFill>
                  <a:schemeClr val="bg1"/>
                </a:solidFill>
              </a:rPr>
              <a:t> , </a:t>
            </a:r>
            <a:r>
              <a:rPr lang="sr-Cyrl-RS" sz="3600" dirty="0">
                <a:solidFill>
                  <a:schemeClr val="bg1"/>
                </a:solidFill>
              </a:rPr>
              <a:t>8</a:t>
            </a:r>
            <a:r>
              <a:rPr lang="sr-Latn-RS" sz="3600" dirty="0" smtClean="0">
                <a:solidFill>
                  <a:schemeClr val="bg1"/>
                </a:solidFill>
              </a:rPr>
              <a:t>cm,</a:t>
            </a:r>
            <a:r>
              <a:rPr lang="sr-Cyrl-RS" sz="3600" dirty="0" smtClean="0">
                <a:solidFill>
                  <a:schemeClr val="bg1"/>
                </a:solidFill>
              </a:rPr>
              <a:t> 10</a:t>
            </a:r>
            <a:r>
              <a:rPr lang="sr-Latn-RS" sz="3600" dirty="0" smtClean="0">
                <a:solidFill>
                  <a:schemeClr val="bg1"/>
                </a:solidFill>
              </a:rPr>
              <a:t>cm</a:t>
            </a:r>
            <a:r>
              <a:rPr lang="sr-Cyrl-RS" sz="3600" dirty="0" smtClean="0">
                <a:solidFill>
                  <a:schemeClr val="bg1"/>
                </a:solidFill>
              </a:rPr>
              <a:t>     правоугли?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 </a:t>
            </a:r>
            <a:r>
              <a:rPr lang="sr-Cyrl-RS" sz="3600" b="1" dirty="0" smtClean="0">
                <a:solidFill>
                  <a:schemeClr val="bg1"/>
                </a:solidFill>
              </a:rPr>
              <a:t>Кликнућемо </a:t>
            </a:r>
            <a:r>
              <a:rPr lang="sr-Cyrl-RS" sz="3600" dirty="0" smtClean="0">
                <a:solidFill>
                  <a:schemeClr val="bg1"/>
                </a:solidFill>
              </a:rPr>
              <a:t> на одговор  који  сматрате  тачним 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Cyrl-RS" sz="3600" b="1" dirty="0">
              <a:solidFill>
                <a:schemeClr val="bg1"/>
              </a:solidFill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sr-Cyrl-RS" sz="3600" b="1" i="1" u="sng" dirty="0" smtClean="0">
                <a:solidFill>
                  <a:schemeClr val="bg1"/>
                </a:solidFill>
              </a:rPr>
              <a:t>  2.задатак</a:t>
            </a:r>
            <a:r>
              <a:rPr lang="sr-Cyrl-RS" sz="3600" dirty="0" smtClean="0">
                <a:solidFill>
                  <a:schemeClr val="bg1"/>
                </a:solidFill>
              </a:rPr>
              <a:t>  Израчунај        непознату  страницу </a:t>
            </a:r>
            <a:r>
              <a:rPr lang="sr-Cyrl-RS" sz="3600" b="1" dirty="0" smtClean="0">
                <a:solidFill>
                  <a:schemeClr val="bg1"/>
                </a:solidFill>
              </a:rPr>
              <a:t>  </a:t>
            </a:r>
            <a:r>
              <a:rPr lang="sr-Cyrl-RS" sz="3600" dirty="0" smtClean="0">
                <a:solidFill>
                  <a:schemeClr val="bg1"/>
                </a:solidFill>
              </a:rPr>
              <a:t>троугла</a:t>
            </a:r>
            <a:r>
              <a:rPr lang="sr-Cyrl-RS" sz="3600" b="1" dirty="0" smtClean="0">
                <a:solidFill>
                  <a:schemeClr val="bg1"/>
                </a:solidFill>
              </a:rPr>
              <a:t> </a:t>
            </a:r>
            <a:r>
              <a:rPr lang="sr-Cyrl-RS" sz="3600" dirty="0" smtClean="0">
                <a:solidFill>
                  <a:schemeClr val="bg1"/>
                </a:solidFill>
              </a:rPr>
              <a:t>на слици</a:t>
            </a:r>
            <a:endParaRPr lang="sr-Cyrl-RS" sz="3600" b="1" u="sng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sz="3600" b="1" dirty="0" smtClean="0">
                <a:solidFill>
                  <a:schemeClr val="bg1"/>
                </a:solidFill>
              </a:rPr>
              <a:t>                       </a:t>
            </a:r>
            <a:r>
              <a:rPr lang="sr-Latn-RS" sz="3600" b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sr-Latn-RS" sz="2400" b="1" dirty="0" smtClean="0">
                <a:solidFill>
                  <a:schemeClr val="bg1"/>
                </a:solidFill>
              </a:rPr>
              <a:t>x</a:t>
            </a:r>
            <a:endParaRPr lang="sr-Cyrl-RS" sz="2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sz="3600" b="1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8" y="252532"/>
            <a:ext cx="1687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1310" y="3658785"/>
            <a:ext cx="7123000" cy="4667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RS" sz="3200" b="1" dirty="0" smtClean="0"/>
              <a:t>тачно,јер 10²=6²+8²  тј. </a:t>
            </a:r>
            <a:r>
              <a:rPr lang="sr-Cyrl-RS" sz="3200" b="1" smtClean="0"/>
              <a:t>100= 36+64 </a:t>
            </a:r>
            <a:endParaRPr lang="sr-Latn-R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986088" y="4140200"/>
            <a:ext cx="2023794" cy="359753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RS" sz="3200" b="1" dirty="0"/>
              <a:t>нетачно</a:t>
            </a:r>
            <a:endParaRPr lang="sr-Latn-RS" sz="3200" b="1" dirty="0"/>
          </a:p>
        </p:txBody>
      </p:sp>
      <p:sp useBgFill="1">
        <p:nvSpPr>
          <p:cNvPr id="6" name="Rectangle 5"/>
          <p:cNvSpPr/>
          <p:nvPr/>
        </p:nvSpPr>
        <p:spPr>
          <a:xfrm>
            <a:off x="850900" y="4140200"/>
            <a:ext cx="1931988" cy="23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b="1" dirty="0">
                <a:solidFill>
                  <a:schemeClr val="bg1"/>
                </a:solidFill>
              </a:rPr>
              <a:t>Б)  није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927100" y="3679826"/>
            <a:ext cx="1970088" cy="291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RS" sz="3200" b="1" dirty="0">
                <a:solidFill>
                  <a:schemeClr val="bg1"/>
                </a:solidFill>
              </a:rPr>
              <a:t>А )  јесте </a:t>
            </a:r>
          </a:p>
          <a:p>
            <a:pPr>
              <a:defRPr/>
            </a:pP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4804287" y="5476050"/>
            <a:ext cx="1700011" cy="437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RS" sz="3200" i="1" dirty="0" smtClean="0">
                <a:solidFill>
                  <a:schemeClr val="bg1"/>
                </a:solidFill>
              </a:rPr>
              <a:t>решење</a:t>
            </a:r>
            <a:r>
              <a:rPr lang="sr-Cyrl-RS" sz="3600" b="1" dirty="0" smtClean="0">
                <a:solidFill>
                  <a:schemeClr val="bg1"/>
                </a:solidFill>
              </a:rPr>
              <a:t> </a:t>
            </a:r>
            <a:endParaRPr lang="sr-Cyrl-RS" sz="3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90961" y="4540989"/>
                <a:ext cx="5249926" cy="210337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sr-Cyrl-RS" sz="3600" b="1" dirty="0" smtClean="0"/>
                  <a:t>13²=12²+</a:t>
                </a:r>
                <a:r>
                  <a:rPr lang="sr-Latn-RS" sz="3600" b="1" dirty="0" smtClean="0"/>
                  <a:t>x²</a:t>
                </a:r>
                <a:r>
                  <a:rPr lang="sr-Cyrl-RS" sz="3600" b="1" dirty="0" smtClean="0"/>
                  <a:t>  тј. 169=144+</a:t>
                </a:r>
                <a:r>
                  <a:rPr lang="sr-Latn-RS" sz="3600" b="1" dirty="0" smtClean="0"/>
                  <a:t>x²</a:t>
                </a:r>
                <a:endParaRPr lang="sr-Cyrl-RS" sz="3600" b="1" dirty="0" smtClean="0"/>
              </a:p>
              <a:p>
                <a:pPr>
                  <a:defRPr/>
                </a:pPr>
                <a:r>
                  <a:rPr lang="sr-Latn-RS" sz="3600" b="1" dirty="0" smtClean="0"/>
                  <a:t>x²=169</a:t>
                </a:r>
                <a14:m>
                  <m:oMath xmlns:m="http://schemas.openxmlformats.org/officeDocument/2006/math">
                    <m:r>
                      <a:rPr lang="sr-Latn-R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𝟏𝟒𝟒</m:t>
                    </m:r>
                  </m:oMath>
                </a14:m>
                <a:r>
                  <a:rPr lang="sr-Cyrl-RS" sz="3600" b="1" dirty="0" smtClean="0"/>
                  <a:t>   тј.  </a:t>
                </a:r>
                <a:r>
                  <a:rPr lang="sr-Latn-RS" sz="3600" b="1" dirty="0" smtClean="0"/>
                  <a:t>x²=25</a:t>
                </a:r>
                <a:endParaRPr lang="sr-Cyrl-RS" sz="3600" b="1" dirty="0" smtClean="0"/>
              </a:p>
              <a:p>
                <a:pPr>
                  <a:defRPr/>
                </a:pPr>
                <a:r>
                  <a:rPr lang="sr-Latn-RS" sz="3600" b="1" dirty="0" smtClean="0"/>
                  <a:t>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e>
                    </m:rad>
                    <m:r>
                      <a:rPr lang="sr-Cyrl-R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sr-Cyrl-RS" sz="3600" b="1" dirty="0" smtClean="0"/>
                  <a:t>тј.    </a:t>
                </a:r>
                <a:r>
                  <a:rPr lang="sr-Latn-RS" sz="3600" b="1" dirty="0" smtClean="0"/>
                  <a:t>x=5</a:t>
                </a:r>
                <a:endParaRPr lang="sr-Latn-RS" sz="36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61" y="4540989"/>
                <a:ext cx="5249926" cy="2103373"/>
              </a:xfrm>
              <a:prstGeom prst="rect">
                <a:avLst/>
              </a:prstGeom>
              <a:blipFill rotWithShape="0">
                <a:blip r:embed="rId6"/>
                <a:stretch>
                  <a:fillRect l="-3476" r="-1738" b="-345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1E0A-2EFA-4FD5-96D8-1021D4DAE460}" type="slidenum">
              <a:rPr lang="sr-Latn-RS" smtClean="0"/>
              <a:pPr>
                <a:defRPr/>
              </a:pPr>
              <a:t>6</a:t>
            </a:fld>
            <a:endParaRPr lang="sr-Latn-RS"/>
          </a:p>
        </p:txBody>
      </p:sp>
      <p:sp>
        <p:nvSpPr>
          <p:cNvPr id="11" name="Right Triangle 10"/>
          <p:cNvSpPr/>
          <p:nvPr/>
        </p:nvSpPr>
        <p:spPr>
          <a:xfrm rot="20963564">
            <a:off x="6630510" y="522127"/>
            <a:ext cx="4327120" cy="1546017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 i="1" dirty="0" smtClean="0">
                <a:ln/>
                <a:solidFill>
                  <a:srgbClr val="970729"/>
                </a:solidFill>
              </a:rPr>
              <a:t>c²</a:t>
            </a:r>
            <a:r>
              <a:rPr lang="sr-Cyrl-RS" sz="3200" b="1" i="1" dirty="0" smtClean="0">
                <a:ln/>
                <a:solidFill>
                  <a:srgbClr val="970729"/>
                </a:solidFill>
              </a:rPr>
              <a:t>  </a:t>
            </a:r>
            <a:r>
              <a:rPr lang="sr-Latn-RS" sz="3200" b="1" i="1" dirty="0" smtClean="0">
                <a:ln/>
                <a:solidFill>
                  <a:srgbClr val="970729"/>
                </a:solidFill>
              </a:rPr>
              <a:t>=</a:t>
            </a:r>
            <a:r>
              <a:rPr lang="sr-Cyrl-RS" sz="3200" b="1" i="1" dirty="0" smtClean="0">
                <a:ln/>
                <a:solidFill>
                  <a:srgbClr val="970729"/>
                </a:solidFill>
              </a:rPr>
              <a:t>  </a:t>
            </a:r>
            <a:r>
              <a:rPr lang="sr-Latn-RS" sz="3200" b="1" i="1" dirty="0" smtClean="0">
                <a:ln/>
                <a:solidFill>
                  <a:srgbClr val="970729"/>
                </a:solidFill>
              </a:rPr>
              <a:t>a²</a:t>
            </a:r>
            <a:r>
              <a:rPr lang="sr-Cyrl-RS" sz="3200" b="1" i="1" dirty="0" smtClean="0">
                <a:ln/>
                <a:solidFill>
                  <a:srgbClr val="970729"/>
                </a:solidFill>
              </a:rPr>
              <a:t> </a:t>
            </a:r>
            <a:r>
              <a:rPr lang="sr-Latn-RS" sz="3200" b="1" i="1" dirty="0" smtClean="0">
                <a:ln/>
                <a:solidFill>
                  <a:srgbClr val="970729"/>
                </a:solidFill>
              </a:rPr>
              <a:t>+</a:t>
            </a:r>
            <a:r>
              <a:rPr lang="sr-Cyrl-RS" sz="3200" b="1" i="1" dirty="0" smtClean="0">
                <a:ln/>
                <a:solidFill>
                  <a:srgbClr val="970729"/>
                </a:solidFill>
              </a:rPr>
              <a:t> </a:t>
            </a:r>
            <a:r>
              <a:rPr lang="sr-Latn-RS" sz="3200" b="1" i="1" dirty="0" smtClean="0">
                <a:ln/>
                <a:solidFill>
                  <a:srgbClr val="970729"/>
                </a:solidFill>
              </a:rPr>
              <a:t>b²</a:t>
            </a:r>
            <a:endParaRPr lang="sr-Latn-RS" sz="3200" b="1" i="1" dirty="0">
              <a:ln/>
              <a:solidFill>
                <a:srgbClr val="970729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039012">
            <a:off x="6655479" y="5680135"/>
            <a:ext cx="2309990" cy="815281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TextBox 14"/>
          <p:cNvSpPr txBox="1"/>
          <p:nvPr/>
        </p:nvSpPr>
        <p:spPr>
          <a:xfrm rot="20501303">
            <a:off x="7086405" y="5371659"/>
            <a:ext cx="6580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12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3829" y="6080739"/>
            <a:ext cx="682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13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89127">
            <a:off x="8352914" y="5494936"/>
            <a:ext cx="65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90°</a:t>
            </a:r>
            <a:endParaRPr lang="sr-Latn-R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0368"/>
            <a:ext cx="10515600" cy="1325563"/>
          </a:xfrm>
        </p:spPr>
        <p:txBody>
          <a:bodyPr/>
          <a:lstStyle/>
          <a:p>
            <a:r>
              <a:rPr lang="sr-Latn-RS" sz="3600" b="1" i="1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sr-Cyrl-RS" sz="3600" b="1" i="1" dirty="0" smtClean="0">
                <a:solidFill>
                  <a:schemeClr val="bg1"/>
                </a:solidFill>
              </a:rPr>
              <a:t>3</a:t>
            </a:r>
            <a:r>
              <a:rPr lang="sr-Latn-RS" sz="3600" b="1" i="1" dirty="0" smtClean="0">
                <a:solidFill>
                  <a:schemeClr val="bg1"/>
                </a:solidFill>
              </a:rPr>
              <a:t>.</a:t>
            </a:r>
            <a:r>
              <a:rPr lang="sr-Cyrl-RS" sz="3600" b="1" i="1" dirty="0" smtClean="0">
                <a:solidFill>
                  <a:schemeClr val="bg1"/>
                </a:solidFill>
              </a:rPr>
              <a:t>задатак</a:t>
            </a:r>
            <a:r>
              <a:rPr lang="sr-Cyrl-RS" sz="3600" dirty="0" smtClean="0">
                <a:solidFill>
                  <a:schemeClr val="bg1"/>
                </a:solidFill>
              </a:rPr>
              <a:t/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b="1" u="sng" dirty="0" smtClean="0">
                <a:solidFill>
                  <a:schemeClr val="bg1"/>
                </a:solidFill>
              </a:rPr>
              <a:t>лакши </a:t>
            </a:r>
            <a:r>
              <a:rPr lang="sr-Cyrl-RS" sz="3600" u="sng" dirty="0" smtClean="0">
                <a:solidFill>
                  <a:schemeClr val="bg1"/>
                </a:solidFill>
              </a:rPr>
              <a:t>(средњи ниво) </a:t>
            </a:r>
            <a:r>
              <a:rPr lang="sr-Latn-RS" sz="3600" u="sng" dirty="0" smtClean="0">
                <a:solidFill>
                  <a:schemeClr val="bg1"/>
                </a:solidFill>
              </a:rPr>
              <a:t> </a:t>
            </a:r>
            <a:r>
              <a:rPr lang="sr-Cyrl-RS" sz="3600" b="1" dirty="0" smtClean="0">
                <a:solidFill>
                  <a:schemeClr val="bg1"/>
                </a:solidFill>
              </a:rPr>
              <a:t>или       </a:t>
            </a:r>
            <a:r>
              <a:rPr lang="sr-Cyrl-RS" sz="3600" b="1" u="sng" dirty="0" smtClean="0">
                <a:solidFill>
                  <a:schemeClr val="bg1"/>
                </a:solidFill>
              </a:rPr>
              <a:t>тежи</a:t>
            </a:r>
            <a:r>
              <a:rPr lang="sr-Cyrl-RS" sz="3600" u="sng" dirty="0" smtClean="0">
                <a:solidFill>
                  <a:schemeClr val="bg1"/>
                </a:solidFill>
              </a:rPr>
              <a:t>(напредни</a:t>
            </a:r>
            <a:r>
              <a:rPr lang="sr-Cyrl-RS" sz="3600" b="1" u="sng" dirty="0" smtClean="0">
                <a:solidFill>
                  <a:schemeClr val="bg1"/>
                </a:solidFill>
              </a:rPr>
              <a:t> </a:t>
            </a:r>
            <a:r>
              <a:rPr lang="sr-Cyrl-RS" sz="3600" u="sng" dirty="0" smtClean="0">
                <a:solidFill>
                  <a:schemeClr val="bg1"/>
                </a:solidFill>
              </a:rPr>
              <a:t>ниво) </a:t>
            </a:r>
            <a:endParaRPr lang="sr-Latn-RS" sz="3600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51" y="1690200"/>
            <a:ext cx="5181600" cy="4710233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bg1"/>
                </a:solidFill>
              </a:rPr>
              <a:t>Израчунај дијагоналу правоугаоника ,ако му је обим </a:t>
            </a:r>
            <a:r>
              <a:rPr lang="sr-Latn-RS" sz="3200" dirty="0" smtClean="0">
                <a:solidFill>
                  <a:schemeClr val="bg1"/>
                </a:solidFill>
              </a:rPr>
              <a:t>O=56cm</a:t>
            </a:r>
            <a:r>
              <a:rPr lang="sr-Cyrl-RS" sz="3200" dirty="0" smtClean="0">
                <a:solidFill>
                  <a:schemeClr val="bg1"/>
                </a:solidFill>
              </a:rPr>
              <a:t>  и страница </a:t>
            </a:r>
            <a:r>
              <a:rPr lang="sr-Latn-RS" sz="3200" dirty="0" smtClean="0">
                <a:solidFill>
                  <a:schemeClr val="bg1"/>
                </a:solidFill>
              </a:rPr>
              <a:t>b=</a:t>
            </a:r>
            <a:r>
              <a:rPr lang="sr-Cyrl-RS" sz="3200" dirty="0" smtClean="0">
                <a:solidFill>
                  <a:schemeClr val="bg1"/>
                </a:solidFill>
              </a:rPr>
              <a:t>1</a:t>
            </a:r>
            <a:r>
              <a:rPr lang="sr-Latn-RS" sz="3200" dirty="0" smtClean="0">
                <a:solidFill>
                  <a:schemeClr val="bg1"/>
                </a:solidFill>
              </a:rPr>
              <a:t>2cm</a:t>
            </a:r>
            <a:r>
              <a:rPr lang="sr-Cyrl-RS" sz="32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r-Cyrl-RS" sz="3200" dirty="0" smtClean="0">
                <a:solidFill>
                  <a:schemeClr val="bg1"/>
                </a:solidFill>
              </a:rPr>
              <a:t>  </a:t>
            </a:r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66729"/>
            <a:ext cx="5181600" cy="5201269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bg1"/>
                </a:solidFill>
              </a:rPr>
              <a:t>Даска  дужине 1</a:t>
            </a:r>
            <a:r>
              <a:rPr lang="sr-Latn-RS" sz="3200" dirty="0" smtClean="0">
                <a:solidFill>
                  <a:schemeClr val="bg1"/>
                </a:solidFill>
              </a:rPr>
              <a:t>m</a:t>
            </a:r>
            <a:r>
              <a:rPr lang="sr-Cyrl-RS" sz="3200" dirty="0" smtClean="0">
                <a:solidFill>
                  <a:schemeClr val="bg1"/>
                </a:solidFill>
              </a:rPr>
              <a:t> наслоњена је  на вертикални зид .Подножје даске је удаљено 28</a:t>
            </a:r>
            <a:r>
              <a:rPr lang="sr-Latn-RS" sz="3200" dirty="0" smtClean="0">
                <a:solidFill>
                  <a:schemeClr val="bg1"/>
                </a:solidFill>
              </a:rPr>
              <a:t>cm</a:t>
            </a:r>
            <a:r>
              <a:rPr lang="sr-Cyrl-RS" sz="3200" dirty="0" smtClean="0">
                <a:solidFill>
                  <a:schemeClr val="bg1"/>
                </a:solidFill>
              </a:rPr>
              <a:t>  од  зида.Ако се  врх  даске  спусти  за 16</a:t>
            </a:r>
            <a:r>
              <a:rPr lang="sr-Latn-RS" sz="3200" dirty="0" smtClean="0">
                <a:solidFill>
                  <a:schemeClr val="bg1"/>
                </a:solidFill>
              </a:rPr>
              <a:t>cm</a:t>
            </a:r>
            <a:r>
              <a:rPr lang="sr-Cyrl-RS" sz="3200" dirty="0" smtClean="0">
                <a:solidFill>
                  <a:schemeClr val="bg1"/>
                </a:solidFill>
              </a:rPr>
              <a:t>,за колико ће  се  померити подножје  даске?</a:t>
            </a:r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79740-B3D0-4DA1-8A19-511C7E263BBF}" type="slidenum">
              <a:rPr lang="sr-Latn-RS" smtClean="0"/>
              <a:pPr>
                <a:defRPr/>
              </a:pPr>
              <a:t>7</a:t>
            </a:fld>
            <a:endParaRPr lang="sr-Latn-RS"/>
          </a:p>
        </p:txBody>
      </p:sp>
      <p:sp>
        <p:nvSpPr>
          <p:cNvPr id="6" name="Curved Left Arrow 5"/>
          <p:cNvSpPr/>
          <p:nvPr/>
        </p:nvSpPr>
        <p:spPr>
          <a:xfrm rot="167605">
            <a:off x="4842339" y="1337336"/>
            <a:ext cx="465481" cy="619161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648263">
            <a:off x="5910247" y="1159220"/>
            <a:ext cx="383463" cy="738575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3035" y="3374266"/>
            <a:ext cx="1455313" cy="270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 smtClean="0">
                <a:solidFill>
                  <a:schemeClr val="bg1"/>
                </a:solidFill>
              </a:rPr>
              <a:t>решењ</a:t>
            </a:r>
            <a:r>
              <a:rPr lang="sr-Cyrl-RS" sz="2800" i="1" dirty="0" smtClean="0">
                <a:solidFill>
                  <a:schemeClr val="bg1"/>
                </a:solidFill>
              </a:rPr>
              <a:t>е</a:t>
            </a:r>
            <a:endParaRPr lang="sr-Latn-RS" sz="28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4329" y="581581"/>
                <a:ext cx="2574594" cy="45856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800" b="1" i="1" dirty="0" smtClean="0"/>
                  <a:t>О=2·</a:t>
                </a:r>
                <a:r>
                  <a:rPr lang="sr-Latn-RS" sz="2800" b="1" i="1" dirty="0" smtClean="0"/>
                  <a:t>a+2·b</a:t>
                </a:r>
                <a:endParaRPr lang="sr-Cyrl-RS" sz="2800" b="1" i="1" dirty="0" smtClean="0"/>
              </a:p>
              <a:p>
                <a:pPr algn="ctr"/>
                <a:r>
                  <a:rPr lang="sr-Cyrl-RS" sz="2800" b="1" i="1" dirty="0" smtClean="0"/>
                  <a:t>56=2</a:t>
                </a:r>
                <a:r>
                  <a:rPr lang="sr-Latn-RS" sz="2800" b="1" i="1" dirty="0" smtClean="0"/>
                  <a:t>a+24</a:t>
                </a:r>
                <a:endParaRPr lang="sr-Cyrl-RS" sz="2800" b="1" i="1" dirty="0" smtClean="0"/>
              </a:p>
              <a:p>
                <a:pPr algn="ctr"/>
                <a:r>
                  <a:rPr lang="sr-Latn-RS" sz="2800" b="1" i="1" dirty="0" smtClean="0"/>
                  <a:t>2a=32</a:t>
                </a:r>
                <a:endParaRPr lang="sr-Cyrl-RS" sz="2800" b="1" i="1" dirty="0" smtClean="0"/>
              </a:p>
              <a:p>
                <a:pPr algn="ctr"/>
                <a:r>
                  <a:rPr lang="sr-Latn-RS" sz="2800" b="1" i="1" dirty="0" smtClean="0"/>
                  <a:t>a=32:2=16</a:t>
                </a:r>
                <a:endParaRPr lang="sr-Cyrl-RS" sz="2800" b="1" i="1" dirty="0" smtClean="0"/>
              </a:p>
              <a:p>
                <a:pPr algn="ctr"/>
                <a:r>
                  <a:rPr lang="sr-Latn-RS" sz="2800" b="1" i="1" dirty="0" smtClean="0"/>
                  <a:t>d²=a²+b²</a:t>
                </a:r>
                <a:endParaRPr lang="sr-Cyrl-RS" sz="2800" b="1" i="1" dirty="0" smtClean="0"/>
              </a:p>
              <a:p>
                <a:pPr algn="ctr"/>
                <a:r>
                  <a:rPr lang="sr-Latn-RS" sz="2800" b="1" i="1" dirty="0" smtClean="0"/>
                  <a:t>d²=16²+12²</a:t>
                </a:r>
                <a:endParaRPr lang="sr-Cyrl-RS" sz="2800" b="1" i="1" dirty="0" smtClean="0"/>
              </a:p>
              <a:p>
                <a:pPr algn="ctr"/>
                <a:r>
                  <a:rPr lang="sr-Latn-RS" sz="2800" b="1" i="1" dirty="0" smtClean="0"/>
                  <a:t>d²=256+144</a:t>
                </a:r>
                <a:endParaRPr lang="sr-Cyrl-RS" sz="2800" b="1" i="1" dirty="0" smtClean="0"/>
              </a:p>
              <a:p>
                <a:pPr algn="ctr"/>
                <a:r>
                  <a:rPr lang="sr-Latn-RS" sz="2800" b="1" i="1" dirty="0" smtClean="0"/>
                  <a:t>d²=400</a:t>
                </a:r>
                <a:endParaRPr lang="sr-Cyrl-RS" sz="2800" b="1" i="1" dirty="0" smtClean="0"/>
              </a:p>
              <a:p>
                <a:pPr algn="ctr"/>
                <a:r>
                  <a:rPr lang="sr-Latn-RS" sz="2800" b="1" i="1" dirty="0" smtClean="0"/>
                  <a:t>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𝟒𝟎𝟎</m:t>
                        </m:r>
                      </m:e>
                    </m:rad>
                  </m:oMath>
                </a14:m>
                <a:endParaRPr lang="sr-Cyrl-RS" sz="2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sr-Cyrl-RS" sz="2800" b="1" i="1" dirty="0" smtClean="0">
                  <a:ea typeface="Cambria Math" panose="02040503050406030204" pitchFamily="18" charset="0"/>
                </a:endParaRPr>
              </a:p>
              <a:p>
                <a:pPr algn="ctr"/>
                <a:endParaRPr lang="sr-Latn-RS" sz="28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9" y="581581"/>
                <a:ext cx="2574594" cy="4585624"/>
              </a:xfrm>
              <a:prstGeom prst="rect">
                <a:avLst/>
              </a:prstGeom>
              <a:blipFill rotWithShape="0">
                <a:blip r:embed="rId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68891" y="5566784"/>
            <a:ext cx="1596980" cy="798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2458" y="5568035"/>
            <a:ext cx="1596980" cy="7984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08682" y="5141843"/>
            <a:ext cx="1819701" cy="344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solidFill>
                  <a:schemeClr val="bg1"/>
                </a:solidFill>
              </a:rPr>
              <a:t>р</a:t>
            </a:r>
            <a:r>
              <a:rPr lang="sr-Cyrl-RS" sz="2800" b="1" i="1" dirty="0" smtClean="0">
                <a:solidFill>
                  <a:schemeClr val="bg1"/>
                </a:solidFill>
              </a:rPr>
              <a:t>ешење </a:t>
            </a:r>
            <a:endParaRPr lang="sr-Latn-RS" sz="2800" b="1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37297" y="291721"/>
                <a:ext cx="6314730" cy="55951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y²=10²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sz="2800" b="1" i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y²=100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𝟖𝟒</m:t>
                    </m:r>
                  </m:oMath>
                </a14:m>
                <a:endParaRPr lang="sr-Latn-RS" sz="2800" b="1" i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y²=92,16  </a:t>
                </a: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𝟗𝟐</m:t>
                        </m:r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e>
                    </m:rad>
                  </m:oMath>
                </a14:m>
                <a:endParaRPr lang="sr-Latn-RS" sz="2800" b="1" i="1" dirty="0" smtClean="0">
                  <a:solidFill>
                    <a:schemeClr val="bg1"/>
                  </a:solidFill>
                </a:endParaRP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y=9,6dm</a:t>
                </a:r>
              </a:p>
              <a:p>
                <a:r>
                  <a:rPr lang="sr-Latn-RS" sz="2800" b="1" i="1" dirty="0" smtClean="0">
                    <a:solidFill>
                      <a:srgbClr val="7AB85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solidFill>
                          <a:srgbClr val="7AB8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2800" b="1" i="1" smtClean="0">
                        <a:solidFill>
                          <a:srgbClr val="7AB8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RS" sz="2800" b="1" i="1" smtClean="0">
                        <a:solidFill>
                          <a:srgbClr val="7AB8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RS" sz="2800" b="1" i="1" smtClean="0">
                        <a:solidFill>
                          <a:srgbClr val="7AB8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sr-Latn-RS" sz="2800" b="1" i="1" smtClean="0">
                        <a:solidFill>
                          <a:srgbClr val="7AB8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𝒅𝒎</m:t>
                    </m:r>
                    <m:r>
                      <a:rPr lang="sr-Latn-RS" sz="2800" b="1" i="1" smtClean="0">
                        <a:solidFill>
                          <a:srgbClr val="7AB8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RS" sz="2800" b="1" i="1" smtClean="0">
                        <a:solidFill>
                          <a:srgbClr val="7AB8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Latn-RS" sz="2800" b="1" i="1" smtClean="0">
                        <a:solidFill>
                          <a:srgbClr val="7AB8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𝒅𝒎</m:t>
                    </m:r>
                  </m:oMath>
                </a14:m>
                <a:endParaRPr lang="sr-Latn-RS" sz="2800" b="1" i="1" dirty="0" smtClean="0">
                  <a:solidFill>
                    <a:srgbClr val="7AB850"/>
                  </a:solidFill>
                  <a:ea typeface="Cambria Math" panose="02040503050406030204" pitchFamily="18" charset="0"/>
                </a:endParaRP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z²=10²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sz="2800" b="1" i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z=6dm=60cm</a:t>
                </a: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x=60cm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endParaRPr lang="sr-Latn-RS" sz="28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sz="2800" b="0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sz="28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sr-Latn-RS" sz="28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sr-Latn-RS" sz="2800" b="1" i="1" u="sng" dirty="0" smtClean="0">
                  <a:solidFill>
                    <a:schemeClr val="bg1"/>
                  </a:solidFill>
                </a:endParaRPr>
              </a:p>
              <a:p>
                <a:r>
                  <a:rPr lang="sr-Latn-RS" sz="2800" b="1" dirty="0" smtClean="0">
                    <a:solidFill>
                      <a:schemeClr val="bg1"/>
                    </a:solidFill>
                  </a:rPr>
                  <a:t>                         </a:t>
                </a:r>
                <a:r>
                  <a:rPr lang="sr-Cyrl-RS" sz="2800" b="1" dirty="0" smtClean="0">
                    <a:solidFill>
                      <a:schemeClr val="bg1"/>
                    </a:solidFill>
                  </a:rPr>
                  <a:t>     </a:t>
                </a:r>
                <a:r>
                  <a:rPr lang="sr-Latn-RS" sz="2800" b="1" dirty="0" smtClean="0">
                    <a:solidFill>
                      <a:schemeClr val="bg1"/>
                    </a:solidFill>
                  </a:rPr>
                  <a:t>  x                 </a:t>
                </a:r>
                <a:endParaRPr lang="sr-Latn-R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297" y="291721"/>
                <a:ext cx="6314730" cy="5595185"/>
              </a:xfrm>
              <a:prstGeom prst="rect">
                <a:avLst/>
              </a:prstGeom>
              <a:blipFill rotWithShape="0">
                <a:blip r:embed="rId3"/>
                <a:stretch>
                  <a:fillRect l="-192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Triangle 10"/>
          <p:cNvSpPr/>
          <p:nvPr/>
        </p:nvSpPr>
        <p:spPr>
          <a:xfrm rot="16200000">
            <a:off x="7438993" y="1739304"/>
            <a:ext cx="4391696" cy="195436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Up Arrow 12"/>
          <p:cNvSpPr/>
          <p:nvPr/>
        </p:nvSpPr>
        <p:spPr>
          <a:xfrm rot="19306018">
            <a:off x="8763179" y="1963920"/>
            <a:ext cx="400956" cy="91555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Oval 15"/>
          <p:cNvSpPr/>
          <p:nvPr/>
        </p:nvSpPr>
        <p:spPr>
          <a:xfrm>
            <a:off x="7898295" y="1576119"/>
            <a:ext cx="1055002" cy="6974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1m</a:t>
            </a:r>
            <a:endParaRPr lang="sr-Latn-RS" sz="2400" b="1" dirty="0"/>
          </a:p>
        </p:txBody>
      </p:sp>
      <p:sp>
        <p:nvSpPr>
          <p:cNvPr id="18" name="Right Brace 17"/>
          <p:cNvSpPr/>
          <p:nvPr/>
        </p:nvSpPr>
        <p:spPr>
          <a:xfrm>
            <a:off x="10611231" y="594521"/>
            <a:ext cx="549353" cy="4309613"/>
          </a:xfrm>
          <a:prstGeom prst="righ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11107787" y="2513146"/>
            <a:ext cx="383342" cy="722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y</a:t>
            </a:r>
            <a:endParaRPr lang="sr-Latn-RS" sz="2400" b="1" dirty="0"/>
          </a:p>
        </p:txBody>
      </p:sp>
      <p:sp>
        <p:nvSpPr>
          <p:cNvPr id="22" name="Right Brace 21"/>
          <p:cNvSpPr/>
          <p:nvPr/>
        </p:nvSpPr>
        <p:spPr>
          <a:xfrm rot="5400000">
            <a:off x="9338367" y="4184672"/>
            <a:ext cx="569777" cy="1995195"/>
          </a:xfrm>
          <a:prstGeom prst="rightBrace">
            <a:avLst>
              <a:gd name="adj1" fmla="val 8333"/>
              <a:gd name="adj2" fmla="val 49376"/>
            </a:avLst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22"/>
          <p:cNvSpPr/>
          <p:nvPr/>
        </p:nvSpPr>
        <p:spPr>
          <a:xfrm>
            <a:off x="9545929" y="5443530"/>
            <a:ext cx="1171339" cy="41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28cm</a:t>
            </a:r>
            <a:endParaRPr lang="sr-Latn-RS" sz="2400" b="1" dirty="0"/>
          </a:p>
        </p:txBody>
      </p:sp>
      <p:sp>
        <p:nvSpPr>
          <p:cNvPr id="24" name="Right Triangle 23"/>
          <p:cNvSpPr/>
          <p:nvPr/>
        </p:nvSpPr>
        <p:spPr>
          <a:xfrm rot="16200000">
            <a:off x="7447945" y="1713458"/>
            <a:ext cx="3294749" cy="3030827"/>
          </a:xfrm>
          <a:prstGeom prst="rtTriangl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0566452" y="1086384"/>
            <a:ext cx="425368" cy="354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612024" y="742079"/>
            <a:ext cx="947447" cy="430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16cm</a:t>
            </a:r>
            <a:endParaRPr lang="sr-Latn-RS" sz="2400" b="1" dirty="0"/>
          </a:p>
        </p:txBody>
      </p:sp>
      <p:sp>
        <p:nvSpPr>
          <p:cNvPr id="28" name="Curved Up Arrow 27"/>
          <p:cNvSpPr/>
          <p:nvPr/>
        </p:nvSpPr>
        <p:spPr>
          <a:xfrm>
            <a:off x="7495924" y="4923658"/>
            <a:ext cx="1215822" cy="317736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7615069" y="4314660"/>
            <a:ext cx="3045984" cy="582721"/>
          </a:xfrm>
          <a:prstGeom prst="curved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8384" y="3908899"/>
            <a:ext cx="1517272" cy="694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i="1" dirty="0" smtClean="0">
                <a:ln w="0"/>
                <a:solidFill>
                  <a:srgbClr val="073E04"/>
                </a:solidFill>
              </a:rPr>
              <a:t>z</a:t>
            </a:r>
            <a:endParaRPr lang="sr-Latn-RS" sz="2800" b="1" i="1" dirty="0">
              <a:ln w="0"/>
              <a:solidFill>
                <a:srgbClr val="073E0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918421" y="701035"/>
                <a:ext cx="2390589" cy="4346717"/>
              </a:xfrm>
              <a:prstGeom prst="rect">
                <a:avLst/>
              </a:prstGeom>
              <a:gradFill flip="none" rotWithShape="1">
                <a:gsLst>
                  <a:gs pos="0">
                    <a:srgbClr val="395D3A">
                      <a:shade val="30000"/>
                      <a:satMod val="115000"/>
                    </a:srgbClr>
                  </a:gs>
                  <a:gs pos="50000">
                    <a:srgbClr val="395D3A">
                      <a:shade val="67500"/>
                      <a:satMod val="115000"/>
                    </a:srgbClr>
                  </a:gs>
                  <a:gs pos="100000">
                    <a:srgbClr val="395D3A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sr-Cyrl-R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ad>
                      <m:radPr>
                        <m:degHide m:val="on"/>
                        <m:ctrlPr>
                          <a:rPr lang="sr-Latn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𝟗𝟐𝟏𝟔</m:t>
                        </m:r>
                      </m:e>
                    </m:rad>
                  </m:oMath>
                </a14:m>
                <a:r>
                  <a:rPr lang="sr-Cyrl-RS" sz="2000" b="1" dirty="0" smtClean="0"/>
                  <a:t>       2</a:t>
                </a:r>
              </a:p>
              <a:p>
                <a:pPr marL="342900" indent="-342900" algn="ctr">
                  <a:buAutoNum type="arabicPlain" startAt="4608"/>
                </a:pPr>
                <a:r>
                  <a:rPr lang="sr-Cyrl-RS" sz="2000" b="1" dirty="0" smtClean="0"/>
                  <a:t>       2</a:t>
                </a:r>
              </a:p>
              <a:p>
                <a:pPr marL="342900" indent="-342900" algn="ctr">
                  <a:buAutoNum type="arabicPlain" startAt="2304"/>
                </a:pPr>
                <a:r>
                  <a:rPr lang="sr-Cyrl-RS" sz="2000" b="1" dirty="0" smtClean="0"/>
                  <a:t>       2 </a:t>
                </a:r>
              </a:p>
              <a:p>
                <a:pPr marL="342900" indent="-342900" algn="ctr">
                  <a:buAutoNum type="arabicPlain" startAt="1152"/>
                </a:pPr>
                <a:r>
                  <a:rPr lang="sr-Cyrl-RS" sz="2000" b="1" dirty="0" smtClean="0"/>
                  <a:t>       2</a:t>
                </a:r>
              </a:p>
              <a:p>
                <a:pPr algn="ctr"/>
                <a:r>
                  <a:rPr lang="sr-Cyrl-RS" sz="2000" b="1" dirty="0" smtClean="0"/>
                  <a:t>  576        2 </a:t>
                </a:r>
              </a:p>
              <a:p>
                <a:pPr marL="342900" indent="-342900" algn="ctr">
                  <a:buAutoNum type="arabicPlain" startAt="288"/>
                </a:pPr>
                <a:r>
                  <a:rPr lang="sr-Cyrl-RS" sz="2000" b="1" dirty="0" smtClean="0"/>
                  <a:t>        2</a:t>
                </a:r>
              </a:p>
              <a:p>
                <a:pPr algn="ctr"/>
                <a:r>
                  <a:rPr lang="sr-Cyrl-RS" sz="2000" b="1" dirty="0" smtClean="0"/>
                  <a:t> 144        12</a:t>
                </a:r>
              </a:p>
              <a:p>
                <a:pPr algn="ctr"/>
                <a:endParaRPr lang="sr-Cyrl-RS" sz="2000" b="1" dirty="0" smtClean="0"/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𝟗𝟐𝟏𝟔</m:t>
                        </m:r>
                        <m:r>
                          <a:rPr lang="sr-Cyrl-R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sr-Cyrl-R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sr-Cyrl-R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    </m:t>
                    </m:r>
                    <m:r>
                      <a:rPr lang="sr-Cyrl-R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</m:oMath>
                </a14:m>
                <a:endParaRPr lang="sr-Cyrl-RS" sz="2000" b="1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sr-Cyrl-RS" sz="2000" b="1" dirty="0" smtClean="0"/>
              </a:p>
              <a:p>
                <a:pPr algn="ctr"/>
                <a:r>
                  <a:rPr lang="sr-Cyrl-RS" b="1" dirty="0" smtClean="0"/>
                  <a:t> </a:t>
                </a:r>
                <a:endParaRPr lang="sr-Latn-RS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421" y="701035"/>
                <a:ext cx="2390589" cy="43467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3545843" y="3329150"/>
            <a:ext cx="1014313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92835" y="1047862"/>
            <a:ext cx="54793" cy="228128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97" y="5097279"/>
            <a:ext cx="1152856" cy="15222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67838" y="5626023"/>
            <a:ext cx="941509" cy="495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d=</a:t>
            </a:r>
            <a:endParaRPr lang="sr-Latn-RS" sz="24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50528" y="5638933"/>
            <a:ext cx="540662" cy="49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sr-Latn-R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37173" y="5873997"/>
            <a:ext cx="1574618" cy="283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chemeClr val="bg1"/>
                </a:solidFill>
              </a:rPr>
              <a:t>x=</a:t>
            </a:r>
            <a:endParaRPr lang="sr-Latn-RS" sz="24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95923" y="5815948"/>
            <a:ext cx="1015868" cy="41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32</a:t>
            </a:r>
            <a:r>
              <a:rPr lang="sr-Latn-RS" sz="2400" b="1" dirty="0" smtClean="0">
                <a:solidFill>
                  <a:schemeClr val="bg1"/>
                </a:solidFill>
              </a:rPr>
              <a:t>cm</a:t>
            </a:r>
            <a:endParaRPr lang="sr-Latn-RS" sz="2400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953035" y="5989700"/>
            <a:ext cx="384636" cy="105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1" dur="2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 animBg="1"/>
      <p:bldP spid="13" grpId="0" animBg="1"/>
      <p:bldP spid="18" grpId="0" animBg="1"/>
      <p:bldP spid="19" grpId="0"/>
      <p:bldP spid="22" grpId="0" animBg="1"/>
      <p:bldP spid="23" grpId="0"/>
      <p:bldP spid="24" grpId="0" animBg="1"/>
      <p:bldP spid="27" grpId="0"/>
      <p:bldP spid="28" grpId="0" animBg="1"/>
      <p:bldP spid="17" grpId="0" animBg="1"/>
      <p:bldP spid="25" grpId="0" animBg="1"/>
      <p:bldP spid="30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/>
          <a:lstStyle/>
          <a:p>
            <a:r>
              <a:rPr lang="sr-Cyrl-RS" sz="3600" b="1" i="1" u="sng" dirty="0">
                <a:solidFill>
                  <a:schemeClr val="bg1"/>
                </a:solidFill>
              </a:rPr>
              <a:t>4</a:t>
            </a:r>
            <a:r>
              <a:rPr lang="sr-Latn-RS" sz="3600" b="1" i="1" u="sng" dirty="0" smtClean="0">
                <a:solidFill>
                  <a:schemeClr val="bg1"/>
                </a:solidFill>
              </a:rPr>
              <a:t>.</a:t>
            </a:r>
            <a:r>
              <a:rPr lang="sr-Cyrl-RS" sz="3600" b="1" i="1" u="sng" dirty="0" smtClean="0">
                <a:solidFill>
                  <a:schemeClr val="bg1"/>
                </a:solidFill>
              </a:rPr>
              <a:t>задатак</a:t>
            </a:r>
            <a:r>
              <a:rPr lang="sr-Latn-RS" sz="3600" b="1" i="1" u="sng" dirty="0" smtClean="0">
                <a:solidFill>
                  <a:schemeClr val="bg1"/>
                </a:solidFill>
              </a:rPr>
              <a:t>(</a:t>
            </a:r>
            <a:r>
              <a:rPr lang="sr-Cyrl-RS" sz="3600" b="1" i="1" u="sng" dirty="0" smtClean="0">
                <a:solidFill>
                  <a:schemeClr val="bg1"/>
                </a:solidFill>
              </a:rPr>
              <a:t>тежи</a:t>
            </a:r>
            <a:r>
              <a:rPr lang="sr-Cyrl-RS" sz="3600" b="1" i="1" dirty="0" smtClean="0">
                <a:solidFill>
                  <a:schemeClr val="bg1"/>
                </a:solidFill>
              </a:rPr>
              <a:t>) </a:t>
            </a:r>
            <a:endParaRPr lang="sr-Latn-RS" sz="3600" b="1" i="1" u="sng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32814" y="1028599"/>
            <a:ext cx="5181600" cy="5236805"/>
          </a:xfrm>
        </p:spPr>
        <p:txBody>
          <a:bodyPr/>
          <a:lstStyle/>
          <a:p>
            <a:pPr marL="0" indent="0" algn="just">
              <a:buNone/>
            </a:pPr>
            <a:r>
              <a:rPr lang="sr-Cyrl-RS" sz="3200" dirty="0" smtClean="0">
                <a:solidFill>
                  <a:schemeClr val="bg1"/>
                </a:solidFill>
              </a:rPr>
              <a:t>Из  места  </a:t>
            </a:r>
            <a:r>
              <a:rPr lang="sr-Latn-RS" sz="3200" dirty="0" smtClean="0">
                <a:solidFill>
                  <a:schemeClr val="bg1"/>
                </a:solidFill>
              </a:rPr>
              <a:t>B</a:t>
            </a:r>
            <a:r>
              <a:rPr lang="sr-Cyrl-RS" sz="3200" dirty="0" smtClean="0">
                <a:solidFill>
                  <a:schemeClr val="bg1"/>
                </a:solidFill>
              </a:rPr>
              <a:t> и </a:t>
            </a:r>
            <a:r>
              <a:rPr lang="sr-Latn-RS" sz="3200" dirty="0" smtClean="0">
                <a:solidFill>
                  <a:schemeClr val="bg1"/>
                </a:solidFill>
              </a:rPr>
              <a:t>C</a:t>
            </a:r>
            <a:r>
              <a:rPr lang="sr-Cyrl-RS" sz="3200" dirty="0" smtClean="0">
                <a:solidFill>
                  <a:schemeClr val="bg1"/>
                </a:solidFill>
              </a:rPr>
              <a:t> на екватору чије је растојање 24</a:t>
            </a:r>
            <a:r>
              <a:rPr lang="sr-Latn-RS" sz="3200" dirty="0" smtClean="0">
                <a:solidFill>
                  <a:schemeClr val="bg1"/>
                </a:solidFill>
              </a:rPr>
              <a:t>km</a:t>
            </a:r>
            <a:r>
              <a:rPr lang="sr-Cyrl-RS" sz="3200" smtClean="0">
                <a:solidFill>
                  <a:schemeClr val="bg1"/>
                </a:solidFill>
              </a:rPr>
              <a:t>,пошле </a:t>
            </a:r>
            <a:r>
              <a:rPr lang="sr-Cyrl-RS" sz="3200" dirty="0" smtClean="0">
                <a:solidFill>
                  <a:schemeClr val="bg1"/>
                </a:solidFill>
              </a:rPr>
              <a:t>су ,Ивана из </a:t>
            </a:r>
            <a:r>
              <a:rPr lang="sr-Latn-RS" sz="3200" dirty="0" smtClean="0">
                <a:solidFill>
                  <a:schemeClr val="bg1"/>
                </a:solidFill>
              </a:rPr>
              <a:t>B</a:t>
            </a:r>
            <a:r>
              <a:rPr lang="sr-Cyrl-RS" sz="3200" dirty="0" smtClean="0">
                <a:solidFill>
                  <a:schemeClr val="bg1"/>
                </a:solidFill>
              </a:rPr>
              <a:t> на север брзином од 5</a:t>
            </a:r>
            <a:r>
              <a:rPr lang="sr-Latn-RS" sz="3200" dirty="0" smtClean="0">
                <a:solidFill>
                  <a:schemeClr val="bg1"/>
                </a:solidFill>
              </a:rPr>
              <a:t>km/h</a:t>
            </a:r>
            <a:r>
              <a:rPr lang="sr-Cyrl-RS" sz="3200" dirty="0" smtClean="0">
                <a:solidFill>
                  <a:schemeClr val="bg1"/>
                </a:solidFill>
              </a:rPr>
              <a:t> ,а Ања  из С на југ брзином  од 4</a:t>
            </a:r>
            <a:r>
              <a:rPr lang="sr-Latn-RS" sz="3200" dirty="0" smtClean="0">
                <a:solidFill>
                  <a:schemeClr val="bg1"/>
                </a:solidFill>
              </a:rPr>
              <a:t>km/h</a:t>
            </a:r>
            <a:r>
              <a:rPr lang="sr-Cyrl-RS" sz="3200" dirty="0" smtClean="0">
                <a:solidFill>
                  <a:schemeClr val="bg1"/>
                </a:solidFill>
              </a:rPr>
              <a:t>.Колико ће  бити  међусобно удаљене  после 2</a:t>
            </a:r>
            <a:r>
              <a:rPr lang="sr-Latn-RS" sz="3200" dirty="0" smtClean="0">
                <a:solidFill>
                  <a:schemeClr val="bg1"/>
                </a:solidFill>
              </a:rPr>
              <a:t>h?</a:t>
            </a:r>
            <a:endParaRPr lang="sr-Cyrl-RS" sz="3200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275231" y="1130165"/>
            <a:ext cx="5181600" cy="5046797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79740-B3D0-4DA1-8A19-511C7E263BBF}" type="slidenum">
              <a:rPr lang="sr-Latn-RS" smtClean="0"/>
              <a:pPr>
                <a:defRPr/>
              </a:pPr>
              <a:t>8</a:t>
            </a:fld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1094949" y="5192177"/>
            <a:ext cx="1396332" cy="476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А) 32</a:t>
            </a:r>
            <a:r>
              <a:rPr lang="sr-Latn-RS" sz="2800" dirty="0" smtClean="0"/>
              <a:t>km</a:t>
            </a:r>
            <a:endParaRPr lang="sr-Latn-RS" sz="2800" dirty="0"/>
          </a:p>
        </p:txBody>
      </p:sp>
      <p:sp>
        <p:nvSpPr>
          <p:cNvPr id="13" name="Rectangle 12"/>
          <p:cNvSpPr/>
          <p:nvPr/>
        </p:nvSpPr>
        <p:spPr>
          <a:xfrm>
            <a:off x="2693724" y="5262919"/>
            <a:ext cx="1815548" cy="330558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нетачно</a:t>
            </a:r>
            <a:endParaRPr lang="sr-Latn-R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049272" y="5615802"/>
            <a:ext cx="1396332" cy="416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Б) 30</a:t>
            </a:r>
            <a:r>
              <a:rPr lang="sr-Latn-RS" sz="2800" dirty="0" smtClean="0"/>
              <a:t>km</a:t>
            </a:r>
            <a:endParaRPr lang="sr-Latn-RS" sz="2800" dirty="0"/>
          </a:p>
        </p:txBody>
      </p:sp>
      <p:sp>
        <p:nvSpPr>
          <p:cNvPr id="15" name="Rectangle 14"/>
          <p:cNvSpPr/>
          <p:nvPr/>
        </p:nvSpPr>
        <p:spPr>
          <a:xfrm>
            <a:off x="2707811" y="5643540"/>
            <a:ext cx="1743506" cy="3499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тачно</a:t>
            </a:r>
            <a:endParaRPr lang="sr-Latn-R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095730" y="6032095"/>
            <a:ext cx="1563757" cy="364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dirty="0" smtClean="0"/>
              <a:t>В) 35 </a:t>
            </a:r>
            <a:r>
              <a:rPr lang="sr-Latn-RS" sz="2800" dirty="0" smtClean="0"/>
              <a:t>km</a:t>
            </a:r>
            <a:endParaRPr lang="sr-Latn-RS" sz="2800" dirty="0"/>
          </a:p>
        </p:txBody>
      </p:sp>
      <p:sp>
        <p:nvSpPr>
          <p:cNvPr id="17" name="Rectangle 16"/>
          <p:cNvSpPr/>
          <p:nvPr/>
        </p:nvSpPr>
        <p:spPr>
          <a:xfrm>
            <a:off x="2722584" y="6083087"/>
            <a:ext cx="1743506" cy="364634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нетачно</a:t>
            </a:r>
            <a:endParaRPr lang="sr-Latn-R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6612835" y="1258957"/>
            <a:ext cx="1683026" cy="477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/>
              <a:t>р</a:t>
            </a:r>
            <a:r>
              <a:rPr lang="sr-Cyrl-RS" sz="2800" b="1" dirty="0" smtClean="0"/>
              <a:t>ешење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19" name="Rectangle 18"/>
          <p:cNvSpPr/>
          <p:nvPr/>
        </p:nvSpPr>
        <p:spPr>
          <a:xfrm>
            <a:off x="413439" y="76442"/>
            <a:ext cx="5255761" cy="50877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dirty="0" smtClean="0"/>
              <a:t>   </a:t>
            </a:r>
            <a:r>
              <a:rPr lang="sr-Cyrl-RS" sz="2400" dirty="0" smtClean="0"/>
              <a:t>                      </a:t>
            </a:r>
            <a:endParaRPr lang="sr-Latn-RS" sz="2400" dirty="0" smtClean="0"/>
          </a:p>
          <a:p>
            <a:r>
              <a:rPr lang="sr-Latn-RS" sz="2400" dirty="0"/>
              <a:t> </a:t>
            </a:r>
            <a:r>
              <a:rPr lang="sr-Latn-RS" sz="2400" dirty="0" smtClean="0"/>
              <a:t>                             </a:t>
            </a:r>
          </a:p>
          <a:p>
            <a:r>
              <a:rPr lang="sr-Latn-RS" sz="2800" dirty="0"/>
              <a:t> </a:t>
            </a:r>
            <a:r>
              <a:rPr lang="sr-Latn-RS" sz="2800" dirty="0" smtClean="0"/>
              <a:t>                       </a:t>
            </a:r>
            <a:endParaRPr lang="sr-Cyrl-RS" sz="2800" dirty="0" smtClean="0"/>
          </a:p>
          <a:p>
            <a:r>
              <a:rPr lang="sr-Cyrl-RS" sz="2800" dirty="0"/>
              <a:t> </a:t>
            </a:r>
            <a:r>
              <a:rPr lang="sr-Cyrl-RS" sz="2800" dirty="0" smtClean="0"/>
              <a:t>                                  </a:t>
            </a:r>
            <a:r>
              <a:rPr lang="sr-Cyrl-RS" sz="2800" b="1" dirty="0" smtClean="0"/>
              <a:t>24</a:t>
            </a:r>
            <a:r>
              <a:rPr lang="sr-Latn-RS" sz="2800" b="1" dirty="0" smtClean="0"/>
              <a:t>km</a:t>
            </a:r>
            <a:r>
              <a:rPr lang="sr-Cyrl-RS" sz="2800" dirty="0" smtClean="0"/>
              <a:t> </a:t>
            </a:r>
            <a:endParaRPr lang="sr-Latn-RS" sz="28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992729" y="423721"/>
            <a:ext cx="3182" cy="193368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92729" y="2357403"/>
            <a:ext cx="24383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51317" y="2349235"/>
            <a:ext cx="37194" cy="100846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10374" y="446111"/>
            <a:ext cx="2469834" cy="2924414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7030" y="926895"/>
            <a:ext cx="1888574" cy="9695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/>
              <a:t>10</a:t>
            </a:r>
            <a:r>
              <a:rPr lang="sr-Latn-RS" sz="2800" b="1" dirty="0" smtClean="0"/>
              <a:t>km</a:t>
            </a:r>
            <a:endParaRPr lang="sr-Latn-RS" sz="2800" b="1" dirty="0"/>
          </a:p>
        </p:txBody>
      </p:sp>
      <p:sp>
        <p:nvSpPr>
          <p:cNvPr id="32" name="Oval 31"/>
          <p:cNvSpPr/>
          <p:nvPr/>
        </p:nvSpPr>
        <p:spPr>
          <a:xfrm>
            <a:off x="7527234" y="2968487"/>
            <a:ext cx="1338469" cy="5300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958785" y="2307340"/>
            <a:ext cx="289129" cy="10631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74724" y="2762437"/>
            <a:ext cx="397625" cy="26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702458" y="2457965"/>
            <a:ext cx="1304318" cy="795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/>
              <a:t>8</a:t>
            </a:r>
            <a:r>
              <a:rPr lang="sr-Latn-RS" sz="2800" b="1" dirty="0" smtClean="0"/>
              <a:t>km</a:t>
            </a:r>
            <a:endParaRPr lang="sr-Latn-RS" sz="2800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179872" y="1370831"/>
            <a:ext cx="1113183" cy="2628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127619" y="1108095"/>
            <a:ext cx="720470" cy="42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/>
              <a:t>x</a:t>
            </a:r>
            <a:endParaRPr lang="sr-Latn-RS" sz="2800" b="1" dirty="0"/>
          </a:p>
        </p:txBody>
      </p:sp>
      <p:sp>
        <p:nvSpPr>
          <p:cNvPr id="42" name="Right Triangle 41"/>
          <p:cNvSpPr/>
          <p:nvPr/>
        </p:nvSpPr>
        <p:spPr>
          <a:xfrm>
            <a:off x="2010374" y="532399"/>
            <a:ext cx="2379913" cy="2766047"/>
          </a:xfrm>
          <a:prstGeom prst="rtTriangle">
            <a:avLst/>
          </a:prstGeom>
          <a:ln w="762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4" name="Right Brace 43"/>
          <p:cNvSpPr/>
          <p:nvPr/>
        </p:nvSpPr>
        <p:spPr>
          <a:xfrm rot="10800000">
            <a:off x="1530075" y="2446656"/>
            <a:ext cx="526080" cy="832398"/>
          </a:xfrm>
          <a:prstGeom prst="righ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5" name="Oval 44"/>
          <p:cNvSpPr/>
          <p:nvPr/>
        </p:nvSpPr>
        <p:spPr>
          <a:xfrm>
            <a:off x="480166" y="2415203"/>
            <a:ext cx="1707081" cy="7958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/>
              <a:t>8</a:t>
            </a:r>
            <a:r>
              <a:rPr lang="sr-Latn-RS" sz="2800" b="1" dirty="0" smtClean="0"/>
              <a:t>km</a:t>
            </a:r>
            <a:endParaRPr lang="sr-Latn-R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94949" y="3912783"/>
                <a:ext cx="3727673" cy="12983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sz="2800" b="1" i="1" dirty="0" smtClean="0"/>
                  <a:t>x²=</a:t>
                </a:r>
                <a:r>
                  <a:rPr lang="sr-Cyrl-RS" sz="2800" b="1" i="1" dirty="0" smtClean="0"/>
                  <a:t>24</a:t>
                </a:r>
                <a:r>
                  <a:rPr lang="sr-Latn-RS" sz="2800" b="1" i="1" dirty="0" smtClean="0"/>
                  <a:t>²+</a:t>
                </a:r>
                <a:r>
                  <a:rPr lang="sr-Cyrl-RS" sz="2800" b="1" i="1" dirty="0" smtClean="0"/>
                  <a:t>18</a:t>
                </a:r>
                <a:r>
                  <a:rPr lang="sr-Latn-RS" sz="2800" b="1" i="1" dirty="0" smtClean="0"/>
                  <a:t>²</a:t>
                </a:r>
              </a:p>
              <a:p>
                <a:r>
                  <a:rPr lang="sr-Latn-RS" sz="2800" b="1" i="1" dirty="0" smtClean="0"/>
                  <a:t>x²=</a:t>
                </a:r>
                <a:r>
                  <a:rPr lang="sr-Cyrl-RS" sz="2800" b="1" i="1" dirty="0" smtClean="0"/>
                  <a:t>57</a:t>
                </a:r>
                <a:r>
                  <a:rPr lang="sr-Latn-RS" sz="2800" b="1" i="1" dirty="0" smtClean="0"/>
                  <a:t>6+</a:t>
                </a:r>
                <a:r>
                  <a:rPr lang="sr-Cyrl-RS" sz="2800" b="1" i="1" dirty="0" smtClean="0"/>
                  <a:t>324      </a:t>
                </a:r>
                <a:r>
                  <a:rPr lang="sr-Latn-RS" sz="2800" b="1" i="1" dirty="0" smtClean="0"/>
                  <a:t>x=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𝟗𝟎𝟎</m:t>
                        </m:r>
                      </m:e>
                    </m:rad>
                  </m:oMath>
                </a14:m>
                <a:endParaRPr lang="sr-Latn-RS" sz="2800" b="1" i="1" dirty="0" smtClean="0">
                  <a:ea typeface="Cambria Math" panose="02040503050406030204" pitchFamily="18" charset="0"/>
                </a:endParaRPr>
              </a:p>
              <a:p>
                <a:r>
                  <a:rPr lang="sr-Latn-RS" sz="2800" b="1" i="1" u="sng" dirty="0" smtClean="0"/>
                  <a:t>x=</a:t>
                </a:r>
                <a:r>
                  <a:rPr lang="sr-Cyrl-RS" sz="2800" b="1" i="1" u="sng" dirty="0" smtClean="0"/>
                  <a:t> 30 </a:t>
                </a:r>
                <a:r>
                  <a:rPr lang="sr-Latn-RS" sz="2800" b="1" i="1" u="sng" dirty="0" smtClean="0"/>
                  <a:t>km</a:t>
                </a:r>
                <a:endParaRPr lang="sr-Latn-RS" sz="2800" b="1" i="1" u="sng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49" y="3912783"/>
                <a:ext cx="3727673" cy="1298337"/>
              </a:xfrm>
              <a:prstGeom prst="rect">
                <a:avLst/>
              </a:prstGeom>
              <a:blipFill rotWithShape="0">
                <a:blip r:embed="rId2"/>
                <a:stretch>
                  <a:fillRect l="-3437" t="-8920" b="-17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855423" y="2205701"/>
            <a:ext cx="274611" cy="2522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в</a:t>
            </a:r>
            <a:endParaRPr lang="sr-Latn-RS" b="1" dirty="0"/>
          </a:p>
        </p:txBody>
      </p:sp>
      <p:sp>
        <p:nvSpPr>
          <p:cNvPr id="4" name="Oval 3"/>
          <p:cNvSpPr/>
          <p:nvPr/>
        </p:nvSpPr>
        <p:spPr>
          <a:xfrm>
            <a:off x="4378486" y="2239917"/>
            <a:ext cx="210308" cy="2777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с</a:t>
            </a:r>
            <a:endParaRPr lang="sr-Latn-RS" b="1" dirty="0"/>
          </a:p>
        </p:txBody>
      </p:sp>
      <p:sp>
        <p:nvSpPr>
          <p:cNvPr id="8" name="Rectangle 7"/>
          <p:cNvSpPr/>
          <p:nvPr/>
        </p:nvSpPr>
        <p:spPr>
          <a:xfrm>
            <a:off x="8865703" y="602358"/>
            <a:ext cx="1830817" cy="36242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26151" y="1915423"/>
                <a:ext cx="5751128" cy="4298989"/>
              </a:xfrm>
              <a:prstGeom prst="rect">
                <a:avLst/>
              </a:prstGeom>
              <a:gradFill flip="none" rotWithShape="1">
                <a:gsLst>
                  <a:gs pos="0">
                    <a:srgbClr val="355321">
                      <a:shade val="30000"/>
                      <a:satMod val="115000"/>
                    </a:srgbClr>
                  </a:gs>
                  <a:gs pos="50000">
                    <a:srgbClr val="355321">
                      <a:shade val="67500"/>
                      <a:satMod val="115000"/>
                    </a:srgbClr>
                  </a:gs>
                  <a:gs pos="100000">
                    <a:srgbClr val="35532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r-Cyrl-RS" sz="3200" dirty="0" smtClean="0">
                  <a:solidFill>
                    <a:schemeClr val="bg1"/>
                  </a:solidFill>
                </a:endParaRPr>
              </a:p>
              <a:p>
                <a:endParaRPr lang="sr-Cyrl-RS" sz="3200" dirty="0" smtClean="0">
                  <a:solidFill>
                    <a:schemeClr val="bg1"/>
                  </a:solidFill>
                </a:endParaRPr>
              </a:p>
              <a:p>
                <a:endParaRPr lang="sr-Cyrl-RS" sz="3200" dirty="0" smtClean="0">
                  <a:solidFill>
                    <a:schemeClr val="bg1"/>
                  </a:solidFill>
                </a:endParaRPr>
              </a:p>
              <a:p>
                <a:endParaRPr lang="sr-Cyrl-RS" sz="3200" dirty="0">
                  <a:solidFill>
                    <a:schemeClr val="bg1"/>
                  </a:solidFill>
                </a:endParaRPr>
              </a:p>
              <a:p>
                <a:r>
                  <a:rPr lang="sr-Cyrl-RS" sz="3200" i="1" u="sng" dirty="0" smtClean="0">
                    <a:solidFill>
                      <a:schemeClr val="bg1"/>
                    </a:solidFill>
                  </a:rPr>
                  <a:t>4.лакши</a:t>
                </a:r>
                <a:r>
                  <a:rPr lang="sr-Cyrl-RS" sz="3200" dirty="0" smtClean="0">
                    <a:solidFill>
                      <a:schemeClr val="bg1"/>
                    </a:solidFill>
                  </a:rPr>
                  <a:t> Израчунај  обим ромба ако су његове дијагонале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d₁=24cm</a:t>
                </a:r>
                <a:r>
                  <a:rPr lang="sr-Cyrl-RS" sz="3200" i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sr-Cyrl-RS" sz="3200" dirty="0" smtClean="0">
                    <a:solidFill>
                      <a:schemeClr val="bg1"/>
                    </a:solidFill>
                  </a:rPr>
                  <a:t>и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d₂=10cm</a:t>
                </a:r>
                <a:r>
                  <a:rPr lang="sr-Cyrl-RS" sz="3200" i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sr-Cyrl-RS" sz="3200" i="1" dirty="0" smtClean="0">
                    <a:solidFill>
                      <a:schemeClr val="bg1"/>
                    </a:solidFill>
                  </a:rPr>
                  <a:t>Решење: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a²=(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r-Latn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sr-Latn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a:rPr lang="sr-Cyrl-R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3200" i="1" dirty="0" smtClean="0">
                    <a:solidFill>
                      <a:schemeClr val="bg1"/>
                    </a:solidFill>
                  </a:rPr>
                  <a:t>)²+(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r-Latn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sr-Latn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3200" i="1" dirty="0" smtClean="0">
                    <a:solidFill>
                      <a:schemeClr val="bg1"/>
                    </a:solidFill>
                  </a:rPr>
                  <a:t>)²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sr-Cyrl-RS" sz="3200" i="1" dirty="0" smtClean="0">
                    <a:solidFill>
                      <a:schemeClr val="bg1"/>
                    </a:solidFill>
                  </a:rPr>
                  <a:t>a²=(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sr-Cyrl-R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3200" i="1" dirty="0" smtClean="0">
                    <a:solidFill>
                      <a:schemeClr val="bg1"/>
                    </a:solidFill>
                  </a:rPr>
                  <a:t>)²+(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sr-Cyrl-R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3200" i="1" dirty="0" smtClean="0">
                    <a:solidFill>
                      <a:schemeClr val="bg1"/>
                    </a:solidFill>
                  </a:rPr>
                  <a:t>)²      a²=12²+5²  тј.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a²=144</a:t>
                </a:r>
                <a:r>
                  <a:rPr lang="sr-Cyrl-RS" sz="3200" i="1" dirty="0" smtClean="0">
                    <a:solidFill>
                      <a:schemeClr val="bg1"/>
                    </a:solidFill>
                  </a:rPr>
                  <a:t>+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25</a:t>
                </a:r>
                <a:r>
                  <a:rPr lang="sr-Cyrl-R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sr-Cyrl-RS" sz="3200" i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a=</a:t>
                </a:r>
                <a:r>
                  <a:rPr lang="sr-Cyrl-RS" sz="3200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169</m:t>
                        </m:r>
                      </m:e>
                    </m:rad>
                  </m:oMath>
                </a14:m>
                <a:r>
                  <a:rPr lang="sr-Cyrl-RS" sz="3200" i="1" dirty="0" smtClean="0">
                    <a:solidFill>
                      <a:schemeClr val="bg1"/>
                    </a:solidFill>
                  </a:rPr>
                  <a:t>  па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a=13cm</a:t>
                </a:r>
                <a:endParaRPr lang="sr-Cyrl-RS" sz="3200" i="1" dirty="0" smtClean="0">
                  <a:solidFill>
                    <a:schemeClr val="bg1"/>
                  </a:solidFill>
                </a:endParaRPr>
              </a:p>
              <a:p>
                <a:r>
                  <a:rPr lang="sr-Latn-RS" sz="3200" i="1" dirty="0" smtClean="0">
                    <a:solidFill>
                      <a:schemeClr val="bg1"/>
                    </a:solidFill>
                  </a:rPr>
                  <a:t>O=4a</a:t>
                </a:r>
                <a:r>
                  <a:rPr lang="sr-Cyrl-RS" sz="3200" i="1" dirty="0" smtClean="0">
                    <a:solidFill>
                      <a:schemeClr val="bg1"/>
                    </a:solidFill>
                  </a:rPr>
                  <a:t>   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O=4·13cm</a:t>
                </a:r>
                <a:r>
                  <a:rPr lang="sr-Cyrl-RS" sz="3200" i="1" dirty="0" smtClean="0">
                    <a:solidFill>
                      <a:schemeClr val="bg1"/>
                    </a:solidFill>
                  </a:rPr>
                  <a:t>    </a:t>
                </a:r>
                <a:r>
                  <a:rPr lang="sr-Latn-RS" sz="3200" i="1" dirty="0" smtClean="0">
                    <a:solidFill>
                      <a:schemeClr val="bg1"/>
                    </a:solidFill>
                  </a:rPr>
                  <a:t>O=52cm</a:t>
                </a:r>
                <a:endParaRPr lang="sr-Cyrl-RS" sz="3200" i="1" dirty="0" smtClean="0">
                  <a:solidFill>
                    <a:schemeClr val="bg1"/>
                  </a:solidFill>
                </a:endParaRPr>
              </a:p>
              <a:p>
                <a:endParaRPr lang="sr-Cyrl-RS" sz="3200" i="1" dirty="0" smtClean="0">
                  <a:solidFill>
                    <a:schemeClr val="bg1"/>
                  </a:solidFill>
                </a:endParaRPr>
              </a:p>
              <a:p>
                <a:endParaRPr lang="sr-Cyrl-RS" sz="3200" i="1" dirty="0" smtClean="0">
                  <a:solidFill>
                    <a:schemeClr val="bg1"/>
                  </a:solidFill>
                </a:endParaRPr>
              </a:p>
              <a:p>
                <a:endParaRPr lang="sr-Cyrl-RS" sz="3200" i="1" dirty="0">
                  <a:solidFill>
                    <a:schemeClr val="bg1"/>
                  </a:solidFill>
                </a:endParaRPr>
              </a:p>
              <a:p>
                <a:endParaRPr lang="sr-Latn-R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151" y="1915423"/>
                <a:ext cx="5751128" cy="4298989"/>
              </a:xfrm>
              <a:prstGeom prst="rect">
                <a:avLst/>
              </a:prstGeom>
              <a:blipFill rotWithShape="0">
                <a:blip r:embed="rId3"/>
                <a:stretch>
                  <a:fillRect l="-2537" r="-1797" b="-99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allelogram 2"/>
          <p:cNvSpPr/>
          <p:nvPr/>
        </p:nvSpPr>
        <p:spPr>
          <a:xfrm>
            <a:off x="10161432" y="3511668"/>
            <a:ext cx="947212" cy="802230"/>
          </a:xfrm>
          <a:prstGeom prst="parallelogram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341735" y="3498574"/>
            <a:ext cx="566671" cy="8153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61432" y="3511671"/>
            <a:ext cx="947212" cy="8022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9723549" y="2968488"/>
            <a:ext cx="2253730" cy="1535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1" i="1" dirty="0" smtClean="0"/>
          </a:p>
          <a:p>
            <a:pPr algn="ctr"/>
            <a:r>
              <a:rPr lang="sr-Latn-RS" b="1" i="1" dirty="0" smtClean="0"/>
              <a:t>                    d₁</a:t>
            </a:r>
            <a:endParaRPr lang="sr-Latn-RS" b="1" i="1" dirty="0"/>
          </a:p>
          <a:p>
            <a:pPr algn="ctr"/>
            <a:r>
              <a:rPr lang="sr-Latn-RS" b="1" i="1" dirty="0" smtClean="0"/>
              <a:t>                  a</a:t>
            </a:r>
          </a:p>
          <a:p>
            <a:pPr algn="ctr"/>
            <a:r>
              <a:rPr lang="sr-Latn-RS" b="1" i="1" dirty="0"/>
              <a:t> </a:t>
            </a:r>
            <a:r>
              <a:rPr lang="sr-Latn-RS" b="1" i="1" dirty="0" smtClean="0"/>
              <a:t>             d₂</a:t>
            </a:r>
            <a:endParaRPr lang="sr-Latn-RS" b="1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0770749" y="3653563"/>
            <a:ext cx="475553" cy="82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770749" y="4064917"/>
            <a:ext cx="317960" cy="140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1008525" y="3887156"/>
            <a:ext cx="23777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41" grpId="0"/>
      <p:bldP spid="42" grpId="0" animBg="1"/>
      <p:bldP spid="44" grpId="0" animBg="1"/>
      <p:bldP spid="45" grpId="0"/>
      <p:bldP spid="2" grpId="0" animBg="1"/>
      <p:bldP spid="4" grpId="0" animBg="1"/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/>
          <a:lstStyle/>
          <a:p>
            <a:r>
              <a:rPr lang="sr-Cyrl-RS" sz="3600" b="1" i="1" u="sng" dirty="0" smtClean="0">
                <a:solidFill>
                  <a:schemeClr val="bg1"/>
                </a:solidFill>
              </a:rPr>
              <a:t>Додатни задатак</a:t>
            </a:r>
            <a:endParaRPr lang="sr-Latn-RS" sz="3600" b="1" i="1" u="sng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043190"/>
            <a:ext cx="5181600" cy="5133773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bg1"/>
                </a:solidFill>
              </a:rPr>
              <a:t>У полукруг полупречника  </a:t>
            </a:r>
            <a:r>
              <a:rPr lang="sr-Latn-RS" sz="3200" dirty="0" smtClean="0">
                <a:solidFill>
                  <a:schemeClr val="bg1"/>
                </a:solidFill>
              </a:rPr>
              <a:t>r=8cm</a:t>
            </a:r>
            <a:r>
              <a:rPr lang="sr-Cyrl-RS" sz="3200" dirty="0" smtClean="0">
                <a:solidFill>
                  <a:schemeClr val="bg1"/>
                </a:solidFill>
              </a:rPr>
              <a:t> уписан је правоугаоник (два темена припадају луку ,а два пречнику) чија је краћа страница </a:t>
            </a:r>
            <a:r>
              <a:rPr lang="sr-Latn-RS" sz="3200" dirty="0" smtClean="0">
                <a:solidFill>
                  <a:schemeClr val="bg1"/>
                </a:solidFill>
              </a:rPr>
              <a:t>b=4cm</a:t>
            </a:r>
            <a:r>
              <a:rPr lang="sr-Cyrl-RS" sz="3200" dirty="0" smtClean="0">
                <a:solidFill>
                  <a:schemeClr val="bg1"/>
                </a:solidFill>
              </a:rPr>
              <a:t>.Израчунај </a:t>
            </a:r>
            <a:r>
              <a:rPr lang="sr-Cyrl-RS" sz="3200" b="1" dirty="0" smtClean="0">
                <a:solidFill>
                  <a:schemeClr val="bg1"/>
                </a:solidFill>
              </a:rPr>
              <a:t>обим </a:t>
            </a:r>
            <a:r>
              <a:rPr lang="sr-Cyrl-RS" sz="3200" dirty="0" smtClean="0">
                <a:solidFill>
                  <a:schemeClr val="bg1"/>
                </a:solidFill>
              </a:rPr>
              <a:t>правоугаоника ако његова краћа страница не припада пречнику круга.</a:t>
            </a:r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1132883"/>
            <a:ext cx="5181600" cy="5133773"/>
          </a:xfrm>
        </p:spPr>
        <p:txBody>
          <a:bodyPr/>
          <a:lstStyle/>
          <a:p>
            <a:r>
              <a:rPr lang="sr-Cyrl-RS" sz="3600" dirty="0" smtClean="0">
                <a:solidFill>
                  <a:schemeClr val="bg1"/>
                </a:solidFill>
              </a:rPr>
              <a:t> </a:t>
            </a:r>
            <a:endParaRPr lang="sr-Latn-RS" sz="3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E5612-D3FB-44CD-A994-2F633DF16458}" type="slidenum">
              <a:rPr lang="sr-Latn-RS" smtClean="0"/>
              <a:pPr>
                <a:defRPr/>
              </a:pPr>
              <a:t>9</a:t>
            </a:fld>
            <a:endParaRPr lang="sr-Latn-RS"/>
          </a:p>
        </p:txBody>
      </p:sp>
      <p:sp>
        <p:nvSpPr>
          <p:cNvPr id="10" name="Arc 9"/>
          <p:cNvSpPr/>
          <p:nvPr/>
        </p:nvSpPr>
        <p:spPr>
          <a:xfrm>
            <a:off x="7456869" y="1518790"/>
            <a:ext cx="2253802" cy="2216083"/>
          </a:xfrm>
          <a:prstGeom prst="arc">
            <a:avLst>
              <a:gd name="adj1" fmla="val 11034029"/>
              <a:gd name="adj2" fmla="val 0"/>
            </a:avLst>
          </a:prstGeom>
          <a:noFill/>
          <a:ln w="12700">
            <a:solidFill>
              <a:srgbClr val="27B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431111" y="2582443"/>
            <a:ext cx="2279560" cy="44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27324" y="1931831"/>
            <a:ext cx="1725769" cy="669701"/>
          </a:xfrm>
          <a:prstGeom prst="rect">
            <a:avLst/>
          </a:prstGeom>
          <a:noFill/>
          <a:ln w="28575">
            <a:solidFill>
              <a:srgbClr val="27B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TextBox 15"/>
          <p:cNvSpPr txBox="1"/>
          <p:nvPr/>
        </p:nvSpPr>
        <p:spPr>
          <a:xfrm>
            <a:off x="7057623" y="2460512"/>
            <a:ext cx="302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</a:rPr>
              <a:t>    А       О°          В </a:t>
            </a:r>
            <a:endParaRPr lang="sr-Latn-R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1488" y="1456231"/>
            <a:ext cx="267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   </a:t>
            </a:r>
            <a:r>
              <a:rPr lang="sr-Latn-RS" sz="2800" b="1" dirty="0" smtClean="0">
                <a:solidFill>
                  <a:schemeClr val="bg1"/>
                </a:solidFill>
              </a:rPr>
              <a:t>D</a:t>
            </a:r>
            <a:r>
              <a:rPr lang="sr-Cyrl-RS" sz="2800" b="1" dirty="0" smtClean="0">
                <a:solidFill>
                  <a:schemeClr val="bg1"/>
                </a:solidFill>
              </a:rPr>
              <a:t>                   </a:t>
            </a:r>
            <a:r>
              <a:rPr lang="sr-Latn-RS" sz="2800" b="1" dirty="0" smtClean="0">
                <a:solidFill>
                  <a:schemeClr val="bg1"/>
                </a:solidFill>
              </a:rPr>
              <a:t>C</a:t>
            </a:r>
            <a:endParaRPr lang="sr-Latn-RS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5169" y="3607014"/>
            <a:ext cx="191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i="1" dirty="0" smtClean="0">
                <a:solidFill>
                  <a:schemeClr val="bg1"/>
                </a:solidFill>
              </a:rPr>
              <a:t>решење</a:t>
            </a:r>
            <a:endParaRPr lang="sr-Latn-RS" sz="32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2881649" y="1132883"/>
                <a:ext cx="4595609" cy="52482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D0=C0=r=8cm</a:t>
                </a:r>
                <a:endParaRPr lang="sr-Cyrl-RS" sz="2800" b="1" i="1" dirty="0" smtClean="0">
                  <a:solidFill>
                    <a:schemeClr val="bg1"/>
                  </a:solidFill>
                </a:endParaRP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AO=BO=</a:t>
                </a:r>
                <a:r>
                  <a:rPr lang="sr-Cyrl-RS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Cyrl-RS" sz="2800" b="1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OBC</m:t>
                    </m:r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RS" sz="28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sr-Latn-RS" sz="2800" b="1" i="1" dirty="0" smtClean="0">
                    <a:solidFill>
                      <a:schemeClr val="bg1"/>
                    </a:solidFill>
                  </a:rPr>
                  <a:t>r²=</a:t>
                </a:r>
                <a:r>
                  <a:rPr lang="sr-Cyrl-RS" sz="2800" b="1" i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sr-Cyrl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)²</m:t>
                    </m:r>
                  </m:oMath>
                </a14:m>
                <a:r>
                  <a:rPr lang="sr-Cyrl-RS" sz="2800" b="1" i="1" dirty="0" smtClean="0">
                    <a:solidFill>
                      <a:schemeClr val="bg1"/>
                    </a:solidFill>
                  </a:rPr>
                  <a:t>+</a:t>
                </a:r>
                <a:r>
                  <a:rPr lang="sr-Latn-RS" sz="2800" b="1" i="1" dirty="0" smtClean="0">
                    <a:solidFill>
                      <a:schemeClr val="bg1"/>
                    </a:solidFill>
                  </a:rPr>
                  <a:t>b²</a:t>
                </a:r>
                <a:endParaRPr lang="sr-Cyrl-RS" sz="2800" b="1" i="1" dirty="0" smtClean="0">
                  <a:solidFill>
                    <a:schemeClr val="bg1"/>
                  </a:solidFill>
                </a:endParaRPr>
              </a:p>
              <a:p>
                <a:r>
                  <a:rPr lang="sr-Cyrl-RS" sz="2800" b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i="1" dirty="0" smtClean="0">
                    <a:solidFill>
                      <a:schemeClr val="bg1"/>
                    </a:solidFill>
                  </a:rPr>
                  <a:t>)²=64</a:t>
                </a:r>
                <a14:m>
                  <m:oMath xmlns:m="http://schemas.openxmlformats.org/officeDocument/2006/math">
                    <m:r>
                      <a:rPr lang="sr-Cyrl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2800" b="1" i="1" dirty="0" smtClean="0">
                    <a:solidFill>
                      <a:schemeClr val="bg1"/>
                    </a:solidFill>
                  </a:rPr>
                  <a:t> 16</a:t>
                </a:r>
              </a:p>
              <a:p>
                <a:r>
                  <a:rPr lang="sr-Cyrl-RS" sz="2800" b="1" i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sr-Cyrl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)²=</m:t>
                    </m:r>
                    <m:r>
                      <a:rPr lang="sr-Cyrl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  <m:r>
                      <a:rPr lang="sr-Cyrl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sr-Cyrl-RS" sz="2800" b="1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sr-Latn-R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Cyrl-RS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sr-Cyrl-R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Cyrl-RS" sz="2800" b="1" i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sr-Cyrl-RS" sz="2800" b="1" i="1" dirty="0" smtClean="0">
                    <a:solidFill>
                      <a:schemeClr val="bg1"/>
                    </a:solidFill>
                  </a:rPr>
                  <a:t>a=8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Cyrl-RS" sz="2800" b="1" i="1" dirty="0" smtClean="0">
                    <a:solidFill>
                      <a:schemeClr val="bg1"/>
                    </a:solidFill>
                  </a:rPr>
                  <a:t>   </a:t>
                </a:r>
                <a:r>
                  <a:rPr lang="sr-Latn-RS" sz="2800" b="1" i="1" dirty="0" smtClean="0">
                    <a:solidFill>
                      <a:schemeClr val="bg1"/>
                    </a:solidFill>
                  </a:rPr>
                  <a:t>O=2a+2b</a:t>
                </a:r>
                <a:endParaRPr lang="sr-Cyrl-RS" sz="2800" b="1" i="1" dirty="0" smtClean="0">
                  <a:solidFill>
                    <a:schemeClr val="bg1"/>
                  </a:solidFill>
                </a:endParaRPr>
              </a:p>
              <a:p>
                <a:r>
                  <a:rPr lang="sr-Latn-RS" sz="2800" b="1" i="1" dirty="0" smtClean="0">
                    <a:solidFill>
                      <a:schemeClr val="bg1"/>
                    </a:solidFill>
                  </a:rPr>
                  <a:t>O=</a:t>
                </a:r>
                <a:r>
                  <a:rPr lang="sr-Cyrl-RS" sz="2800" b="1" i="1" dirty="0" smtClean="0">
                    <a:solidFill>
                      <a:schemeClr val="bg1"/>
                    </a:solidFill>
                  </a:rPr>
                  <a:t>(</a:t>
                </a:r>
                <a:r>
                  <a:rPr lang="sr-Latn-RS" sz="2800" b="1" i="1" dirty="0" smtClean="0">
                    <a:solidFill>
                      <a:schemeClr val="bg1"/>
                    </a:solidFill>
                  </a:rPr>
                  <a:t>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Cyrl-RS" sz="2800" b="1" i="1" dirty="0" smtClean="0">
                    <a:solidFill>
                      <a:schemeClr val="bg1"/>
                    </a:solidFill>
                  </a:rPr>
                  <a:t> +8) </a:t>
                </a:r>
                <a:r>
                  <a:rPr lang="sr-Latn-RS" sz="2800" b="1" i="1" dirty="0" smtClean="0">
                    <a:solidFill>
                      <a:schemeClr val="bg1"/>
                    </a:solidFill>
                  </a:rPr>
                  <a:t>cm</a:t>
                </a:r>
                <a:endParaRPr lang="sr-Latn-RS" sz="28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649" y="1132883"/>
                <a:ext cx="4595609" cy="5248249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7727324" y="1931831"/>
            <a:ext cx="883276" cy="695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590208" y="1931831"/>
            <a:ext cx="862886" cy="6954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3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529</Words>
  <Application>Microsoft Office PowerPoint</Application>
  <PresentationFormat>Widescreen</PresentationFormat>
  <Paragraphs>192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Питагорина  теорема-разне примене </vt:lpstr>
      <vt:lpstr> Откуд  Питагори  идеја? Ево  легенде  о  идеји  за  доказ  теореме! </vt:lpstr>
      <vt:lpstr>PowerPoint Presentation</vt:lpstr>
      <vt:lpstr>За  загревање ,,вијуга“-  асоцијације </vt:lpstr>
      <vt:lpstr>А сад,Питагори  у част,а  и да увежбамо ( увежбате ) за контролни:</vt:lpstr>
      <vt:lpstr>                 Задаци  основног  нивоа   </vt:lpstr>
      <vt:lpstr>                                         3.задатак лакши (средњи ниво)  или       тежи(напредни ниво) </vt:lpstr>
      <vt:lpstr>4.задатак(тежи) </vt:lpstr>
      <vt:lpstr>Додатни задатак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Питагорина  теорема-разне примене</dc:title>
  <dc:creator>neda</dc:creator>
  <cp:lastModifiedBy>neda</cp:lastModifiedBy>
  <cp:revision>299</cp:revision>
  <dcterms:created xsi:type="dcterms:W3CDTF">2014-10-21T20:59:42Z</dcterms:created>
  <dcterms:modified xsi:type="dcterms:W3CDTF">2015-02-06T14:52:15Z</dcterms:modified>
</cp:coreProperties>
</file>