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E30"/>
    <a:srgbClr val="256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2294" autoAdjust="0"/>
  </p:normalViewPr>
  <p:slideViewPr>
    <p:cSldViewPr>
      <p:cViewPr varScale="1">
        <p:scale>
          <a:sx n="65" d="100"/>
          <a:sy n="65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3B712-7546-4B82-BD5B-94A276331532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60DD3-A95E-43DE-AC92-DB38029F2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0DD3-A95E-43DE-AC92-DB38029F2B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0DD3-A95E-43DE-AC92-DB38029F2B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3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6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9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13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6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3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7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3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5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6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2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4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DCDB2B-464C-49B3-9FED-73AC0154FE5F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CA87-497D-4784-91DD-E695D0BD39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36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ematikantnedatoholj.weebly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304800"/>
            <a:ext cx="6324600" cy="477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Cyrl-RS" sz="3600" dirty="0" smtClean="0">
                <a:solidFill>
                  <a:schemeClr val="tx1"/>
                </a:solidFill>
              </a:rPr>
              <a:t>Математика </a:t>
            </a:r>
            <a:r>
              <a:rPr lang="sr-Latn-RS" sz="3600" dirty="0" smtClean="0">
                <a:solidFill>
                  <a:schemeClr val="tx1"/>
                </a:solidFill>
              </a:rPr>
              <a:t>VIII</a:t>
            </a:r>
            <a:r>
              <a:rPr lang="sr-Cyrl-RS" sz="3600" dirty="0" smtClean="0">
                <a:solidFill>
                  <a:schemeClr val="tx1"/>
                </a:solidFill>
              </a:rPr>
              <a:t> разред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990600"/>
            <a:ext cx="7696200" cy="3074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Latn-RS" sz="6000" dirty="0" smtClean="0">
                <a:solidFill>
                  <a:schemeClr val="tx1"/>
                </a:solidFill>
              </a:rPr>
              <a:t/>
            </a:r>
            <a:br>
              <a:rPr lang="sr-Latn-RS" sz="6000" dirty="0" smtClean="0">
                <a:solidFill>
                  <a:schemeClr val="tx1"/>
                </a:solidFill>
              </a:rPr>
            </a:br>
            <a:r>
              <a:rPr lang="sr-Cyrl-RS" sz="6000" dirty="0" smtClean="0">
                <a:solidFill>
                  <a:schemeClr val="tx1"/>
                </a:solidFill>
              </a:rPr>
              <a:t>Ортогонална пројекција на раван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2" name="Picture 11" descr="matematika  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05200"/>
            <a:ext cx="2680676" cy="2133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9768" y="5486400"/>
            <a:ext cx="6051062" cy="641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000" b="1" dirty="0" smtClean="0">
                <a:solidFill>
                  <a:schemeClr val="tx1"/>
                </a:solidFill>
              </a:rPr>
              <a:t/>
            </a:r>
            <a:br>
              <a:rPr lang="sr-Latn-RS" sz="2000" b="1" dirty="0" smtClean="0">
                <a:solidFill>
                  <a:schemeClr val="tx1"/>
                </a:solidFill>
              </a:rPr>
            </a:br>
            <a:r>
              <a:rPr lang="sr-Latn-RS" sz="2000" b="1" dirty="0" smtClean="0">
                <a:solidFill>
                  <a:schemeClr val="tx1"/>
                </a:solidFill>
              </a:rPr>
              <a:t/>
            </a:r>
            <a:br>
              <a:rPr lang="sr-Latn-RS" sz="2000" b="1" dirty="0" smtClean="0">
                <a:solidFill>
                  <a:schemeClr val="tx1"/>
                </a:solidFill>
              </a:rPr>
            </a:br>
            <a:r>
              <a:rPr lang="sr-Latn-RS" sz="2000" b="1" dirty="0" smtClean="0">
                <a:solidFill>
                  <a:schemeClr val="tx1"/>
                </a:solidFill>
              </a:rPr>
              <a:t/>
            </a:r>
            <a:br>
              <a:rPr lang="sr-Latn-RS" sz="2000" b="1" dirty="0" smtClean="0">
                <a:solidFill>
                  <a:schemeClr val="tx1"/>
                </a:solidFill>
              </a:rPr>
            </a:br>
            <a:r>
              <a:rPr lang="sr-Latn-RS" sz="2000" b="1" dirty="0" smtClean="0">
                <a:solidFill>
                  <a:schemeClr val="tx1"/>
                </a:solidFill>
              </a:rPr>
              <a:t/>
            </a:r>
            <a:br>
              <a:rPr lang="sr-Latn-RS" sz="2000" b="1" dirty="0" smtClean="0">
                <a:solidFill>
                  <a:schemeClr val="tx1"/>
                </a:solidFill>
              </a:rPr>
            </a:br>
            <a:r>
              <a:rPr lang="sr-Latn-RS" sz="2000" b="1" dirty="0" smtClean="0">
                <a:solidFill>
                  <a:schemeClr val="tx1"/>
                </a:solidFill>
              </a:rPr>
              <a:t/>
            </a:r>
            <a:br>
              <a:rPr lang="sr-Latn-RS" sz="2000" b="1" dirty="0" smtClean="0">
                <a:solidFill>
                  <a:schemeClr val="tx1"/>
                </a:solidFill>
              </a:rPr>
            </a:br>
            <a:r>
              <a:rPr lang="sr-Latn-RS" sz="2000" b="1" dirty="0" smtClean="0">
                <a:solidFill>
                  <a:schemeClr val="tx1"/>
                </a:solidFill>
              </a:rPr>
              <a:t/>
            </a:r>
            <a:br>
              <a:rPr lang="sr-Latn-RS" sz="2000" b="1" dirty="0" smtClean="0">
                <a:solidFill>
                  <a:schemeClr val="tx1"/>
                </a:solidFill>
              </a:rPr>
            </a:br>
            <a:r>
              <a:rPr lang="sr-Latn-RS" sz="2000" b="1" dirty="0" smtClean="0">
                <a:solidFill>
                  <a:schemeClr val="tx1"/>
                </a:solidFill>
                <a:hlinkClick r:id="rId3"/>
              </a:rPr>
              <a:t>http://matematikantnedatoholj.weebly.com/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Content Placeholder 3" descr="matematika 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"/>
            <a:ext cx="5120640" cy="4267200"/>
          </a:xfrm>
        </p:spPr>
      </p:pic>
      <p:sp>
        <p:nvSpPr>
          <p:cNvPr id="5" name="TextBox 4"/>
          <p:cNvSpPr txBox="1"/>
          <p:nvPr/>
        </p:nvSpPr>
        <p:spPr>
          <a:xfrm>
            <a:off x="304800" y="4719918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Нека је права  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𝑝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паралелна са равни. Њена ортогонална пројекција је њој паралелна права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𝑝₁</a:t>
            </a:r>
            <a:r>
              <a:rPr lang="sr-Cyrl-R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коју одређују ортогоналне пројекције две тачке праве </a:t>
            </a:r>
            <a:r>
              <a:rPr lang="sr-Latn-RS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Content Placeholder 3" descr="matematika 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228600"/>
            <a:ext cx="5316141" cy="43434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796118"/>
                <a:ext cx="79337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•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Ортогонална пројекција  праве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𝑝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нормалне на раван је тачка продора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𝑃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праве 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𝑝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и равни </a:t>
                </a:r>
                <a14:m>
                  <m:oMath xmlns:m="http://schemas.openxmlformats.org/officeDocument/2006/math">
                    <m:r>
                      <a:rPr lang="sr-Cyrl-RS" sz="2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96118"/>
                <a:ext cx="7933730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537" t="-4846" b="-1145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58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sr-Latn-RS" sz="4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sr-Cyrl-RS" sz="4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ртогонална пројекција троугла на раван </a:t>
            </a:r>
            <a:endParaRPr lang="en-US" sz="4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4038600" cy="4267200"/>
              </a:xfrm>
            </p:spPr>
            <p:txBody>
              <a:bodyPr>
                <a:noAutofit/>
              </a:bodyPr>
              <a:lstStyle/>
              <a:p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Темена троугла, као три неколинеарне тачке, одређују једну раван.</a:t>
                </a:r>
                <a:endParaRPr lang="sr-Latn-R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buNone/>
                </a:pPr>
                <a:endParaRPr lang="sr-Cyrl-R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Ортогонална пројекција троугла А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BC</a:t>
                </a:r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који припада пројекцијској равни </a:t>
                </a:r>
                <a14:m>
                  <m:oMath xmlns:m="http://schemas.openxmlformats.org/officeDocument/2006/math">
                    <m:r>
                      <a:rPr lang="sr-Cyrl-RS" sz="24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је сам троугао 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ABC.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4038600" cy="4267200"/>
              </a:xfrm>
              <a:blipFill rotWithShape="0">
                <a:blip r:embed="rId2"/>
                <a:stretch>
                  <a:fillRect l="-1208" t="-114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matematika  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00" y="1981200"/>
            <a:ext cx="4953000" cy="245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355" y="762000"/>
                <a:ext cx="4724400" cy="5029200"/>
              </a:xfrm>
            </p:spPr>
            <p:txBody>
              <a:bodyPr>
                <a:noAutofit/>
              </a:bodyPr>
              <a:lstStyle/>
              <a:p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Раван троугла 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ABC je </a:t>
                </a:r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паралелна равни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и не поклапа се са њом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</a:p>
              <a:p>
                <a:pPr>
                  <a:buNone/>
                </a:pPr>
                <a:endParaRPr lang="sr-Latn-R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Ортогонална пројекција троугла 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ABC </a:t>
                </a:r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је троугао подударан троуглу 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ABC.</a:t>
                </a:r>
              </a:p>
              <a:p>
                <a:pPr>
                  <a:buNone/>
                </a:pP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|AB|=|A’B’|</a:t>
                </a:r>
              </a:p>
              <a:p>
                <a:pPr>
                  <a:buNone/>
                </a:pP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|BC|=|B’C’|</a:t>
                </a:r>
              </a:p>
              <a:p>
                <a:pPr>
                  <a:buNone/>
                </a:pP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|AC|=|A’C’|</a:t>
                </a:r>
              </a:p>
              <a:p>
                <a:pPr>
                  <a:buNone/>
                </a:pP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∆ABC</a:t>
                </a:r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∆A’B’C’</a:t>
                </a:r>
              </a:p>
              <a:p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355" y="762000"/>
                <a:ext cx="4724400" cy="5029200"/>
              </a:xfrm>
              <a:blipFill rotWithShape="0">
                <a:blip r:embed="rId2"/>
                <a:stretch>
                  <a:fillRect l="-1032" t="-9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tematika  1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25180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17024"/>
                <a:ext cx="6331135" cy="4724400"/>
              </a:xfrm>
            </p:spPr>
            <p:txBody>
              <a:bodyPr>
                <a:noAutofit/>
              </a:bodyPr>
              <a:lstStyle/>
              <a:p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Раван троугла 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ABC </a:t>
                </a:r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и пројекцијска раван </a:t>
                </a:r>
                <a14:m>
                  <m:oMath xmlns:m="http://schemas.openxmlformats.org/officeDocument/2006/math">
                    <m:r>
                      <a:rPr lang="sr-Cyrl-RS" sz="24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се  секу. Тада су могућа два случаја:</a:t>
                </a:r>
              </a:p>
              <a:p>
                <a:pPr>
                  <a:buNone/>
                </a:pPr>
                <a:endParaRPr lang="sr-Latn-R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1)  Ортогонална пројекција троугла </a:t>
                </a: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ABC je </a:t>
                </a:r>
                <a:r>
                  <a:rPr lang="sr-Cyrl-R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троугао</a:t>
                </a:r>
                <a:r>
                  <a:rPr lang="sr-Cyrl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sr-Latn-R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A’B’C’   </a:t>
                </a:r>
              </a:p>
              <a:p>
                <a:pPr marL="514350" indent="-514350">
                  <a:buNone/>
                </a:pP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|AB| ≥ |A’B’| </a:t>
                </a:r>
              </a:p>
              <a:p>
                <a:pPr marL="514350" indent="-514350">
                  <a:buNone/>
                </a:pP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|AC| ≥ |A’C’|</a:t>
                </a:r>
              </a:p>
              <a:p>
                <a:pPr marL="514350" indent="-514350">
                  <a:buNone/>
                </a:pPr>
                <a:r>
                  <a:rPr lang="sr-Latn-R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|BC| ≥ |B’C’|</a:t>
                </a:r>
              </a:p>
              <a:p>
                <a:pPr marL="514350" indent="-514350">
                  <a:buNone/>
                </a:pPr>
                <a:endParaRPr lang="sr-Latn-R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17024"/>
                <a:ext cx="6331135" cy="4724400"/>
              </a:xfrm>
              <a:blipFill rotWithShape="0">
                <a:blip r:embed="rId2"/>
                <a:stretch>
                  <a:fillRect l="-1444" t="-1032" r="-211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atematika  11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3165" y="2669392"/>
            <a:ext cx="3745539" cy="283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48" y="988972"/>
            <a:ext cx="43434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троугла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ABC je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дуж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када је раван троугла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ABC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нормална на пројекцијску раван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matematika  11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3006" y="1152983"/>
            <a:ext cx="4514850" cy="3086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33647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Пројекција праве на раван је права или тачака</a:t>
            </a: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Пројекција равни на раван је раван или права</a:t>
            </a: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61" y="1371600"/>
            <a:ext cx="4070207" cy="31246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5029200" cy="38401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AutoNum type="arabicPeriod"/>
            </a:pPr>
            <a:r>
              <a:rPr lang="sr-Cyrl-R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Задатак</a:t>
            </a:r>
          </a:p>
          <a:p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Нека је дата дуж таква да јој је једна крајња тачка у равни пројекције, а друга ван ње. На основу података на слици, израчунај дужину пројекције дате дужи.</a:t>
            </a:r>
          </a:p>
          <a:p>
            <a:endParaRPr lang="sr-Cyrl-R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Cyrl-R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RS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Упутство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примени Питагорину  теорему на правоугли  троугао и добићеш  да  је дужина пројекције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𝐴₁𝐵₁= 12 𝑐𝑚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8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9" y="336338"/>
            <a:ext cx="3886200" cy="39595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1729" y="375667"/>
            <a:ext cx="5029200" cy="362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Задатак</a:t>
            </a:r>
          </a:p>
          <a:p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Нека су крајње тачке дужи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𝐴𝐵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 различитих страна пројекцијске равни. На основу података на слици, израчунај дужину пројекције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𝐴₁𝐵₁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дате дужи.</a:t>
            </a:r>
          </a:p>
          <a:p>
            <a:endParaRPr lang="sr-Cyrl-R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Cyrl-R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8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67148" y="4268824"/>
                <a:ext cx="8976852" cy="19472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sr-Cyrl-RS" sz="2800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Упутство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примени Питагорину  теорему на правоугли  троугао ( обојен на слици).</a:t>
                </a:r>
              </a:p>
              <a:p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𝐵𝐶=8 𝑐𝑚+4 𝑐𝑚=12 𝑐𝑚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па је  </a:t>
                </a:r>
                <a14:m>
                  <m:oMath xmlns:m="http://schemas.openxmlformats.org/officeDocument/2006/math">
                    <m:r>
                      <a:rPr lang="sr-Cyrl-RS" sz="28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8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8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Cyrl-R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Cyrl-RS" sz="2800" dirty="0" smtClean="0">
                    <a:solidFill>
                      <a:prstClr val="white">
                        <a:lumMod val="85000"/>
                        <a:lumOff val="15000"/>
                      </a:prstClr>
                    </a:solidFill>
                  </a:rPr>
                  <a:t>  и добићеш </a:t>
                </a:r>
                <a:r>
                  <a:rPr lang="sr-Cyrl-RS" sz="2800" dirty="0">
                    <a:solidFill>
                      <a:prstClr val="white">
                        <a:lumMod val="85000"/>
                        <a:lumOff val="15000"/>
                      </a:prstClr>
                    </a:solidFill>
                  </a:rPr>
                  <a:t>да  је дужина </a:t>
                </a:r>
                <a:r>
                  <a:rPr lang="sr-Cyrl-RS" sz="2800">
                    <a:solidFill>
                      <a:prstClr val="white">
                        <a:lumMod val="85000"/>
                        <a:lumOff val="15000"/>
                      </a:prstClr>
                    </a:solidFill>
                  </a:rPr>
                  <a:t>пројекције </a:t>
                </a:r>
                <a:r>
                  <a:rPr lang="sr-Cyrl-RS" sz="2800" dirty="0">
                    <a:solidFill>
                      <a:prstClr val="white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sr-Cyrl-RS" sz="2800" smtClean="0">
                    <a:solidFill>
                      <a:prstClr val="white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𝐴</a:t>
                </a:r>
                <a:r>
                  <a:rPr lang="sr-Cyrl-RS" sz="2800" dirty="0">
                    <a:solidFill>
                      <a:prstClr val="white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₁𝐵₁= 16 𝑐𝑚</a:t>
                </a:r>
                <a:endParaRPr lang="en-US" sz="2800" u="sng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8" y="4268824"/>
                <a:ext cx="8976852" cy="1947204"/>
              </a:xfrm>
              <a:prstGeom prst="rect">
                <a:avLst/>
              </a:prstGeom>
              <a:blipFill rotWithShape="0">
                <a:blip r:embed="rId3"/>
                <a:stretch>
                  <a:fillRect l="-1358" t="-3125" b="-93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4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7162800" cy="1265238"/>
          </a:xfrm>
        </p:spPr>
        <p:txBody>
          <a:bodyPr>
            <a:noAutofit/>
          </a:bodyPr>
          <a:lstStyle/>
          <a:p>
            <a:pPr algn="ctr"/>
            <a:r>
              <a:rPr lang="sr-Cyrl-R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тачке на раван</a:t>
            </a:r>
            <a:endParaRPr lang="en-US" sz="4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097" y="1447800"/>
                <a:ext cx="5914103" cy="5029200"/>
              </a:xfrm>
            </p:spPr>
            <p:txBody>
              <a:bodyPr>
                <a:noAutofit/>
              </a:bodyPr>
              <a:lstStyle/>
              <a:p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Посматрајмо раван </a:t>
                </a:r>
                <a14:m>
                  <m:oMath xmlns:m="http://schemas.openxmlformats.org/officeDocument/2006/math">
                    <m:r>
                      <a:rPr lang="sr-Latn-R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и тачку 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која не припада тој равни.</a:t>
                </a:r>
                <a:endParaRPr lang="sr-Latn-R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Повуцимо кроз тачку 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нормалу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на раван.</a:t>
                </a:r>
                <a:endParaRPr lang="sr-Latn-R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Продор нормале и равни је тачка 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₁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и она је </a:t>
                </a:r>
                <a:r>
                  <a:rPr lang="sr-Cyrl-R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ортогонална пројекција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тачке 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на раван </a:t>
                </a:r>
                <a14:m>
                  <m:oMath xmlns:m="http://schemas.openxmlformats.org/officeDocument/2006/math">
                    <m:r>
                      <a:rPr lang="sr-Latn-R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</a:p>
              <a:p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Раван </a:t>
                </a:r>
                <a14:m>
                  <m:oMath xmlns:m="http://schemas.openxmlformats.org/officeDocument/2006/math">
                    <m:r>
                      <a:rPr lang="sr-Latn-RS" sz="2800" b="1" i="1" dirty="0">
                        <a:solidFill>
                          <a:prstClr val="white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је </a:t>
                </a:r>
                <a:r>
                  <a:rPr lang="sr-Cyrl-RS" sz="2800" u="sng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пројекцијска раван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а </a:t>
                </a:r>
                <a:r>
                  <a:rPr lang="sr-Cyrl-RS" sz="2800" dirty="0">
                    <a:solidFill>
                      <a:prstClr val="white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sr-Latn-RS" sz="2800" dirty="0" smtClean="0">
                    <a:solidFill>
                      <a:prstClr val="white">
                        <a:lumMod val="85000"/>
                        <a:lumOff val="15000"/>
                      </a:prstClr>
                    </a:solidFill>
                  </a:rPr>
                  <a:t>AA</a:t>
                </a:r>
                <a:r>
                  <a:rPr lang="sr-Latn-RS" sz="2800" dirty="0">
                    <a:solidFill>
                      <a:prstClr val="white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₁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је </a:t>
                </a:r>
                <a:r>
                  <a:rPr lang="sr-Cyrl-RS" sz="2800" u="sng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пројекцијски зрак</a:t>
                </a:r>
                <a:endParaRPr lang="sr-Latn-RS" sz="2800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buNone/>
                </a:pP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097" y="1447800"/>
                <a:ext cx="5914103" cy="5029200"/>
              </a:xfrm>
              <a:blipFill rotWithShape="0">
                <a:blip r:embed="rId3"/>
                <a:stretch>
                  <a:fillRect l="-1236" t="-1333" r="-3502" b="-606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matematika  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4967" y="1981200"/>
            <a:ext cx="3159368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8001000" cy="1752600"/>
          </a:xfrm>
          <a:noFill/>
          <a:ln w="38100" cmpd="tri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sr-Cyrl-R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Тачка која припада равни поклапа се са својом ортогоналном пројекцијом на ту раван.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828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 descr="matematika  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28600"/>
            <a:ext cx="542405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47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sr-Cyrl-R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ртогонална пројекција дужи на раван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" y="1157747"/>
            <a:ext cx="7602794" cy="5334000"/>
          </a:xfrm>
        </p:spPr>
        <p:txBody>
          <a:bodyPr>
            <a:normAutofit fontScale="92500"/>
          </a:bodyPr>
          <a:lstStyle/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 бисмо одредили ортогоналну пројекцију дужи, најпре требамо одредити ортогоналне пројекције њених крајњих тачака.</a:t>
            </a:r>
          </a:p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Ако нађемо ортогоналне пројекције још неколико произвољних тачака дужи                                   ( види слику), примећујемо да су све те пројекције колинеарне тачке.</a:t>
            </a:r>
          </a:p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Због тога је довољно наћи само                       ортогоналне пројекције крајњих тачака дужи.</a:t>
            </a: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Дуж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</a:t>
            </a:r>
            <a:r>
              <a:rPr lang="sr-Cyrl-R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sr-Cyrl-R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је ортогонална пројекција дужи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раван </a:t>
            </a:r>
            <a:r>
              <a:rPr lang="sr-Latn-R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ртогонална пројекција дужи на раван одређена је ортогоналном пројекцијом њених крајњих тачака на ту раван.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0" name="Picture 69" descr="matematika  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8682" y="1905000"/>
            <a:ext cx="2625318" cy="235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Одредимо ортогоналне пројекције </a:t>
            </a:r>
            <a:br>
              <a:rPr lang="sr-Cyrl-R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дужи на раван у зависности од њиховог положаја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746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dirty="0"/>
              <a:t> </a:t>
            </a:r>
            <a:endParaRPr lang="en-US" dirty="0"/>
          </a:p>
        </p:txBody>
      </p:sp>
      <p:cxnSp>
        <p:nvCxnSpPr>
          <p:cNvPr id="33" name="Straight Connector 32"/>
          <p:cNvCxnSpPr>
            <a:endCxn id="4" idx="1"/>
          </p:cNvCxnSpPr>
          <p:nvPr/>
        </p:nvCxnSpPr>
        <p:spPr>
          <a:xfrm rot="5400000" flipH="1" flipV="1">
            <a:off x="1514475" y="22098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matematika 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371600"/>
            <a:ext cx="3938239" cy="358817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25245" y="5025637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дужи 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AB,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овом случају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je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дуж 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sr-Latn-R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која је краћа од 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AB.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79628"/>
            <a:ext cx="396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Дуж припада прави која продире пројекцијску раван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Content Placeholder 3" descr="matematika 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7194" y="990600"/>
            <a:ext cx="4490568" cy="3890682"/>
          </a:xfrm>
        </p:spPr>
      </p:pic>
      <p:sp>
        <p:nvSpPr>
          <p:cNvPr id="5" name="TextBox 4"/>
          <p:cNvSpPr txBox="1"/>
          <p:nvPr/>
        </p:nvSpPr>
        <p:spPr>
          <a:xfrm>
            <a:off x="237206" y="4927864"/>
            <a:ext cx="8382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дужи 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AB,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овом случају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је дуж 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sr-Latn-R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sr-Latn-R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₁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исте дужине као 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</a:t>
            </a:r>
            <a:r>
              <a:rPr lang="sr-Cyrl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тј. њој подударна дуж</a:t>
            </a: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7038" y="1156354"/>
                <a:ext cx="3276600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Cyrl-R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2)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Дуж припада прави која је паралелна пројекцијској равни </a:t>
                </a:r>
                <a14:m>
                  <m:oMath xmlns:m="http://schemas.openxmlformats.org/officeDocument/2006/math">
                    <m:r>
                      <a:rPr lang="sr-Cyrl-RS" sz="2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38" y="1156354"/>
                <a:ext cx="3276600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3911" t="-2989" b="-6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Content Placeholder 3" descr="matematika 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1315" y="304800"/>
            <a:ext cx="4279393" cy="396240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451" y="4510052"/>
                <a:ext cx="86339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•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Ортогонална пројекција дужи 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AB,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у овом случају</a:t>
                </a:r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је тачка продора те нормале и равни </a:t>
                </a:r>
                <a14:m>
                  <m:oMath xmlns:m="http://schemas.openxmlformats.org/officeDocument/2006/math">
                    <m:r>
                      <a:rPr lang="sr-Latn-RS" sz="28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sr-Latn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51" y="4510052"/>
                <a:ext cx="8633949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411" t="-4846" r="-988" b="-1145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412" y="1046289"/>
                <a:ext cx="3022490" cy="2677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Cyrl-R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3) </a:t>
                </a:r>
                <a:r>
                  <a:rPr lang="sr-Cyrl-R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Дуж припада прави која је нормала на пројекцијску равни </a:t>
                </a:r>
                <a14:m>
                  <m:oMath xmlns:m="http://schemas.openxmlformats.org/officeDocument/2006/math">
                    <m:r>
                      <a:rPr lang="sr-Cyrl-RS" sz="2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12" y="1046289"/>
                <a:ext cx="3022490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4234" t="-2506" r="-5040" b="-5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5361"/>
            <a:ext cx="9144000" cy="12192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021" y="181058"/>
            <a:ext cx="5747828" cy="3895253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моделу квадра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ABCDEFGH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одредимо ортогоналну пројекцију дужи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CG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раван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ADH.</a:t>
            </a:r>
          </a:p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тачке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раван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ADH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је тачка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D.</a:t>
            </a:r>
          </a:p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тачке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раван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ADH je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тачка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H.</a:t>
            </a:r>
          </a:p>
          <a:p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дужи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CG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раван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ADH je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дуж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DH.</a:t>
            </a:r>
          </a:p>
        </p:txBody>
      </p:sp>
      <p:sp>
        <p:nvSpPr>
          <p:cNvPr id="4" name="Cube 3"/>
          <p:cNvSpPr/>
          <p:nvPr/>
        </p:nvSpPr>
        <p:spPr>
          <a:xfrm>
            <a:off x="457200" y="1828800"/>
            <a:ext cx="2209800" cy="2362200"/>
          </a:xfrm>
          <a:prstGeom prst="cub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3657600"/>
            <a:ext cx="6096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53194" y="2743200"/>
            <a:ext cx="1828006" cy="79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3657600"/>
            <a:ext cx="1600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3256157"/>
            <a:ext cx="717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sz="2400" b="1" dirty="0" smtClean="0"/>
          </a:p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00" y="4191000"/>
            <a:ext cx="50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B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67000" y="3276600"/>
            <a:ext cx="50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C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6800" y="3276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E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81200" y="198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F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146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G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4031" y="1465909"/>
            <a:ext cx="41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H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439202"/>
            <a:ext cx="9144000" cy="238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дужи која </a:t>
            </a:r>
            <a:r>
              <a:rPr lang="sr-Cyrl-R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није нормална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раван пројекције је 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дуж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sr-Latn-R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Ортогонална пројекција дужи која </a:t>
            </a:r>
            <a:r>
              <a:rPr lang="sr-Cyrl-R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је нормална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раван пројекције је 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тачка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sr-Latn-R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Ако дуж лежи у равни, онда је она сама себи ортогонална пројекција.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04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Пример</a:t>
            </a:r>
            <a:r>
              <a:rPr lang="sr-Latn-RS" sz="32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3200" i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sr-Cyrl-R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ртогонална пројекција праве на раван 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 descr="matematika 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5029200" cy="3713316"/>
          </a:xfrm>
        </p:spPr>
      </p:pic>
      <p:sp>
        <p:nvSpPr>
          <p:cNvPr id="5" name="TextBox 4"/>
          <p:cNvSpPr txBox="1"/>
          <p:nvPr/>
        </p:nvSpPr>
        <p:spPr>
          <a:xfrm>
            <a:off x="228600" y="4932516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Нека права </a:t>
            </a:r>
            <a:r>
              <a:rPr lang="sr-Latn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𝑝</a:t>
            </a:r>
            <a:r>
              <a:rPr lang="sr-Cyrl-R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продире раван. Њена ортогонална пројекција на ту раван је права </a:t>
            </a:r>
            <a:r>
              <a:rPr lang="sr-Latn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𝑝₁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одређења тачком продора и ортогоналном пројекцијом једне тачке праве </a:t>
            </a: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𝑝</a:t>
            </a: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950</TotalTime>
  <Words>735</Words>
  <Application>Microsoft Office PowerPoint</Application>
  <PresentationFormat>On-screen Show (4:3)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Wingdings 3</vt:lpstr>
      <vt:lpstr>Ion</vt:lpstr>
      <vt:lpstr>PowerPoint Presentation</vt:lpstr>
      <vt:lpstr>Ортогонална пројекција тачке на раван</vt:lpstr>
      <vt:lpstr>  </vt:lpstr>
      <vt:lpstr>Oртогонална пројекција дужи на раван</vt:lpstr>
      <vt:lpstr>Одредимо ортогоналне пројекције  дужи на раван у зависности од њиховог положаја</vt:lpstr>
      <vt:lpstr> </vt:lpstr>
      <vt:lpstr> </vt:lpstr>
      <vt:lpstr> </vt:lpstr>
      <vt:lpstr>Oртогонална пројекција праве на раван </vt:lpstr>
      <vt:lpstr> </vt:lpstr>
      <vt:lpstr> </vt:lpstr>
      <vt:lpstr>Oртогонална пројекција троугла на раван </vt:lpstr>
      <vt:lpstr> </vt:lpstr>
      <vt:lpstr> 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ORTOGONALNA PROJEKCIJA NA RAVAN</dc:title>
  <dc:creator>Djordje</dc:creator>
  <cp:lastModifiedBy>neda</cp:lastModifiedBy>
  <cp:revision>111</cp:revision>
  <dcterms:created xsi:type="dcterms:W3CDTF">2015-11-03T14:53:03Z</dcterms:created>
  <dcterms:modified xsi:type="dcterms:W3CDTF">2020-10-15T07:55:00Z</dcterms:modified>
</cp:coreProperties>
</file>