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sldIdLst>
    <p:sldId id="271" r:id="rId4"/>
    <p:sldId id="259" r:id="rId5"/>
    <p:sldId id="260" r:id="rId6"/>
    <p:sldId id="262" r:id="rId7"/>
    <p:sldId id="263" r:id="rId8"/>
    <p:sldId id="275" r:id="rId9"/>
    <p:sldId id="265" r:id="rId10"/>
    <p:sldId id="264" r:id="rId11"/>
    <p:sldId id="266" r:id="rId12"/>
    <p:sldId id="274" r:id="rId13"/>
    <p:sldId id="272" r:id="rId14"/>
    <p:sldId id="273" r:id="rId15"/>
    <p:sldId id="269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DC8B1"/>
    <a:srgbClr val="0000CC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341438"/>
            <a:ext cx="7634287" cy="46085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0150CE-3712-4AFF-AF05-176E575E2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4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CBF2-985D-4A38-8D6A-2060E81D2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9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1C2CE-409C-4DE1-A1BC-1ED384B13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3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r-Latn-R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C3C6E6-89DA-454A-8243-B46A76C2B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81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50234-C181-4978-A7F8-33D52BB1E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058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B2AC-05BC-4862-986D-FC1647036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350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40B1-0887-4F7A-98B0-35FFD8C6E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76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736C-DDE8-456F-A2AB-D88B98836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851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E611F-83CD-4CF8-9012-C0D952C0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107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8464-E09F-4567-9054-83B3AC975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89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AB0A5-3A6B-4746-B6C3-97EF207C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026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BAA7C-7C59-4F61-B67D-8A4B4A790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74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20F6-7EA8-446A-BDA9-488B4ABE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83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67E2D-507B-473C-AF37-2D23952AE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54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8E6E-8B16-474B-BF1C-6C25C33E3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577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D871-A401-4C04-B1A1-EB7ED9AF6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935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49A9-2F86-43BF-91A3-FA380974E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4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C59D-34B3-43AF-B8B2-5650F1A43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8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346E-0835-4459-9B69-1F543E7ED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1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4A226-9CCC-47E7-B78F-9FDF5FEB0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34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F727D-F269-492C-9232-2F08442CB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5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68DA-24D8-4232-96C9-18397258C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3330-8260-4CF0-9179-6FA9CB1DE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6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3171-D13A-4ECA-9E5C-CAA6BCF6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22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CAA11-1949-4992-A5B4-1451615B6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3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29B61-D4CA-4089-AE7B-F6841A9E2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37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A092-4779-4ACB-B1BF-B87B95E9A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116A7-5403-479C-BAA1-DA9A246F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43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74A3-8D7F-4A69-9D24-1D20A9A6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2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25538"/>
            <a:ext cx="36734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125538"/>
            <a:ext cx="36734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E286-0F1D-4293-8163-BEDF2FBEF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0A0E-1067-4FFF-AF66-E7CA07D3E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A80A-B17B-4F38-ADCB-40C5446D3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0E84-BAFE-4C14-B4AD-9BD413B42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3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B6FB9-09D8-45CC-86E7-1210C71BF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6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4B6B-D64B-4D6B-9308-5E6010EB5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7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25538"/>
            <a:ext cx="74993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3C81783-8277-4F68-9890-C8CCE48B2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8DC8D31-3169-4511-9CB1-605C71936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r-Latn-RS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r-Latn-RS"/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FF96B2F-E0FC-4D03-A086-C67EC64D2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sljubicaradosavljevicnada.nasaskola.rs/files/Matematika/Koordinatni%20sistem.ppt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2.png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042988" y="2420938"/>
            <a:ext cx="6696075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ПРАВОУГЛИ КООРДИНАТНИ СИСТЕМ </a:t>
            </a:r>
          </a:p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У РАВНИ</a:t>
            </a:r>
            <a:endParaRPr lang="sr-Latn-RS" sz="2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331913" y="2565400"/>
            <a:ext cx="5846762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Занимљивости</a:t>
            </a:r>
            <a:endParaRPr lang="sr-Latn-R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4248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200">
                <a:latin typeface="Times New Roman" panose="02020603050405020304" pitchFamily="18" charset="0"/>
              </a:rPr>
              <a:t>Папос Александријски, грчки математичар из</a:t>
            </a:r>
            <a:r>
              <a:rPr lang="en-US" sz="2200">
                <a:latin typeface="Times New Roman" panose="02020603050405020304" pitchFamily="18" charset="0"/>
              </a:rPr>
              <a:t> III</a:t>
            </a:r>
            <a:r>
              <a:rPr lang="sr-Cyrl-CS" sz="2200">
                <a:latin typeface="Times New Roman" panose="02020603050405020304" pitchFamily="18" charset="0"/>
              </a:rPr>
              <a:t> века поставио је проблем који нико није успевао да реши све до Декартовог проналаска.</a:t>
            </a:r>
            <a:endParaRPr lang="sr-Latn-CS" sz="2200">
              <a:latin typeface="Times New Roman" panose="02020603050405020304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8351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200">
                <a:latin typeface="Times New Roman" panose="02020603050405020304" pitchFamily="18" charset="0"/>
              </a:rPr>
              <a:t>Задатак: Задане су три праве </a:t>
            </a:r>
            <a:r>
              <a:rPr lang="en-US" sz="2200" i="1">
                <a:latin typeface="Times New Roman" panose="02020603050405020304" pitchFamily="18" charset="0"/>
              </a:rPr>
              <a:t>a, b, c</a:t>
            </a:r>
            <a:r>
              <a:rPr lang="sr-Cyrl-CS" sz="2200" i="1">
                <a:latin typeface="Times New Roman" panose="02020603050405020304" pitchFamily="18" charset="0"/>
              </a:rPr>
              <a:t> </a:t>
            </a:r>
            <a:r>
              <a:rPr lang="sr-Cyrl-CS" sz="2200">
                <a:latin typeface="Times New Roman" panose="02020603050405020304" pitchFamily="18" charset="0"/>
              </a:rPr>
              <a:t>и три тачке на њима, редом, А, В, С. Треба наћи тачку М у тој равни таква да је МА*МВ=2*МС.</a:t>
            </a:r>
            <a:endParaRPr lang="sr-Latn-CS" sz="2200">
              <a:latin typeface="Times New Roman" panose="02020603050405020304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95288" y="2420938"/>
            <a:ext cx="5113337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200">
                <a:latin typeface="Times New Roman" panose="02020603050405020304" pitchFamily="18" charset="0"/>
              </a:rPr>
              <a:t>Декарт је једну од правих изабрао за апсцисну осу, а другу за правац ординатне осе. Свакој тачки решења придружио је пар величина: њену апсцису и њену ординату. Објаснио је да би требало изразити задате величине као и непознате у проблему дужинама које се очитавају на осама. Изразио је односе које треба да важе међу растојањима између тачака на правама. Тако је он геометријски проблем превео у алгебарски.</a:t>
            </a:r>
            <a:endParaRPr lang="sr-Latn-CS" sz="2200">
              <a:latin typeface="Times New Roman" panose="02020603050405020304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940425" y="2349500"/>
            <a:ext cx="2700338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200">
                <a:latin typeface="Times New Roman" panose="02020603050405020304" pitchFamily="18" charset="0"/>
              </a:rPr>
              <a:t>Нажалост овај метод није признат као метод који решава Папосов проблем, али је ова идеја придруживања апсцисе и ординате тачкама у равни, затим превођење геометријских података била револуционарна.</a:t>
            </a:r>
            <a:endParaRPr lang="sr-Latn-CS" sz="2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475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7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42988" y="836613"/>
            <a:ext cx="676910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400">
                <a:latin typeface="Times New Roman" panose="02020603050405020304" pitchFamily="18" charset="0"/>
              </a:rPr>
              <a:t>1807. год тројица Американаца су били задужени да створе урбанистички план Њујорка. У славу Декарта замислили су систем лоцирања који се ослања на познавање бројева. Имали су идеју да цело острво Менхетан изделе на 12 уздужних авенија и 156 попречних улица дуж правца са запада на исток, тј. </a:t>
            </a:r>
            <a:r>
              <a:rPr lang="sr-Cyrl-CS" sz="2400" i="1">
                <a:latin typeface="Times New Roman" panose="02020603050405020304" pitchFamily="18" charset="0"/>
              </a:rPr>
              <a:t>х</a:t>
            </a:r>
            <a:r>
              <a:rPr lang="sr-Cyrl-CS" sz="2400">
                <a:latin typeface="Times New Roman" panose="02020603050405020304" pitchFamily="18" charset="0"/>
              </a:rPr>
              <a:t> авенија и </a:t>
            </a:r>
            <a:r>
              <a:rPr lang="sr-Cyrl-CS" sz="2400" i="1">
                <a:latin typeface="Times New Roman" panose="02020603050405020304" pitchFamily="18" charset="0"/>
              </a:rPr>
              <a:t>у</a:t>
            </a:r>
            <a:r>
              <a:rPr lang="sr-Cyrl-CS" sz="2400">
                <a:latin typeface="Times New Roman" panose="02020603050405020304" pitchFamily="18" charset="0"/>
              </a:rPr>
              <a:t> улица.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400">
                <a:latin typeface="Times New Roman" panose="02020603050405020304" pitchFamily="18" charset="0"/>
              </a:rPr>
              <a:t>За разбијање монотоније постоји једна крива улица Бродвеј.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pic>
        <p:nvPicPr>
          <p:cNvPr id="17411" name="Picture 5" descr="DSCN3425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49725"/>
            <a:ext cx="324008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6192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800" b="1">
                <a:latin typeface="Times New Roman" panose="02020603050405020304" pitchFamily="18" charset="0"/>
              </a:rPr>
              <a:t>ПИТАЊА ЗА ПОНАВЉАЊЕ:</a:t>
            </a:r>
            <a:endParaRPr lang="sr-Latn-CS" sz="2800" b="1">
              <a:latin typeface="Times New Roman" panose="02020603050405020304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7850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400">
                <a:latin typeface="Times New Roman" panose="02020603050405020304" pitchFamily="18" charset="0"/>
              </a:rPr>
              <a:t>- Шта чине две бројевне праве које се секу под правим углом и имају заједнички почетак?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23850" y="2420938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400">
                <a:latin typeface="Times New Roman" panose="02020603050405020304" pitchFamily="18" charset="0"/>
              </a:rPr>
              <a:t>- Како се називају ове праве?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50825" y="3141663"/>
            <a:ext cx="864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400">
                <a:latin typeface="Times New Roman" panose="02020603050405020304" pitchFamily="18" charset="0"/>
              </a:rPr>
              <a:t>- Шта знаш о координатним равнима правоуглог координатног система? 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23850" y="4221163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400">
                <a:latin typeface="Times New Roman" panose="02020603050405020304" pitchFamily="18" charset="0"/>
              </a:rPr>
              <a:t>- Чему служи правоугли координатни систем?</a:t>
            </a:r>
            <a:r>
              <a:rPr lang="sr-Cyrl-CS" sz="2000">
                <a:latin typeface="Times New Roman" panose="02020603050405020304" pitchFamily="18" charset="0"/>
              </a:rPr>
              <a:t> </a:t>
            </a:r>
            <a:endParaRPr lang="sr-Latn-C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13" grpId="0" autoUpdateAnimBg="0"/>
      <p:bldP spid="43014" grpId="0" autoUpdateAnimBg="0"/>
      <p:bldP spid="43015" grpId="0" autoUpdateAnimBg="0"/>
      <p:bldP spid="430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Picture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25955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51723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3"/>
              </a:rPr>
              <a:t>http://osljubicaradosavljevicnada.nasaskola.rs/files/Matematika/Koordinatni sistem.ppt</a:t>
            </a:r>
            <a:endParaRPr kumimoji="0" lang="sr-Latn-R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90805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latin typeface="Times New Roman" panose="02020603050405020304" pitchFamily="18" charset="0"/>
              </a:rPr>
              <a:t>Нека је</a:t>
            </a:r>
            <a:r>
              <a:rPr lang="sr-Latn-CS" sz="2400">
                <a:latin typeface="Times New Roman" panose="02020603050405020304" pitchFamily="18" charset="0"/>
              </a:rPr>
              <a:t> </a:t>
            </a:r>
            <a:r>
              <a:rPr lang="sr-Latn-CS" sz="2400">
                <a:latin typeface="Symbol" panose="05050102010706020507" pitchFamily="18" charset="2"/>
              </a:rPr>
              <a:t>a</a:t>
            </a:r>
            <a:r>
              <a:rPr lang="sr-Latn-CS" sz="2400">
                <a:latin typeface="Times New Roman" panose="02020603050405020304" pitchFamily="18" charset="0"/>
              </a:rPr>
              <a:t> </a:t>
            </a:r>
            <a:r>
              <a:rPr lang="sr-Cyrl-CS" sz="2400">
                <a:latin typeface="Times New Roman" panose="02020603050405020304" pitchFamily="18" charset="0"/>
              </a:rPr>
              <a:t>једна задана раван.</a:t>
            </a:r>
            <a:r>
              <a:rPr lang="sr-Latn-CS" sz="2400">
                <a:latin typeface="Times New Roman" panose="02020603050405020304" pitchFamily="18" charset="0"/>
              </a:rPr>
              <a:t> </a:t>
            </a:r>
            <a:r>
              <a:rPr lang="sr-Cyrl-CS" sz="2400">
                <a:latin typeface="Times New Roman" panose="02020603050405020304" pitchFamily="18" charset="0"/>
              </a:rPr>
              <a:t>Уочимо у тој равни две нормалне бројевне праве </a:t>
            </a:r>
            <a:r>
              <a:rPr lang="sr-Latn-CS" sz="2400">
                <a:latin typeface="Times New Roman" panose="02020603050405020304" pitchFamily="18" charset="0"/>
              </a:rPr>
              <a:t>x </a:t>
            </a:r>
            <a:r>
              <a:rPr lang="sr-Cyrl-CS" sz="2400">
                <a:latin typeface="Times New Roman" panose="02020603050405020304" pitchFamily="18" charset="0"/>
              </a:rPr>
              <a:t>и</a:t>
            </a:r>
            <a:r>
              <a:rPr lang="sr-Latn-CS" sz="2400">
                <a:latin typeface="Times New Roman" panose="02020603050405020304" pitchFamily="18" charset="0"/>
              </a:rPr>
              <a:t> y </a:t>
            </a:r>
            <a:r>
              <a:rPr lang="sr-Cyrl-CS" sz="2400">
                <a:latin typeface="Times New Roman" panose="02020603050405020304" pitchFamily="18" charset="0"/>
              </a:rPr>
              <a:t>са заједничким почетком О. Ове праве образују правоугли Декартов координатни систем у равни.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4872038" y="469741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567363" y="47069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171950" y="3009900"/>
            <a:ext cx="12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952750" y="47148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257925" y="47148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681413" y="469741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865938" y="469741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x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4225925" y="2189163"/>
            <a:ext cx="0" cy="4668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4176713" y="6389688"/>
            <a:ext cx="12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176713" y="5824538"/>
            <a:ext cx="12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176713" y="5251450"/>
            <a:ext cx="12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171950" y="3602038"/>
            <a:ext cx="12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4171950" y="4216400"/>
            <a:ext cx="12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2282825" y="46958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225925" y="19605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y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1544638" y="4719638"/>
            <a:ext cx="558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614863" y="4706938"/>
            <a:ext cx="190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 1       2        3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171950" y="4695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0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292600" y="398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1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292600" y="33734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2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4292600" y="27813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3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414713" y="4695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-1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2686050" y="469741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-2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2016125" y="4695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-3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4225925" y="50228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-1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4225925" y="55959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-2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4225925" y="61610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-3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1116013" y="0"/>
            <a:ext cx="6372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sr-Cyrl-C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ПРАВОУГЛИ КООРДИНАТНИ СИСТЕМ У РАВНИ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4225925" y="3373438"/>
            <a:ext cx="1565275" cy="134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5580063" y="3141663"/>
            <a:ext cx="308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latin typeface="Times New Roman" panose="02020603050405020304" pitchFamily="18" charset="0"/>
              </a:rPr>
              <a:t>координатни почетак</a:t>
            </a: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 flipV="1">
            <a:off x="1544638" y="2874963"/>
            <a:ext cx="222250" cy="183991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H="1">
            <a:off x="2282825" y="2324100"/>
            <a:ext cx="1943100" cy="936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0" y="2349500"/>
            <a:ext cx="263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latin typeface="Times New Roman" panose="02020603050405020304" pitchFamily="18" charset="0"/>
              </a:rPr>
              <a:t>координатне осе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4225925" y="4706938"/>
            <a:ext cx="0" cy="76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1544638" y="4727575"/>
            <a:ext cx="55880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V="1">
            <a:off x="4225925" y="2173288"/>
            <a:ext cx="0" cy="4668837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1544638" y="4737100"/>
            <a:ext cx="55880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7132638" y="4791075"/>
            <a:ext cx="0" cy="8048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6057900" y="5480050"/>
            <a:ext cx="2147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latin typeface="Times New Roman" panose="02020603050405020304" pitchFamily="18" charset="0"/>
              </a:rPr>
              <a:t>апсцисна оса</a:t>
            </a:r>
            <a:r>
              <a:rPr lang="sr-Latn-CS" sz="240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sz="2400">
                <a:latin typeface="Times New Roman" panose="02020603050405020304" pitchFamily="18" charset="0"/>
              </a:rPr>
              <a:t>(x-o</a:t>
            </a:r>
            <a:r>
              <a:rPr lang="sr-Cyrl-CS" sz="2400">
                <a:latin typeface="Times New Roman" panose="02020603050405020304" pitchFamily="18" charset="0"/>
              </a:rPr>
              <a:t>с</a:t>
            </a:r>
            <a:r>
              <a:rPr lang="sr-Latn-CS" sz="2400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4227513" y="2173288"/>
            <a:ext cx="0" cy="4652962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H="1">
            <a:off x="3414713" y="5595938"/>
            <a:ext cx="757237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1403350" y="5300663"/>
            <a:ext cx="21478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latin typeface="Times New Roman" panose="02020603050405020304" pitchFamily="18" charset="0"/>
              </a:rPr>
              <a:t>ординатна оса</a:t>
            </a:r>
            <a:endParaRPr lang="sr-Latn-CS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sz="2400">
                <a:latin typeface="Times New Roman" panose="02020603050405020304" pitchFamily="18" charset="0"/>
              </a:rPr>
              <a:t>(y-o</a:t>
            </a:r>
            <a:r>
              <a:rPr lang="sr-Cyrl-CS" sz="2400">
                <a:latin typeface="Times New Roman" panose="02020603050405020304" pitchFamily="18" charset="0"/>
              </a:rPr>
              <a:t>с</a:t>
            </a:r>
            <a:r>
              <a:rPr lang="sr-Latn-CS" sz="2400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4211638" y="2205038"/>
            <a:ext cx="2906712" cy="250666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1331913" y="2205038"/>
            <a:ext cx="2906712" cy="250666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1331913" y="4727575"/>
            <a:ext cx="2906712" cy="2130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4227513" y="4727575"/>
            <a:ext cx="2906712" cy="2130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5148263" y="2133600"/>
            <a:ext cx="30845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latin typeface="Times New Roman" panose="02020603050405020304" pitchFamily="18" charset="0"/>
              </a:rPr>
              <a:t>координатне равни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latin typeface="Times New Roman" panose="02020603050405020304" pitchFamily="18" charset="0"/>
              </a:rPr>
              <a:t>(квадранти)</a:t>
            </a:r>
            <a:endParaRPr lang="sr-Latn-C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4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9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9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9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95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9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95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95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9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9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195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295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95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9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95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695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995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195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395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95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695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795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895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095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295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75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75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75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75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75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nimBg="1"/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utoUpdateAnimBg="0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utoUpdateAnimBg="0"/>
      <p:bldP spid="16402" grpId="0" animBg="1"/>
      <p:bldP spid="16403" grpId="0" autoUpdateAnimBg="0"/>
      <p:bldP spid="16404" grpId="0" autoUpdateAnimBg="0"/>
      <p:bldP spid="16405" grpId="0" autoUpdateAnimBg="0"/>
      <p:bldP spid="16406" grpId="0" autoUpdateAnimBg="0"/>
      <p:bldP spid="16407" grpId="0" autoUpdateAnimBg="0"/>
      <p:bldP spid="16408" grpId="0" autoUpdateAnimBg="0"/>
      <p:bldP spid="16409" grpId="0" autoUpdateAnimBg="0"/>
      <p:bldP spid="16410" grpId="0" autoUpdateAnimBg="0"/>
      <p:bldP spid="16411" grpId="0" autoUpdateAnimBg="0"/>
      <p:bldP spid="16412" grpId="0" autoUpdateAnimBg="0"/>
      <p:bldP spid="16413" grpId="0" autoUpdateAnimBg="0"/>
      <p:bldP spid="16415" grpId="0" animBg="1"/>
      <p:bldP spid="16416" grpId="0" autoUpdateAnimBg="0"/>
      <p:bldP spid="16417" grpId="0" animBg="1"/>
      <p:bldP spid="16418" grpId="0" animBg="1"/>
      <p:bldP spid="16419" grpId="0" autoUpdateAnimBg="0"/>
      <p:bldP spid="16420" grpId="0" animBg="1"/>
      <p:bldP spid="16421" grpId="0" animBg="1"/>
      <p:bldP spid="16422" grpId="0" animBg="1"/>
      <p:bldP spid="16423" grpId="0" animBg="1"/>
      <p:bldP spid="16424" grpId="0" animBg="1"/>
      <p:bldP spid="16425" grpId="0" autoUpdateAnimBg="0"/>
      <p:bldP spid="16426" grpId="0" animBg="1"/>
      <p:bldP spid="16427" grpId="0" animBg="1"/>
      <p:bldP spid="16428" grpId="0" autoUpdateAnimBg="0"/>
      <p:bldP spid="16429" grpId="0" animBg="1"/>
      <p:bldP spid="16430" grpId="0" animBg="1"/>
      <p:bldP spid="16431" grpId="0" animBg="1"/>
      <p:bldP spid="16432" grpId="0" animBg="1"/>
      <p:bldP spid="164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68538" y="0"/>
            <a:ext cx="42846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sz="2000" b="1">
                <a:latin typeface="Times New Roman" panose="02020603050405020304" pitchFamily="18" charset="0"/>
              </a:rPr>
              <a:t>ПРАВОУГЛИ КООРДИНАТНИ </a:t>
            </a:r>
            <a:br>
              <a:rPr lang="sr-Cyrl-CS" sz="2000" b="1">
                <a:latin typeface="Times New Roman" panose="02020603050405020304" pitchFamily="18" charset="0"/>
              </a:rPr>
            </a:br>
            <a:r>
              <a:rPr lang="sr-Cyrl-CS" sz="2000" b="1">
                <a:latin typeface="Times New Roman" panose="02020603050405020304" pitchFamily="18" charset="0"/>
              </a:rPr>
              <a:t>СИСТЕМ У РАВНИ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8861425" y="3357563"/>
            <a:ext cx="282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1800">
                <a:latin typeface="Times New Roman" panose="02020603050405020304" pitchFamily="18" charset="0"/>
              </a:rPr>
              <a:t>x</a:t>
            </a:r>
            <a:endParaRPr lang="en-GB" sz="1800">
              <a:latin typeface="Times New Roman" panose="02020603050405020304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572000" y="0"/>
            <a:ext cx="21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1800">
                <a:latin typeface="Times New Roman" panose="02020603050405020304" pitchFamily="18" charset="0"/>
              </a:rPr>
              <a:t>y</a:t>
            </a:r>
            <a:endParaRPr lang="en-GB" sz="1800">
              <a:latin typeface="Times New Roman" panose="02020603050405020304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219700" y="1412875"/>
            <a:ext cx="30845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I</a:t>
            </a:r>
            <a:r>
              <a:rPr lang="sr-Cyrl-CS" sz="2000">
                <a:latin typeface="Times New Roman" panose="02020603050405020304" pitchFamily="18" charset="0"/>
              </a:rPr>
              <a:t> квадрант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x&gt;0, y&gt;0</a:t>
            </a:r>
            <a:endParaRPr lang="sr-Latn-CS" sz="2000">
              <a:latin typeface="Times New Roman" panose="02020603050405020304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00113" y="1557338"/>
            <a:ext cx="30845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II</a:t>
            </a:r>
            <a:r>
              <a:rPr lang="sr-Cyrl-CS" sz="2000">
                <a:latin typeface="Times New Roman" panose="02020603050405020304" pitchFamily="18" charset="0"/>
              </a:rPr>
              <a:t> квадрант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x&lt;0, y&gt;0</a:t>
            </a:r>
            <a:endParaRPr lang="sr-Latn-CS" sz="2000">
              <a:latin typeface="Times New Roman" panose="02020603050405020304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55650" y="4437063"/>
            <a:ext cx="30845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III</a:t>
            </a:r>
            <a:r>
              <a:rPr lang="sr-Cyrl-CS" sz="2000">
                <a:latin typeface="Times New Roman" panose="02020603050405020304" pitchFamily="18" charset="0"/>
              </a:rPr>
              <a:t> квадрант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x&lt;0, y&lt;0</a:t>
            </a:r>
            <a:endParaRPr lang="sr-Latn-CS" sz="2000">
              <a:latin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03800" y="4437063"/>
            <a:ext cx="30845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IV</a:t>
            </a:r>
            <a:r>
              <a:rPr lang="sr-Cyrl-CS" sz="2000">
                <a:latin typeface="Times New Roman" panose="02020603050405020304" pitchFamily="18" charset="0"/>
              </a:rPr>
              <a:t> квадрант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x&gt;0, y&lt;0</a:t>
            </a:r>
            <a:endParaRPr lang="sr-Latn-CS" sz="2000">
              <a:latin typeface="Times New Roman" panose="02020603050405020304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563938" y="2492375"/>
            <a:ext cx="30845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Cyrl-CS" sz="2000">
                <a:latin typeface="Times New Roman" panose="02020603050405020304" pitchFamily="18" charset="0"/>
              </a:rPr>
              <a:t>координатни почетак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Cyrl-CS" sz="2000">
                <a:latin typeface="Times New Roman" panose="02020603050405020304" pitchFamily="18" charset="0"/>
              </a:rPr>
              <a:t>О(0, 0)</a:t>
            </a:r>
            <a:endParaRPr lang="sr-Latn-C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75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75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75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 autoUpdateAnimBg="0"/>
      <p:bldP spid="20488" grpId="0" autoUpdateAnimBg="0"/>
      <p:bldP spid="20489" grpId="0" autoUpdateAnimBg="0"/>
      <p:bldP spid="20490" grpId="0" autoUpdateAnimBg="0"/>
      <p:bldP spid="204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380288" y="44370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x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 flipV="1">
            <a:off x="4716463" y="2565400"/>
            <a:ext cx="0" cy="400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716463" y="256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y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2051050" y="4508500"/>
            <a:ext cx="558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667250" y="44973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2400">
                <a:latin typeface="Times New Roman" panose="02020603050405020304" pitchFamily="18" charset="0"/>
              </a:rPr>
              <a:t>0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V="1">
            <a:off x="6372225" y="3644900"/>
            <a:ext cx="0" cy="84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4716463" y="3644900"/>
            <a:ext cx="16557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 flipV="1">
            <a:off x="6372225" y="3644900"/>
            <a:ext cx="53975" cy="68263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5795963" y="2997200"/>
            <a:ext cx="1176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sz="2400">
                <a:latin typeface="Times New Roman" panose="02020603050405020304" pitchFamily="18" charset="0"/>
              </a:rPr>
              <a:t>M (x,y)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0" y="0"/>
            <a:ext cx="78120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400">
                <a:latin typeface="Times New Roman" panose="02020603050405020304" pitchFamily="18" charset="0"/>
              </a:rPr>
              <a:t>Правоугли координатни систем служи за графичко приказивање положаја тачака и правих линија као и за цртање разних кривих линија и равних геометријских фигура.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0" y="1557338"/>
            <a:ext cx="8532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latin typeface="Times New Roman" panose="02020603050405020304" pitchFamily="18" charset="0"/>
              </a:rPr>
              <a:t>Сваком уређеном пару (х,у) бројева додељује се по једна тачка М и свакој тачки М додељује се по један уређени пар (х,у).</a:t>
            </a:r>
            <a:endParaRPr lang="sr-Latn-C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75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75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utoUpdateAnimBg="0"/>
      <p:bldP spid="22538" grpId="0" animBg="1"/>
      <p:bldP spid="22545" grpId="0" autoUpdateAnimBg="0"/>
      <p:bldP spid="22546" grpId="0" animBg="1"/>
      <p:bldP spid="22548" grpId="0" autoUpdateAnimBg="0"/>
      <p:bldP spid="22558" grpId="0" animBg="1"/>
      <p:bldP spid="22559" grpId="0" animBg="1"/>
      <p:bldP spid="22560" grpId="0" animBg="1"/>
      <p:bldP spid="2256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927350" y="7112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Cyrl-CS" sz="3600" b="1">
                <a:solidFill>
                  <a:schemeClr val="bg1"/>
                </a:solidFill>
                <a:latin typeface="Times New Roman" panose="02020603050405020304" pitchFamily="18" charset="0"/>
              </a:rPr>
              <a:t>РЕНЕ ДЕКАРТ</a:t>
            </a:r>
            <a:endParaRPr lang="sr-Latn-C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71550" y="2420938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solidFill>
                  <a:schemeClr val="bg1"/>
                </a:solidFill>
                <a:latin typeface="Times New Roman" panose="02020603050405020304" pitchFamily="18" charset="0"/>
              </a:rPr>
              <a:t>- Живео је од</a:t>
            </a:r>
            <a:r>
              <a:rPr lang="sr-Latn-CS" sz="2400">
                <a:solidFill>
                  <a:schemeClr val="bg1"/>
                </a:solidFill>
                <a:latin typeface="Times New Roman" panose="02020603050405020304" pitchFamily="18" charset="0"/>
              </a:rPr>
              <a:t> 1596. </a:t>
            </a:r>
            <a:r>
              <a:rPr lang="sr-Cyrl-CS" sz="2400">
                <a:solidFill>
                  <a:schemeClr val="bg1"/>
                </a:solidFill>
                <a:latin typeface="Times New Roman" panose="02020603050405020304" pitchFamily="18" charset="0"/>
              </a:rPr>
              <a:t>до</a:t>
            </a:r>
            <a:r>
              <a:rPr lang="sr-Latn-CS" sz="2400">
                <a:solidFill>
                  <a:schemeClr val="bg1"/>
                </a:solidFill>
                <a:latin typeface="Times New Roman" panose="02020603050405020304" pitchFamily="18" charset="0"/>
              </a:rPr>
              <a:t> 1650.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00113" y="3429000"/>
            <a:ext cx="684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solidFill>
                  <a:schemeClr val="bg1"/>
                </a:solidFill>
                <a:latin typeface="Times New Roman" panose="02020603050405020304" pitchFamily="18" charset="0"/>
              </a:rPr>
              <a:t>- Француски филозоф, математичар и физичар.</a:t>
            </a:r>
            <a:endParaRPr lang="sr-Latn-C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00113" y="4508500"/>
            <a:ext cx="777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Cyrl-CS" sz="2400">
                <a:solidFill>
                  <a:schemeClr val="bg1"/>
                </a:solidFill>
                <a:latin typeface="Times New Roman" panose="02020603050405020304" pitchFamily="18" charset="0"/>
              </a:rPr>
              <a:t>- Оснивач је модерне геометрије-аналитичке геометрије</a:t>
            </a:r>
            <a:r>
              <a:rPr lang="pl-PL" sz="240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sr-Latn-C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27088" y="5516563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sr-Cyrl-CS" sz="24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pl-PL" sz="2400">
                <a:solidFill>
                  <a:schemeClr val="bg1"/>
                </a:solidFill>
                <a:latin typeface="Times New Roman" panose="02020603050405020304" pitchFamily="18" charset="0"/>
              </a:rPr>
              <a:t>“</a:t>
            </a:r>
            <a:r>
              <a:rPr lang="sr-Cyrl-CS" sz="2400">
                <a:solidFill>
                  <a:schemeClr val="bg1"/>
                </a:solidFill>
                <a:latin typeface="Times New Roman" panose="02020603050405020304" pitchFamily="18" charset="0"/>
              </a:rPr>
              <a:t>Мислим, дакле постојим</a:t>
            </a:r>
            <a:r>
              <a:rPr lang="pl-PL" sz="2400">
                <a:solidFill>
                  <a:schemeClr val="bg1"/>
                </a:solidFill>
                <a:latin typeface="Times New Roman" panose="02020603050405020304" pitchFamily="18" charset="0"/>
              </a:rPr>
              <a:t> (</a:t>
            </a:r>
            <a:r>
              <a:rPr lang="sr-Cyrl-CS" sz="2400">
                <a:solidFill>
                  <a:schemeClr val="bg1"/>
                </a:solidFill>
                <a:latin typeface="Times New Roman" panose="02020603050405020304" pitchFamily="18" charset="0"/>
              </a:rPr>
              <a:t>јесам</a:t>
            </a:r>
            <a:r>
              <a:rPr lang="pl-PL" sz="2400">
                <a:solidFill>
                  <a:schemeClr val="bg1"/>
                </a:solidFill>
                <a:latin typeface="Times New Roman" panose="02020603050405020304" pitchFamily="18" charset="0"/>
              </a:rPr>
              <a:t>)" (</a:t>
            </a:r>
            <a:r>
              <a:rPr lang="pl-PL" sz="2400" i="1">
                <a:solidFill>
                  <a:schemeClr val="bg1"/>
                </a:solidFill>
                <a:latin typeface="Times New Roman" panose="02020603050405020304" pitchFamily="18" charset="0"/>
              </a:rPr>
              <a:t>Cogito ergo sum</a:t>
            </a:r>
            <a:r>
              <a:rPr lang="pl-PL" sz="2400">
                <a:solidFill>
                  <a:schemeClr val="bg1"/>
                </a:solidFill>
                <a:latin typeface="Times New Roman" panose="02020603050405020304" pitchFamily="18" charset="0"/>
              </a:rPr>
              <a:t>).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sr-Latn-C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925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  <p:bldP spid="215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50825" y="1052513"/>
            <a:ext cx="33845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200">
                <a:latin typeface="Times New Roman" panose="02020603050405020304" pitchFamily="18" charset="0"/>
              </a:rPr>
              <a:t>На пример у географији координате нам омогућују да одредимо сваку тачку на површини глобуса полазећи од фиксног гриничног меридијана у Великој Британији (западна или источна географска дужина) и од еквадора (северна или јужна географска дужина).</a:t>
            </a:r>
            <a:endParaRPr lang="sr-Latn-CS" sz="2200">
              <a:latin typeface="Times New Roman" panose="02020603050405020304" pitchFamily="18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435600" y="1484313"/>
            <a:ext cx="3708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r-Cyrl-CS" sz="2400">
                <a:latin typeface="Times New Roman" panose="02020603050405020304" pitchFamily="18" charset="0"/>
              </a:rPr>
              <a:t>Тако је Париз смештен на 2</a:t>
            </a:r>
            <a:r>
              <a:rPr lang="sr-Cyrl-CS" sz="2400" baseline="30000">
                <a:latin typeface="Times New Roman" panose="02020603050405020304" pitchFamily="18" charset="0"/>
              </a:rPr>
              <a:t>о</a:t>
            </a:r>
            <a:r>
              <a:rPr lang="sr-Cyrl-CS" sz="2400">
                <a:latin typeface="Times New Roman" panose="02020603050405020304" pitchFamily="18" charset="0"/>
              </a:rPr>
              <a:t>20 источне географске дужине (Источно од Гринича) и 48</a:t>
            </a:r>
            <a:r>
              <a:rPr lang="sr-Cyrl-CS" sz="2400" baseline="30000">
                <a:latin typeface="Times New Roman" panose="02020603050405020304" pitchFamily="18" charset="0"/>
              </a:rPr>
              <a:t>о</a:t>
            </a:r>
            <a:r>
              <a:rPr lang="sr-Cyrl-CS" sz="2400">
                <a:latin typeface="Times New Roman" panose="02020603050405020304" pitchFamily="18" charset="0"/>
              </a:rPr>
              <a:t>5 северне географске дужине (северно од екватора).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1187450" y="188913"/>
            <a:ext cx="6372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b="1">
                <a:latin typeface="Times New Roman" panose="02020603050405020304" pitchFamily="18" charset="0"/>
              </a:rPr>
              <a:t>Примена правоуглог координатног система у равни</a:t>
            </a:r>
            <a:endParaRPr 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825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Cyrl-CS" sz="2400" u="sng">
                <a:latin typeface="Times New Roman" panose="02020603050405020304" pitchFamily="18" charset="0"/>
              </a:rPr>
              <a:t>ПРИМЕР 1</a:t>
            </a:r>
            <a:r>
              <a:rPr lang="sr-Cyrl-CS" sz="2400">
                <a:latin typeface="Times New Roman" panose="02020603050405020304" pitchFamily="18" charset="0"/>
              </a:rPr>
              <a:t>: На основу података са слике одреди координате тачака</a:t>
            </a:r>
            <a:r>
              <a:rPr lang="en-US" sz="2400">
                <a:latin typeface="Times New Roman" panose="02020603050405020304" pitchFamily="18" charset="0"/>
              </a:rPr>
              <a:t> </a:t>
            </a:r>
            <a:r>
              <a:rPr lang="sr-Cyrl-CS" sz="2400">
                <a:latin typeface="Times New Roman" panose="02020603050405020304" pitchFamily="18" charset="0"/>
              </a:rPr>
              <a:t>А, </a:t>
            </a:r>
            <a:r>
              <a:rPr lang="en-US" sz="2400">
                <a:latin typeface="Times New Roman" panose="02020603050405020304" pitchFamily="18" charset="0"/>
              </a:rPr>
              <a:t>B, C, D, E, F.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339975" y="2060575"/>
            <a:ext cx="0" cy="8636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2339975" y="2060575"/>
            <a:ext cx="2066925" cy="3175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268538" y="1700213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-4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5364163" y="1196975"/>
            <a:ext cx="0" cy="1800225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4356100" y="1125538"/>
            <a:ext cx="1058863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292725" y="836613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 4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2916238" y="2997200"/>
            <a:ext cx="0" cy="1800225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2916238" y="4724400"/>
            <a:ext cx="1439862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771775" y="4437063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-3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 - 4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877050" y="2924175"/>
            <a:ext cx="0" cy="1800225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4427538" y="4724400"/>
            <a:ext cx="2449512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6804025" y="4437063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5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 - 4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3348038" y="2924175"/>
            <a:ext cx="1058862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276600" y="2636838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-2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 0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4427538" y="2997200"/>
            <a:ext cx="0" cy="2592388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4284663" y="5300663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0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</a:rPr>
              <a:t> -6</a:t>
            </a:r>
            <a:r>
              <a:rPr lang="sr-Latn-CS" sz="1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307" name="Text Box 23"/>
          <p:cNvSpPr txBox="1">
            <a:spLocks noChangeArrowheads="1"/>
          </p:cNvSpPr>
          <p:nvPr/>
        </p:nvSpPr>
        <p:spPr bwMode="auto">
          <a:xfrm>
            <a:off x="8877300" y="29241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1800">
                <a:latin typeface="Times New Roman" panose="02020603050405020304" pitchFamily="18" charset="0"/>
              </a:rPr>
              <a:t>x</a:t>
            </a:r>
            <a:endParaRPr lang="en-GB" sz="1800">
              <a:latin typeface="Times New Roman" panose="02020603050405020304" pitchFamily="18" charset="0"/>
            </a:endParaRPr>
          </a:p>
        </p:txBody>
      </p:sp>
      <p:sp>
        <p:nvSpPr>
          <p:cNvPr id="12308" name="Text Box 24"/>
          <p:cNvSpPr txBox="1">
            <a:spLocks noChangeArrowheads="1"/>
          </p:cNvSpPr>
          <p:nvPr/>
        </p:nvSpPr>
        <p:spPr bwMode="auto">
          <a:xfrm>
            <a:off x="4427538" y="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1800">
                <a:latin typeface="Times New Roman" panose="02020603050405020304" pitchFamily="18" charset="0"/>
              </a:rPr>
              <a:t>y</a:t>
            </a:r>
            <a:endParaRPr lang="en-GB" sz="1800">
              <a:latin typeface="Times New Roman" panose="02020603050405020304" pitchFamily="18" charset="0"/>
            </a:endParaRPr>
          </a:p>
        </p:txBody>
      </p:sp>
      <p:graphicFrame>
        <p:nvGraphicFramePr>
          <p:cNvPr id="28699" name="Object 2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164388" y="5270500"/>
          <a:ext cx="172878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Document" showAsIcon="1" r:id="rId4" imgW="914400" imgH="714375" progId="Word.Document.8">
                  <p:embed/>
                </p:oleObj>
              </mc:Choice>
              <mc:Fallback>
                <p:oleObj name="Document" showAsIcon="1" r:id="rId4" imgW="914400" imgH="714375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270500"/>
                        <a:ext cx="1728787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75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75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75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75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75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8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8" grpId="0" animBg="1"/>
      <p:bldP spid="28679" grpId="0" animBg="1"/>
      <p:bldP spid="28680" grpId="0" autoUpdateAnimBg="0"/>
      <p:bldP spid="28681" grpId="0" animBg="1"/>
      <p:bldP spid="28682" grpId="0" animBg="1"/>
      <p:bldP spid="28683" grpId="0" autoUpdateAnimBg="0"/>
      <p:bldP spid="28685" grpId="0" animBg="1"/>
      <p:bldP spid="28686" grpId="0" animBg="1"/>
      <p:bldP spid="28687" grpId="0" autoUpdateAnimBg="0"/>
      <p:bldP spid="28688" grpId="0" animBg="1"/>
      <p:bldP spid="28689" grpId="0" animBg="1"/>
      <p:bldP spid="28690" grpId="0" autoUpdateAnimBg="0"/>
      <p:bldP spid="28691" grpId="0" animBg="1"/>
      <p:bldP spid="28692" grpId="0" autoUpdateAnimBg="0"/>
      <p:bldP spid="28693" grpId="0" animBg="1"/>
      <p:bldP spid="286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Cyrl-CS" sz="2400" u="sng">
                <a:latin typeface="Times New Roman" panose="02020603050405020304" pitchFamily="18" charset="0"/>
              </a:rPr>
              <a:t>ПРИМЕР 2</a:t>
            </a:r>
            <a:r>
              <a:rPr lang="sr-Cyrl-CS" sz="2400">
                <a:latin typeface="Times New Roman" panose="02020603050405020304" pitchFamily="18" charset="0"/>
              </a:rPr>
              <a:t>: Одреди тачке координатне равни које одговарају уређеним паровима бројева: (2,2), (-4, 2), (-2, -</a:t>
            </a:r>
            <a:r>
              <a:rPr lang="en-US" sz="2400">
                <a:latin typeface="Times New Roman" panose="02020603050405020304" pitchFamily="18" charset="0"/>
              </a:rPr>
              <a:t>6</a:t>
            </a:r>
            <a:r>
              <a:rPr lang="sr-Cyrl-CS" sz="2400">
                <a:latin typeface="Times New Roman" panose="02020603050405020304" pitchFamily="18" charset="0"/>
              </a:rPr>
              <a:t>), (5,</a:t>
            </a:r>
            <a:r>
              <a:rPr lang="en-US" sz="2400">
                <a:latin typeface="Times New Roman" panose="02020603050405020304" pitchFamily="18" charset="0"/>
              </a:rPr>
              <a:t>-4</a:t>
            </a:r>
            <a:r>
              <a:rPr lang="sr-Cyrl-CS" sz="2400">
                <a:latin typeface="Times New Roman" panose="02020603050405020304" pitchFamily="18" charset="0"/>
              </a:rPr>
              <a:t>), (7, 0), (0,4).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 flipV="1">
            <a:off x="5364163" y="1989138"/>
            <a:ext cx="53975" cy="68262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/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 flipV="1">
            <a:off x="2339975" y="1989138"/>
            <a:ext cx="53975" cy="68262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/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 flipV="1">
            <a:off x="3314700" y="5614988"/>
            <a:ext cx="53975" cy="68262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/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 flipV="1">
            <a:off x="6877050" y="4724400"/>
            <a:ext cx="53975" cy="68263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5292725" y="1628775"/>
            <a:ext cx="117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A (2,</a:t>
            </a:r>
            <a:r>
              <a:rPr lang="sr-Cyrl-CS" sz="24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1835150" y="1557338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-4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sr-Cyrl-CS" sz="24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2627313" y="5661025"/>
            <a:ext cx="1468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2,</a:t>
            </a:r>
            <a:r>
              <a:rPr lang="sr-Cyrl-CS" sz="24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-6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6877050" y="450850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5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sr-Cyrl-CS" sz="24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-4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364163" y="2060575"/>
            <a:ext cx="0" cy="9398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flipV="1">
            <a:off x="4427538" y="2060575"/>
            <a:ext cx="936625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2339975" y="2133600"/>
            <a:ext cx="0" cy="866775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2339975" y="2060575"/>
            <a:ext cx="2066925" cy="3175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>
            <a:off x="3348038" y="2997200"/>
            <a:ext cx="12700" cy="258445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3371850" y="5665788"/>
            <a:ext cx="1039813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6877050" y="2997200"/>
            <a:ext cx="0" cy="17272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4356100" y="4724400"/>
            <a:ext cx="2520950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92" name="Oval 44"/>
          <p:cNvSpPr>
            <a:spLocks noChangeArrowheads="1"/>
          </p:cNvSpPr>
          <p:nvPr/>
        </p:nvSpPr>
        <p:spPr bwMode="auto">
          <a:xfrm flipV="1">
            <a:off x="7885113" y="2924175"/>
            <a:ext cx="53975" cy="68263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/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 flipV="1">
            <a:off x="4356100" y="1125538"/>
            <a:ext cx="53975" cy="68262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/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7524750" y="2492375"/>
            <a:ext cx="117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E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7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sr-Cyrl-CS" sz="24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0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4284663" y="836613"/>
            <a:ext cx="1176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F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0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sr-Cyrl-CS" sz="24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r>
              <a:rPr lang="sr-Latn-CS" sz="24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4356100" y="2924175"/>
            <a:ext cx="3529013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4356100" y="1196975"/>
            <a:ext cx="53975" cy="177165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3337" name="Text Box 50"/>
          <p:cNvSpPr txBox="1">
            <a:spLocks noChangeArrowheads="1"/>
          </p:cNvSpPr>
          <p:nvPr/>
        </p:nvSpPr>
        <p:spPr bwMode="auto">
          <a:xfrm>
            <a:off x="8877300" y="29241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1800">
                <a:latin typeface="Times New Roman" panose="02020603050405020304" pitchFamily="18" charset="0"/>
              </a:rPr>
              <a:t>x</a:t>
            </a:r>
            <a:endParaRPr lang="en-GB" sz="1800">
              <a:latin typeface="Times New Roman" panose="02020603050405020304" pitchFamily="18" charset="0"/>
            </a:endParaRPr>
          </a:p>
        </p:txBody>
      </p:sp>
      <p:sp>
        <p:nvSpPr>
          <p:cNvPr id="13338" name="Text Box 51"/>
          <p:cNvSpPr txBox="1">
            <a:spLocks noChangeArrowheads="1"/>
          </p:cNvSpPr>
          <p:nvPr/>
        </p:nvSpPr>
        <p:spPr bwMode="auto">
          <a:xfrm>
            <a:off x="4427538" y="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1800">
                <a:latin typeface="Times New Roman" panose="02020603050405020304" pitchFamily="18" charset="0"/>
              </a:rPr>
              <a:t>y</a:t>
            </a:r>
            <a:endParaRPr lang="en-GB" sz="1800">
              <a:latin typeface="Times New Roman" panose="02020603050405020304" pitchFamily="18" charset="0"/>
            </a:endParaRPr>
          </a:p>
        </p:txBody>
      </p:sp>
      <p:graphicFrame>
        <p:nvGraphicFramePr>
          <p:cNvPr id="27700" name="Object 5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019925" y="5157788"/>
          <a:ext cx="17510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Document" showAsIcon="1" r:id="rId5" imgW="914400" imgH="714375" progId="Word.Document.8">
                  <p:embed/>
                </p:oleObj>
              </mc:Choice>
              <mc:Fallback>
                <p:oleObj name="Document" showAsIcon="1" r:id="rId5" imgW="914400" imgH="714375" progId="Word.Document.8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157788"/>
                        <a:ext cx="175101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75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75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75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75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75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76" grpId="0" animBg="1"/>
      <p:bldP spid="27677" grpId="0" animBg="1"/>
      <p:bldP spid="27678" grpId="0" animBg="1"/>
      <p:bldP spid="27679" grpId="0" animBg="1"/>
      <p:bldP spid="27680" grpId="0" autoUpdateAnimBg="0"/>
      <p:bldP spid="27681" grpId="0" autoUpdateAnimBg="0"/>
      <p:bldP spid="27682" grpId="0" autoUpdateAnimBg="0"/>
      <p:bldP spid="27683" grpId="0" autoUpdateAnimBg="0"/>
      <p:bldP spid="27684" grpId="0" animBg="1"/>
      <p:bldP spid="27685" grpId="0" animBg="1"/>
      <p:bldP spid="27686" grpId="0" animBg="1"/>
      <p:bldP spid="27687" grpId="0" animBg="1"/>
      <p:bldP spid="27688" grpId="0" animBg="1"/>
      <p:bldP spid="27689" grpId="0" animBg="1"/>
      <p:bldP spid="27690" grpId="0" animBg="1"/>
      <p:bldP spid="27691" grpId="0" animBg="1"/>
      <p:bldP spid="27692" grpId="0" animBg="1"/>
      <p:bldP spid="27693" grpId="0" animBg="1"/>
      <p:bldP spid="27694" grpId="0" autoUpdateAnimBg="0"/>
      <p:bldP spid="27695" grpId="0" autoUpdateAnimBg="0"/>
      <p:bldP spid="27696" grpId="0" animBg="1"/>
      <p:bldP spid="276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Cyrl-CS" sz="2400" u="sng">
                <a:latin typeface="Times New Roman" panose="02020603050405020304" pitchFamily="18" charset="0"/>
              </a:rPr>
              <a:t>ПРИМЕР 3</a:t>
            </a:r>
            <a:r>
              <a:rPr lang="sr-Cyrl-CS" sz="2400">
                <a:latin typeface="Times New Roman" panose="02020603050405020304" pitchFamily="18" charset="0"/>
              </a:rPr>
              <a:t>: Нађи растојање тачке Р(-3, 4) од координатног почетка.</a:t>
            </a:r>
            <a:endParaRPr lang="sr-Latn-C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0" y="765175"/>
            <a:ext cx="5795963" cy="4826000"/>
            <a:chOff x="0" y="618"/>
            <a:chExt cx="3987" cy="3176"/>
          </a:xfrm>
        </p:grpSpPr>
        <p:pic>
          <p:nvPicPr>
            <p:cNvPr id="14360" name="Picture 101" descr="sli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9"/>
              <a:ext cx="3901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Text Box 102"/>
            <p:cNvSpPr txBox="1">
              <a:spLocks noChangeArrowheads="1"/>
            </p:cNvSpPr>
            <p:nvPr/>
          </p:nvSpPr>
          <p:spPr bwMode="auto">
            <a:xfrm>
              <a:off x="3651" y="2704"/>
              <a:ext cx="3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r-HR" sz="2000">
                  <a:latin typeface="Times New Roman" panose="02020603050405020304" pitchFamily="18" charset="0"/>
                </a:rPr>
                <a:t>x</a:t>
              </a:r>
              <a:endParaRPr lang="en-GB" sz="2000">
                <a:latin typeface="Times New Roman" panose="02020603050405020304" pitchFamily="18" charset="0"/>
              </a:endParaRPr>
            </a:p>
          </p:txBody>
        </p:sp>
        <p:sp>
          <p:nvSpPr>
            <p:cNvPr id="14362" name="Text Box 103"/>
            <p:cNvSpPr txBox="1">
              <a:spLocks noChangeArrowheads="1"/>
            </p:cNvSpPr>
            <p:nvPr/>
          </p:nvSpPr>
          <p:spPr bwMode="auto">
            <a:xfrm>
              <a:off x="2018" y="618"/>
              <a:ext cx="33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r-Cyrl-CS" sz="2000">
                  <a:latin typeface="Times New Roman" panose="02020603050405020304" pitchFamily="18" charset="0"/>
                </a:rPr>
                <a:t>у</a:t>
              </a:r>
              <a:endParaRPr lang="en-GB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32873" name="Line 105"/>
          <p:cNvSpPr>
            <a:spLocks noChangeShapeType="1"/>
          </p:cNvSpPr>
          <p:nvPr/>
        </p:nvSpPr>
        <p:spPr bwMode="auto">
          <a:xfrm>
            <a:off x="755650" y="1052513"/>
            <a:ext cx="0" cy="2890837"/>
          </a:xfrm>
          <a:prstGeom prst="line">
            <a:avLst/>
          </a:prstGeom>
          <a:noFill/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32874" name="Line 106"/>
          <p:cNvSpPr>
            <a:spLocks noChangeShapeType="1"/>
          </p:cNvSpPr>
          <p:nvPr/>
        </p:nvSpPr>
        <p:spPr bwMode="auto">
          <a:xfrm flipV="1">
            <a:off x="755650" y="1052513"/>
            <a:ext cx="2160588" cy="0"/>
          </a:xfrm>
          <a:prstGeom prst="line">
            <a:avLst/>
          </a:prstGeom>
          <a:noFill/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32876" name="Oval 108"/>
          <p:cNvSpPr>
            <a:spLocks noChangeArrowheads="1"/>
          </p:cNvSpPr>
          <p:nvPr/>
        </p:nvSpPr>
        <p:spPr bwMode="auto">
          <a:xfrm flipV="1">
            <a:off x="755650" y="1052513"/>
            <a:ext cx="53975" cy="68262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32877" name="Text Box 109"/>
          <p:cNvSpPr txBox="1">
            <a:spLocks noChangeArrowheads="1"/>
          </p:cNvSpPr>
          <p:nvPr/>
        </p:nvSpPr>
        <p:spPr bwMode="auto">
          <a:xfrm>
            <a:off x="115888" y="59690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Cyrl-CS" sz="1800">
                <a:solidFill>
                  <a:srgbClr val="0000CC"/>
                </a:solidFill>
                <a:latin typeface="Times New Roman" panose="02020603050405020304" pitchFamily="18" charset="0"/>
              </a:rPr>
              <a:t>Р</a:t>
            </a:r>
            <a:r>
              <a:rPr lang="sr-Latn-CS" sz="180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sr-Cyrl-CS" sz="1800">
                <a:solidFill>
                  <a:srgbClr val="0000CC"/>
                </a:solidFill>
                <a:latin typeface="Times New Roman" panose="02020603050405020304" pitchFamily="18" charset="0"/>
              </a:rPr>
              <a:t>-3</a:t>
            </a:r>
            <a:r>
              <a:rPr lang="sr-Latn-CS" sz="180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sr-Cyrl-CS" sz="180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r>
              <a:rPr lang="sr-Latn-CS" sz="180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r>
              <a:rPr lang="sr-Latn-C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878" name="Line 110"/>
          <p:cNvSpPr>
            <a:spLocks noChangeShapeType="1"/>
          </p:cNvSpPr>
          <p:nvPr/>
        </p:nvSpPr>
        <p:spPr bwMode="auto">
          <a:xfrm>
            <a:off x="755650" y="1052513"/>
            <a:ext cx="2160588" cy="2952750"/>
          </a:xfrm>
          <a:prstGeom prst="line">
            <a:avLst/>
          </a:prstGeom>
          <a:noFill/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32879" name="Text Box 111"/>
          <p:cNvSpPr txBox="1">
            <a:spLocks noChangeArrowheads="1"/>
          </p:cNvSpPr>
          <p:nvPr/>
        </p:nvSpPr>
        <p:spPr bwMode="auto">
          <a:xfrm>
            <a:off x="2627313" y="3573463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Cyrl-CS" sz="1800">
                <a:solidFill>
                  <a:srgbClr val="0000CC"/>
                </a:solidFill>
                <a:latin typeface="Times New Roman" panose="02020603050405020304" pitchFamily="18" charset="0"/>
              </a:rPr>
              <a:t>О</a:t>
            </a:r>
            <a:r>
              <a:rPr lang="sr-Latn-CS" sz="1800">
                <a:solidFill>
                  <a:srgbClr val="0000CC"/>
                </a:solidFill>
                <a:latin typeface="Times New Roman" panose="02020603050405020304" pitchFamily="18" charset="0"/>
              </a:rPr>
              <a:t> (0,0)</a:t>
            </a:r>
            <a:r>
              <a:rPr lang="sr-Latn-C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880" name="Text Box 112"/>
          <p:cNvSpPr txBox="1">
            <a:spLocks noChangeArrowheads="1"/>
          </p:cNvSpPr>
          <p:nvPr/>
        </p:nvSpPr>
        <p:spPr bwMode="auto">
          <a:xfrm>
            <a:off x="539750" y="3500438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  <a:r>
              <a:rPr lang="sr-Latn-CS" sz="180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-3</a:t>
            </a:r>
            <a:r>
              <a:rPr lang="sr-Latn-CS" sz="1800">
                <a:solidFill>
                  <a:srgbClr val="0000CC"/>
                </a:solidFill>
                <a:latin typeface="Times New Roman" panose="02020603050405020304" pitchFamily="18" charset="0"/>
              </a:rPr>
              <a:t>,0)</a:t>
            </a:r>
            <a:r>
              <a:rPr lang="sr-Latn-C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881" name="Oval 113"/>
          <p:cNvSpPr>
            <a:spLocks noChangeArrowheads="1"/>
          </p:cNvSpPr>
          <p:nvPr/>
        </p:nvSpPr>
        <p:spPr bwMode="auto">
          <a:xfrm flipV="1">
            <a:off x="2843213" y="3933825"/>
            <a:ext cx="53975" cy="68263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32882" name="Oval 114"/>
          <p:cNvSpPr>
            <a:spLocks noChangeArrowheads="1"/>
          </p:cNvSpPr>
          <p:nvPr/>
        </p:nvSpPr>
        <p:spPr bwMode="auto">
          <a:xfrm flipV="1">
            <a:off x="755650" y="3933825"/>
            <a:ext cx="53975" cy="68263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32883" name="AutoShape 115"/>
          <p:cNvSpPr>
            <a:spLocks/>
          </p:cNvSpPr>
          <p:nvPr/>
        </p:nvSpPr>
        <p:spPr bwMode="auto">
          <a:xfrm rot="10800000">
            <a:off x="468313" y="1125538"/>
            <a:ext cx="287337" cy="2808287"/>
          </a:xfrm>
          <a:prstGeom prst="rightBrace">
            <a:avLst>
              <a:gd name="adj1" fmla="val 81446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32884" name="Text Box 116"/>
          <p:cNvSpPr txBox="1">
            <a:spLocks noChangeArrowheads="1"/>
          </p:cNvSpPr>
          <p:nvPr/>
        </p:nvSpPr>
        <p:spPr bwMode="auto">
          <a:xfrm>
            <a:off x="0" y="2565400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PQ=4</a:t>
            </a:r>
            <a:endParaRPr lang="sr-Latn-CS" sz="1800">
              <a:latin typeface="Times New Roman" panose="02020603050405020304" pitchFamily="18" charset="0"/>
            </a:endParaRPr>
          </a:p>
        </p:txBody>
      </p:sp>
      <p:sp>
        <p:nvSpPr>
          <p:cNvPr id="32885" name="AutoShape 117"/>
          <p:cNvSpPr>
            <a:spLocks/>
          </p:cNvSpPr>
          <p:nvPr/>
        </p:nvSpPr>
        <p:spPr bwMode="auto">
          <a:xfrm rot="5400000">
            <a:off x="1694657" y="3209131"/>
            <a:ext cx="280988" cy="2016125"/>
          </a:xfrm>
          <a:prstGeom prst="rightBrace">
            <a:avLst>
              <a:gd name="adj1" fmla="val 59793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32886" name="Text Box 118"/>
          <p:cNvSpPr txBox="1">
            <a:spLocks noChangeArrowheads="1"/>
          </p:cNvSpPr>
          <p:nvPr/>
        </p:nvSpPr>
        <p:spPr bwMode="auto">
          <a:xfrm>
            <a:off x="1476375" y="4437063"/>
            <a:ext cx="944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QO=</a:t>
            </a:r>
            <a:r>
              <a:rPr lang="sr-Cyrl-CS" sz="1800">
                <a:latin typeface="Times New Roman" panose="02020603050405020304" pitchFamily="18" charset="0"/>
              </a:rPr>
              <a:t>3</a:t>
            </a:r>
            <a:endParaRPr lang="sr-Latn-CS" sz="1800">
              <a:latin typeface="Times New Roman" panose="02020603050405020304" pitchFamily="18" charset="0"/>
            </a:endParaRPr>
          </a:p>
        </p:txBody>
      </p:sp>
      <p:sp>
        <p:nvSpPr>
          <p:cNvPr id="32887" name="AutoShape 119"/>
          <p:cNvSpPr>
            <a:spLocks/>
          </p:cNvSpPr>
          <p:nvPr/>
        </p:nvSpPr>
        <p:spPr bwMode="auto">
          <a:xfrm rot="-2215356">
            <a:off x="1733550" y="577850"/>
            <a:ext cx="647700" cy="3600450"/>
          </a:xfrm>
          <a:prstGeom prst="rightBrace">
            <a:avLst>
              <a:gd name="adj1" fmla="val 46324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32888" name="Text Box 120"/>
          <p:cNvSpPr txBox="1">
            <a:spLocks noChangeArrowheads="1"/>
          </p:cNvSpPr>
          <p:nvPr/>
        </p:nvSpPr>
        <p:spPr bwMode="auto">
          <a:xfrm>
            <a:off x="2268538" y="1989138"/>
            <a:ext cx="944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PO=?</a:t>
            </a:r>
            <a:endParaRPr lang="sr-Latn-CS" sz="1800">
              <a:latin typeface="Times New Roman" panose="02020603050405020304" pitchFamily="18" charset="0"/>
            </a:endParaRPr>
          </a:p>
        </p:txBody>
      </p:sp>
      <p:sp>
        <p:nvSpPr>
          <p:cNvPr id="32889" name="Text Box 121"/>
          <p:cNvSpPr txBox="1">
            <a:spLocks noChangeArrowheads="1"/>
          </p:cNvSpPr>
          <p:nvPr/>
        </p:nvSpPr>
        <p:spPr bwMode="auto">
          <a:xfrm>
            <a:off x="5651500" y="836613"/>
            <a:ext cx="14097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PQ</a:t>
            </a:r>
            <a:r>
              <a:rPr lang="sr-Latn-CS" sz="2000">
                <a:latin typeface="Times New Roman" panose="02020603050405020304" pitchFamily="18" charset="0"/>
              </a:rPr>
              <a:t>=4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QO</a:t>
            </a:r>
            <a:r>
              <a:rPr lang="sr-Latn-CS" sz="2000">
                <a:latin typeface="Times New Roman" panose="02020603050405020304" pitchFamily="18" charset="0"/>
              </a:rPr>
              <a:t>=3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PO</a:t>
            </a:r>
            <a:r>
              <a:rPr lang="sr-Latn-CS" sz="2000">
                <a:latin typeface="Times New Roman" panose="02020603050405020304" pitchFamily="18" charset="0"/>
              </a:rPr>
              <a:t>=?</a:t>
            </a:r>
            <a:r>
              <a:rPr lang="sr-Latn-C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890" name="Text Box 122"/>
          <p:cNvSpPr txBox="1">
            <a:spLocks noChangeArrowheads="1"/>
          </p:cNvSpPr>
          <p:nvPr/>
        </p:nvSpPr>
        <p:spPr bwMode="auto">
          <a:xfrm>
            <a:off x="6011863" y="2636838"/>
            <a:ext cx="21637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i="1">
                <a:latin typeface="Times New Roman" panose="02020603050405020304" pitchFamily="18" charset="0"/>
              </a:rPr>
              <a:t>PO</a:t>
            </a:r>
            <a:r>
              <a:rPr lang="sr-Latn-CS" sz="2000" i="1" baseline="30000">
                <a:latin typeface="Times New Roman" panose="02020603050405020304" pitchFamily="18" charset="0"/>
              </a:rPr>
              <a:t>2 </a:t>
            </a:r>
            <a:r>
              <a:rPr lang="sr-Latn-CS" sz="2000" i="1">
                <a:latin typeface="Times New Roman" panose="02020603050405020304" pitchFamily="18" charset="0"/>
              </a:rPr>
              <a:t>= </a:t>
            </a:r>
            <a:r>
              <a:rPr lang="en-US" sz="2000" i="1">
                <a:latin typeface="Times New Roman" panose="02020603050405020304" pitchFamily="18" charset="0"/>
              </a:rPr>
              <a:t>PQ</a:t>
            </a:r>
            <a:r>
              <a:rPr lang="sr-Latn-CS" sz="2000" i="1" baseline="30000">
                <a:latin typeface="Times New Roman" panose="02020603050405020304" pitchFamily="18" charset="0"/>
              </a:rPr>
              <a:t>2 </a:t>
            </a:r>
            <a:r>
              <a:rPr lang="sr-Latn-CS" sz="2000" i="1">
                <a:latin typeface="Times New Roman" panose="02020603050405020304" pitchFamily="18" charset="0"/>
              </a:rPr>
              <a:t>+ </a:t>
            </a:r>
            <a:r>
              <a:rPr lang="en-US" sz="2000" i="1">
                <a:latin typeface="Times New Roman" panose="02020603050405020304" pitchFamily="18" charset="0"/>
              </a:rPr>
              <a:t>QO</a:t>
            </a:r>
            <a:r>
              <a:rPr lang="sr-Latn-CS" sz="2000" i="1" baseline="30000"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i="1">
                <a:latin typeface="Times New Roman" panose="02020603050405020304" pitchFamily="18" charset="0"/>
              </a:rPr>
              <a:t>PO</a:t>
            </a:r>
            <a:r>
              <a:rPr lang="sr-Latn-CS" sz="2000" i="1" baseline="30000">
                <a:latin typeface="Times New Roman" panose="02020603050405020304" pitchFamily="18" charset="0"/>
              </a:rPr>
              <a:t>2 </a:t>
            </a:r>
            <a:r>
              <a:rPr lang="sr-Latn-CS" sz="2000" i="1">
                <a:latin typeface="Times New Roman" panose="02020603050405020304" pitchFamily="18" charset="0"/>
              </a:rPr>
              <a:t>= 4</a:t>
            </a:r>
            <a:r>
              <a:rPr lang="sr-Latn-CS" sz="2000" i="1" baseline="30000">
                <a:latin typeface="Times New Roman" panose="02020603050405020304" pitchFamily="18" charset="0"/>
              </a:rPr>
              <a:t>2 </a:t>
            </a:r>
            <a:r>
              <a:rPr lang="sr-Latn-CS" sz="2000" i="1">
                <a:latin typeface="Times New Roman" panose="02020603050405020304" pitchFamily="18" charset="0"/>
              </a:rPr>
              <a:t>+ 3</a:t>
            </a:r>
            <a:r>
              <a:rPr lang="sr-Latn-CS" sz="2000" i="1" baseline="30000">
                <a:latin typeface="Times New Roman" panose="02020603050405020304" pitchFamily="18" charset="0"/>
              </a:rPr>
              <a:t>2</a:t>
            </a:r>
            <a:endParaRPr lang="sr-Latn-CS" sz="2000" i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i="1">
                <a:latin typeface="Times New Roman" panose="02020603050405020304" pitchFamily="18" charset="0"/>
              </a:rPr>
              <a:t>PO</a:t>
            </a:r>
            <a:r>
              <a:rPr lang="sr-Latn-CS" sz="2000" i="1" baseline="30000">
                <a:latin typeface="Times New Roman" panose="02020603050405020304" pitchFamily="18" charset="0"/>
              </a:rPr>
              <a:t>2 </a:t>
            </a:r>
            <a:r>
              <a:rPr lang="sr-Latn-CS" sz="2000" i="1">
                <a:latin typeface="Times New Roman" panose="02020603050405020304" pitchFamily="18" charset="0"/>
              </a:rPr>
              <a:t>= 16 + 9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i="1">
                <a:latin typeface="Times New Roman" panose="02020603050405020304" pitchFamily="18" charset="0"/>
              </a:rPr>
              <a:t>PO</a:t>
            </a:r>
            <a:r>
              <a:rPr lang="sr-Latn-CS" sz="2000" i="1" baseline="30000">
                <a:latin typeface="Times New Roman" panose="02020603050405020304" pitchFamily="18" charset="0"/>
              </a:rPr>
              <a:t>2 </a:t>
            </a:r>
            <a:r>
              <a:rPr lang="sr-Latn-CS" sz="2000" i="1">
                <a:latin typeface="Times New Roman" panose="02020603050405020304" pitchFamily="18" charset="0"/>
              </a:rPr>
              <a:t>= 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i="1">
                <a:latin typeface="Times New Roman" panose="02020603050405020304" pitchFamily="18" charset="0"/>
              </a:rPr>
              <a:t>PO</a:t>
            </a:r>
            <a:r>
              <a:rPr lang="sr-Latn-CS" sz="2000" i="1">
                <a:latin typeface="Times New Roman" panose="02020603050405020304" pitchFamily="18" charset="0"/>
              </a:rPr>
              <a:t>  =</a:t>
            </a:r>
          </a:p>
        </p:txBody>
      </p:sp>
      <p:graphicFrame>
        <p:nvGraphicFramePr>
          <p:cNvPr id="32891" name="Object 123"/>
          <p:cNvGraphicFramePr>
            <a:graphicFrameLocks noGrp="1" noChangeAspect="1"/>
          </p:cNvGraphicFramePr>
          <p:nvPr>
            <p:ph/>
          </p:nvPr>
        </p:nvGraphicFramePr>
        <p:xfrm>
          <a:off x="6732588" y="4437063"/>
          <a:ext cx="647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4" imgW="304833" imgH="219071" progId="Equation.3">
                  <p:embed/>
                </p:oleObj>
              </mc:Choice>
              <mc:Fallback>
                <p:oleObj name="Equation" r:id="rId4" imgW="304833" imgH="219071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437063"/>
                        <a:ext cx="6477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93" name="Text Box 125"/>
          <p:cNvSpPr txBox="1">
            <a:spLocks noChangeArrowheads="1"/>
          </p:cNvSpPr>
          <p:nvPr/>
        </p:nvSpPr>
        <p:spPr bwMode="auto">
          <a:xfrm>
            <a:off x="6084888" y="4941888"/>
            <a:ext cx="1484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i="1">
                <a:latin typeface="Times New Roman" panose="02020603050405020304" pitchFamily="18" charset="0"/>
              </a:rPr>
              <a:t>PO</a:t>
            </a:r>
            <a:r>
              <a:rPr lang="sr-Latn-CS" sz="2000" i="1">
                <a:latin typeface="Times New Roman" panose="02020603050405020304" pitchFamily="18" charset="0"/>
              </a:rPr>
              <a:t>= 5 </a:t>
            </a:r>
          </a:p>
        </p:txBody>
      </p:sp>
      <p:graphicFrame>
        <p:nvGraphicFramePr>
          <p:cNvPr id="32894" name="Object 12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877050" y="5657850"/>
          <a:ext cx="15351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Document" showAsIcon="1" r:id="rId7" imgW="914400" imgH="714375" progId="Word.Document.8">
                  <p:embed/>
                </p:oleObj>
              </mc:Choice>
              <mc:Fallback>
                <p:oleObj name="Document" showAsIcon="1" r:id="rId7" imgW="914400" imgH="714375" progId="Word.Document.8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657850"/>
                        <a:ext cx="15351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28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28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2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28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2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75"/>
                                        <p:tgtEl>
                                          <p:spTgt spid="3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28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28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75"/>
                                        <p:tgtEl>
                                          <p:spTgt spid="3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75"/>
                                        <p:tgtEl>
                                          <p:spTgt spid="3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328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328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3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3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75"/>
                                        <p:tgtEl>
                                          <p:spTgt spid="3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328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328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3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3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75"/>
                                        <p:tgtEl>
                                          <p:spTgt spid="3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328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328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75"/>
                                        <p:tgtEl>
                                          <p:spTgt spid="3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1000"/>
                                        <p:tgtEl>
                                          <p:spTgt spid="3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1000"/>
                                        <p:tgtEl>
                                          <p:spTgt spid="3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1000"/>
                                        <p:tgtEl>
                                          <p:spTgt spid="3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6" dur="1" fill="hold"/>
                                        <p:tgtEl>
                                          <p:spTgt spid="32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873" grpId="0" animBg="1"/>
      <p:bldP spid="32874" grpId="0" animBg="1"/>
      <p:bldP spid="32876" grpId="0" animBg="1"/>
      <p:bldP spid="32877" grpId="0" autoUpdateAnimBg="0"/>
      <p:bldP spid="32878" grpId="0" animBg="1"/>
      <p:bldP spid="32879" grpId="0" autoUpdateAnimBg="0"/>
      <p:bldP spid="32880" grpId="0" autoUpdateAnimBg="0"/>
      <p:bldP spid="32881" grpId="0" animBg="1"/>
      <p:bldP spid="32882" grpId="0" animBg="1"/>
      <p:bldP spid="32883" grpId="0" animBg="1"/>
      <p:bldP spid="32884" grpId="0" autoUpdateAnimBg="0"/>
      <p:bldP spid="32885" grpId="0" animBg="1"/>
      <p:bldP spid="32886" grpId="0" autoUpdateAnimBg="0"/>
      <p:bldP spid="32887" grpId="0" animBg="1"/>
      <p:bldP spid="32888" grpId="0" autoUpdateAnimBg="0"/>
      <p:bldP spid="32889" grpId="0" autoUpdateAnimBg="0"/>
      <p:bldP spid="32890" grpId="0" autoUpdateAnimBg="0"/>
      <p:bldP spid="32893" grpId="0" autoUpdateAnimBg="0"/>
    </p:bldLst>
  </p:timing>
</p:sld>
</file>

<file path=ppt/theme/theme1.xml><?xml version="1.0" encoding="utf-8"?>
<a:theme xmlns:a="http://schemas.openxmlformats.org/drawingml/2006/main" name="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Notes design template</Template>
  <TotalTime>1584</TotalTime>
  <Words>787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Comic Sans MS</vt:lpstr>
      <vt:lpstr>Symbol</vt:lpstr>
      <vt:lpstr>Times New Roman</vt:lpstr>
      <vt:lpstr>Wingdings</vt:lpstr>
      <vt:lpstr>Notes design template</vt:lpstr>
      <vt:lpstr>Crayons</vt:lpstr>
      <vt:lpstr>Default Design</vt:lpstr>
      <vt:lpstr>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Milos M.</dc:creator>
  <cp:lastModifiedBy>neda</cp:lastModifiedBy>
  <cp:revision>70</cp:revision>
  <cp:lastPrinted>1601-01-01T00:00:00Z</cp:lastPrinted>
  <dcterms:created xsi:type="dcterms:W3CDTF">2005-03-02T08:24:37Z</dcterms:created>
  <dcterms:modified xsi:type="dcterms:W3CDTF">2018-04-29T12:06:22Z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TC010731071033</vt:lpwstr>
  </property>
</Properties>
</file>