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77" r:id="rId4"/>
    <p:sldId id="281" r:id="rId5"/>
    <p:sldId id="282" r:id="rId6"/>
    <p:sldId id="278" r:id="rId7"/>
    <p:sldId id="280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6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arallelogram 7"/>
          <p:cNvSpPr/>
          <p:nvPr userDrawn="1"/>
        </p:nvSpPr>
        <p:spPr>
          <a:xfrm>
            <a:off x="631929" y="606207"/>
            <a:ext cx="7865066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142107" y="914400"/>
            <a:ext cx="6859786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142107" y="44958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759" y="6327649"/>
            <a:ext cx="5148187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8441" y="6327649"/>
            <a:ext cx="990302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1739" y="6327649"/>
            <a:ext cx="743144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34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5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7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712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122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866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600197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38759" y="6324601"/>
            <a:ext cx="5148187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6458441" y="6324601"/>
            <a:ext cx="990302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01739" y="6324601"/>
            <a:ext cx="743144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8759" y="63246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441" y="63246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3246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2880">
          <p15:clr>
            <a:srgbClr val="F26B43"/>
          </p15:clr>
        </p15:guide>
        <p15:guide id="2" pos="503">
          <p15:clr>
            <a:srgbClr val="F26B43"/>
          </p15:clr>
        </p15:guide>
        <p15:guide id="3" pos="50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atematikantnedatoholj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83" y="2132856"/>
            <a:ext cx="8087656" cy="1849016"/>
          </a:xfrm>
        </p:spPr>
        <p:txBody>
          <a:bodyPr/>
          <a:lstStyle/>
          <a:p>
            <a:r>
              <a:rPr lang="sr-Cyrl-R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Изломљена линија, област, многоугао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8" y="4581128"/>
            <a:ext cx="6408711" cy="1066800"/>
          </a:xfrm>
        </p:spPr>
        <p:txBody>
          <a:bodyPr/>
          <a:lstStyle/>
          <a:p>
            <a:pPr algn="r"/>
            <a:r>
              <a:rPr lang="sr-Cyrl-RS" dirty="0" smtClean="0"/>
              <a:t>Недељка Тохољ</a:t>
            </a:r>
          </a:p>
          <a:p>
            <a:pPr algn="r"/>
            <a:r>
              <a:rPr lang="en-US" dirty="0" smtClean="0">
                <a:hlinkClick r:id="rId2"/>
              </a:rPr>
              <a:t>http://matematikantnedatoholj.weebly.com/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white">
          <a:xfrm>
            <a:off x="2051720" y="1268760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dirty="0"/>
              <a:t>Математика   </a:t>
            </a:r>
            <a:r>
              <a:rPr lang="sr-Latn-RS" sz="3200" dirty="0"/>
              <a:t>V </a:t>
            </a:r>
            <a:r>
              <a:rPr lang="sr-Cyrl-RS" sz="3200" dirty="0"/>
              <a:t>разред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70485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r-Cyrl-RS" sz="2000" u="sng" dirty="0" smtClean="0"/>
              <a:t>Пример 4:</a:t>
            </a:r>
          </a:p>
          <a:p>
            <a:r>
              <a:rPr lang="sr-Cyrl-RS" sz="2000" dirty="0" smtClean="0"/>
              <a:t>Нацртај  четвороугао и троугао тако да им је разлика троугао.</a:t>
            </a:r>
          </a:p>
        </p:txBody>
      </p:sp>
      <p:sp>
        <p:nvSpPr>
          <p:cNvPr id="3" name="Parallelogram 2"/>
          <p:cNvSpPr/>
          <p:nvPr/>
        </p:nvSpPr>
        <p:spPr>
          <a:xfrm>
            <a:off x="1763688" y="2780928"/>
            <a:ext cx="2088232" cy="1656184"/>
          </a:xfrm>
          <a:prstGeom prst="parallelogram">
            <a:avLst>
              <a:gd name="adj" fmla="val 70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Isosceles Triangle 3"/>
          <p:cNvSpPr/>
          <p:nvPr/>
        </p:nvSpPr>
        <p:spPr>
          <a:xfrm rot="3107789">
            <a:off x="1788111" y="1671510"/>
            <a:ext cx="3641488" cy="2746576"/>
          </a:xfrm>
          <a:prstGeom prst="triangle">
            <a:avLst>
              <a:gd name="adj" fmla="val 510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Freeform 4"/>
          <p:cNvSpPr/>
          <p:nvPr/>
        </p:nvSpPr>
        <p:spPr>
          <a:xfrm rot="21096624">
            <a:off x="1842151" y="3239298"/>
            <a:ext cx="877504" cy="1139899"/>
          </a:xfrm>
          <a:custGeom>
            <a:avLst/>
            <a:gdLst>
              <a:gd name="connsiteX0" fmla="*/ 261400 w 1005983"/>
              <a:gd name="connsiteY0" fmla="*/ 0 h 1178601"/>
              <a:gd name="connsiteX1" fmla="*/ 91583 w 1005983"/>
              <a:gd name="connsiteY1" fmla="*/ 261257 h 1178601"/>
              <a:gd name="connsiteX2" fmla="*/ 444280 w 1005983"/>
              <a:gd name="connsiteY2" fmla="*/ 248195 h 1178601"/>
              <a:gd name="connsiteX3" fmla="*/ 78520 w 1005983"/>
              <a:gd name="connsiteY3" fmla="*/ 483326 h 1178601"/>
              <a:gd name="connsiteX4" fmla="*/ 614097 w 1005983"/>
              <a:gd name="connsiteY4" fmla="*/ 404949 h 1178601"/>
              <a:gd name="connsiteX5" fmla="*/ 143 w 1005983"/>
              <a:gd name="connsiteY5" fmla="*/ 783772 h 1178601"/>
              <a:gd name="connsiteX6" fmla="*/ 679411 w 1005983"/>
              <a:gd name="connsiteY6" fmla="*/ 653143 h 1178601"/>
              <a:gd name="connsiteX7" fmla="*/ 183023 w 1005983"/>
              <a:gd name="connsiteY7" fmla="*/ 1005840 h 1178601"/>
              <a:gd name="connsiteX8" fmla="*/ 770851 w 1005983"/>
              <a:gd name="connsiteY8" fmla="*/ 849086 h 1178601"/>
              <a:gd name="connsiteX9" fmla="*/ 143834 w 1005983"/>
              <a:gd name="connsiteY9" fmla="*/ 1175657 h 1178601"/>
              <a:gd name="connsiteX10" fmla="*/ 796977 w 1005983"/>
              <a:gd name="connsiteY10" fmla="*/ 1018903 h 1178601"/>
              <a:gd name="connsiteX11" fmla="*/ 653286 w 1005983"/>
              <a:gd name="connsiteY11" fmla="*/ 1175657 h 1178601"/>
              <a:gd name="connsiteX12" fmla="*/ 1005983 w 1005983"/>
              <a:gd name="connsiteY12" fmla="*/ 1097280 h 1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5983" h="1178601">
                <a:moveTo>
                  <a:pt x="261400" y="0"/>
                </a:moveTo>
                <a:cubicBezTo>
                  <a:pt x="161251" y="109945"/>
                  <a:pt x="61103" y="219891"/>
                  <a:pt x="91583" y="261257"/>
                </a:cubicBezTo>
                <a:cubicBezTo>
                  <a:pt x="122063" y="302623"/>
                  <a:pt x="446457" y="211184"/>
                  <a:pt x="444280" y="248195"/>
                </a:cubicBezTo>
                <a:cubicBezTo>
                  <a:pt x="442103" y="285206"/>
                  <a:pt x="50217" y="457200"/>
                  <a:pt x="78520" y="483326"/>
                </a:cubicBezTo>
                <a:cubicBezTo>
                  <a:pt x="106823" y="509452"/>
                  <a:pt x="627160" y="354875"/>
                  <a:pt x="614097" y="404949"/>
                </a:cubicBezTo>
                <a:cubicBezTo>
                  <a:pt x="601034" y="455023"/>
                  <a:pt x="-10743" y="742406"/>
                  <a:pt x="143" y="783772"/>
                </a:cubicBezTo>
                <a:cubicBezTo>
                  <a:pt x="11029" y="825138"/>
                  <a:pt x="648931" y="616132"/>
                  <a:pt x="679411" y="653143"/>
                </a:cubicBezTo>
                <a:cubicBezTo>
                  <a:pt x="709891" y="690154"/>
                  <a:pt x="167783" y="973183"/>
                  <a:pt x="183023" y="1005840"/>
                </a:cubicBezTo>
                <a:cubicBezTo>
                  <a:pt x="198263" y="1038497"/>
                  <a:pt x="777382" y="820783"/>
                  <a:pt x="770851" y="849086"/>
                </a:cubicBezTo>
                <a:cubicBezTo>
                  <a:pt x="764320" y="877389"/>
                  <a:pt x="139480" y="1147354"/>
                  <a:pt x="143834" y="1175657"/>
                </a:cubicBezTo>
                <a:cubicBezTo>
                  <a:pt x="148188" y="1203960"/>
                  <a:pt x="712068" y="1018903"/>
                  <a:pt x="796977" y="1018903"/>
                </a:cubicBezTo>
                <a:cubicBezTo>
                  <a:pt x="881886" y="1018903"/>
                  <a:pt x="618452" y="1162594"/>
                  <a:pt x="653286" y="1175657"/>
                </a:cubicBezTo>
                <a:cubicBezTo>
                  <a:pt x="688120" y="1188720"/>
                  <a:pt x="847051" y="1143000"/>
                  <a:pt x="1005983" y="1097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46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oi50.tinypic.com/s2e4pi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20182">
            <a:off x="1612419" y="2225659"/>
            <a:ext cx="1990551" cy="21275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792903">
            <a:off x="3515179" y="1936382"/>
            <a:ext cx="4176464" cy="1947565"/>
          </a:xfrm>
          <a:prstGeom prst="wedgeEllipseCallout">
            <a:avLst>
              <a:gd name="adj1" fmla="val -44157"/>
              <a:gd name="adj2" fmla="val 5873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r-Cyrl-RS" sz="2800" dirty="0" smtClean="0"/>
          </a:p>
          <a:p>
            <a:pPr algn="ctr"/>
            <a:r>
              <a:rPr lang="sr-Cyrl-RS" sz="2800" dirty="0" smtClean="0"/>
              <a:t>То би било све !</a:t>
            </a:r>
          </a:p>
          <a:p>
            <a:pPr algn="ctr"/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2854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70"/>
            <a:ext cx="73448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2400" dirty="0"/>
              <a:t>Изломљену линију чине две или више надовезаних дужи које не припадају истој прави.</a:t>
            </a:r>
            <a:endParaRPr lang="sr-Latn-RS" sz="2400" dirty="0"/>
          </a:p>
        </p:txBody>
      </p:sp>
      <p:pic>
        <p:nvPicPr>
          <p:cNvPr id="1026" name="Picture 2" descr="ИЗЛОМЉЕНА ЛИНИЈА,МНОГОУГАО | Математичка учио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336704" cy="16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олураван, изломљена линија и многоугао - геометријски објек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5112568" cy="221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лураван, изломљена линија и многоугао - геометријски објек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4458"/>
            <a:ext cx="4360380" cy="2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908720"/>
            <a:ext cx="2520280" cy="1827193"/>
          </a:xfrm>
          <a:prstGeom prst="cloudCallout">
            <a:avLst>
              <a:gd name="adj1" fmla="val -92500"/>
              <a:gd name="adj2" fmla="val 23316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 </a:t>
            </a:r>
            <a:r>
              <a:rPr lang="sr-Cyrl-RS" dirty="0" smtClean="0"/>
              <a:t>проста отворена изломљена линија 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5179749" y="3113392"/>
            <a:ext cx="3312368" cy="2670512"/>
          </a:xfrm>
          <a:prstGeom prst="cloudCallout">
            <a:avLst>
              <a:gd name="adj1" fmla="val -93012"/>
              <a:gd name="adj2" fmla="val 1978"/>
            </a:avLst>
          </a:prstGeom>
          <a:noFill/>
          <a:ln w="28575">
            <a:solidFill>
              <a:srgbClr val="BA69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отворена изломљена линија ( није проста, већ са тачкама самопресецања )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2791750" y="2829106"/>
            <a:ext cx="36004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1200" dirty="0" smtClean="0">
                <a:ln>
                  <a:solidFill>
                    <a:srgbClr val="002060"/>
                  </a:solidFill>
                </a:ln>
              </a:rPr>
              <a:t>H</a:t>
            </a:r>
            <a:endParaRPr lang="sr-Latn-RS" sz="12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713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os polígonos: explicación fácil | Pequeo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1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TextBox 14"/>
          <p:cNvSpPr txBox="1"/>
          <p:nvPr/>
        </p:nvSpPr>
        <p:spPr>
          <a:xfrm>
            <a:off x="683568" y="3739831"/>
            <a:ext cx="2864254" cy="1414463"/>
          </a:xfrm>
          <a:prstGeom prst="upArrowCallout">
            <a:avLst>
              <a:gd name="adj1" fmla="val 13592"/>
              <a:gd name="adj2" fmla="val 27852"/>
              <a:gd name="adj3" fmla="val 12635"/>
              <a:gd name="adj4" fmla="val 73533"/>
            </a:avLst>
          </a:prstGeom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Проста затворена изломљена линија или многоугаона линија </a:t>
            </a:r>
            <a:endParaRPr lang="sr-Latn-RS" dirty="0"/>
          </a:p>
        </p:txBody>
      </p:sp>
      <p:sp useBgFill="1">
        <p:nvSpPr>
          <p:cNvPr id="16" name="TextBox 15"/>
          <p:cNvSpPr txBox="1"/>
          <p:nvPr/>
        </p:nvSpPr>
        <p:spPr>
          <a:xfrm>
            <a:off x="4660050" y="3472507"/>
            <a:ext cx="2623574" cy="1414463"/>
          </a:xfrm>
          <a:prstGeom prst="upArrowCallout">
            <a:avLst>
              <a:gd name="adj1" fmla="val 7888"/>
              <a:gd name="adj2" fmla="val 23099"/>
              <a:gd name="adj3" fmla="val 25000"/>
              <a:gd name="adj4" fmla="val 64977"/>
            </a:avLst>
          </a:prstGeom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затворена изломљена линија са тачкама самопресецања </a:t>
            </a:r>
            <a:endParaRPr lang="sr-Latn-RS" dirty="0"/>
          </a:p>
        </p:txBody>
      </p:sp>
      <p:sp useBgFill="1">
        <p:nvSpPr>
          <p:cNvPr id="17" name="TextBox 16"/>
          <p:cNvSpPr txBox="1"/>
          <p:nvPr/>
        </p:nvSpPr>
        <p:spPr>
          <a:xfrm rot="1167858">
            <a:off x="5385027" y="1416879"/>
            <a:ext cx="2520280" cy="990124"/>
          </a:xfrm>
          <a:prstGeom prst="downArrowCallout">
            <a:avLst/>
          </a:prstGeom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Није проста</a:t>
            </a:r>
          </a:p>
          <a:p>
            <a:pPr algn="ctr"/>
            <a:r>
              <a:rPr lang="sr-Cyrl-RS" dirty="0" smtClean="0"/>
              <a:t>( није многоугаона)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459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ломљена линија, област, многоугао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9235"/>
            <a:ext cx="7603957" cy="42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9255" y="1909471"/>
            <a:ext cx="2102678" cy="908864"/>
          </a:xfrm>
          <a:prstGeom prst="ellipse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Унутрашња област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88" y="1519958"/>
            <a:ext cx="2232774" cy="1687890"/>
          </a:xfrm>
          <a:prstGeom prst="ellipse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Спољашња област </a:t>
            </a:r>
          </a:p>
          <a:p>
            <a:pPr algn="ctr"/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446724"/>
            <a:ext cx="2232774" cy="1687890"/>
          </a:xfrm>
          <a:prstGeom prst="ellipse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Спољашња област </a:t>
            </a:r>
          </a:p>
          <a:p>
            <a:pPr algn="ctr"/>
            <a:endParaRPr lang="sr-Latn-RS" dirty="0"/>
          </a:p>
        </p:txBody>
      </p:sp>
      <p:sp>
        <p:nvSpPr>
          <p:cNvPr id="5" name="Up Arrow 4"/>
          <p:cNvSpPr/>
          <p:nvPr/>
        </p:nvSpPr>
        <p:spPr>
          <a:xfrm rot="1884737">
            <a:off x="3723137" y="3348248"/>
            <a:ext cx="414322" cy="556828"/>
          </a:xfrm>
          <a:prstGeom prst="upArrow">
            <a:avLst>
              <a:gd name="adj1" fmla="val 17066"/>
              <a:gd name="adj2" fmla="val 41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19" idx="1"/>
          </p:cNvCxnSpPr>
          <p:nvPr/>
        </p:nvCxnSpPr>
        <p:spPr>
          <a:xfrm>
            <a:off x="4703182" y="4126314"/>
            <a:ext cx="503806" cy="2826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4"/>
          </p:cNvCxnSpPr>
          <p:nvPr/>
        </p:nvCxnSpPr>
        <p:spPr>
          <a:xfrm>
            <a:off x="4550594" y="2818335"/>
            <a:ext cx="879119" cy="1482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90806" y="4218870"/>
            <a:ext cx="3524711" cy="12983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Многоугаона линија и унутрашња област чине МНОГОУГАО </a:t>
            </a:r>
          </a:p>
        </p:txBody>
      </p:sp>
    </p:spTree>
    <p:extLst>
      <p:ext uri="{BB962C8B-B14F-4D97-AF65-F5344CB8AC3E}">
        <p14:creationId xmlns:p14="http://schemas.microsoft.com/office/powerpoint/2010/main" val="756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jam i vrste mnogouglova - Zadaci | Eduk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3078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000" y="3460704"/>
            <a:ext cx="3528392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Конвексни многоугао </a:t>
            </a:r>
          </a:p>
          <a:p>
            <a:pPr algn="ctr"/>
            <a:r>
              <a:rPr lang="sr-Cyrl-RS" dirty="0" smtClean="0"/>
              <a:t>( ако крајње тачке дужи </a:t>
            </a:r>
            <a:r>
              <a:rPr lang="sr-Cyrl-RS" dirty="0"/>
              <a:t>припадају  </a:t>
            </a:r>
            <a:r>
              <a:rPr lang="sr-Cyrl-RS" dirty="0" smtClean="0"/>
              <a:t>многоуглу и при том и  </a:t>
            </a:r>
            <a:r>
              <a:rPr lang="sr-Cyrl-RS" dirty="0"/>
              <a:t>све </a:t>
            </a:r>
            <a:r>
              <a:rPr lang="sr-Cyrl-RS" dirty="0" smtClean="0"/>
              <a:t>тачке дужи такође припадају многоуглу)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3581" y="3429491"/>
            <a:ext cx="375881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Неконвексан многоугао </a:t>
            </a:r>
          </a:p>
          <a:p>
            <a:pPr algn="ctr"/>
            <a:r>
              <a:rPr lang="sr-Cyrl-RS" dirty="0" smtClean="0"/>
              <a:t>( ако постоји дуж чије крајње тачке припадају многоуглу а све тачке дужи не припадају многоуглу, дуж </a:t>
            </a:r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RQ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dirty="0" smtClean="0">
                <a:solidFill>
                  <a:prstClr val="black"/>
                </a:solidFill>
              </a:rPr>
              <a:t>на слици</a:t>
            </a:r>
            <a:r>
              <a:rPr lang="sr-Cyrl-R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07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632848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Зависно од тога колико дужи чини многоугаону линију, многоугао може бити: </a:t>
            </a:r>
          </a:p>
          <a:p>
            <a:pPr algn="ctr"/>
            <a:r>
              <a:rPr lang="sr-Cyrl-RS" sz="2000" dirty="0" smtClean="0"/>
              <a:t>троугао, четвороугао, петоугао, шестоугао,...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827584" y="2060848"/>
            <a:ext cx="1368152" cy="792088"/>
          </a:xfrm>
          <a:prstGeom prst="triangle">
            <a:avLst>
              <a:gd name="adj" fmla="val 8015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2627784" y="2060848"/>
            <a:ext cx="144016" cy="95409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9490" y="2065167"/>
            <a:ext cx="1726486" cy="2837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79912" y="2384866"/>
            <a:ext cx="560004" cy="126015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71800" y="3014945"/>
            <a:ext cx="1008112" cy="63007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706592" y="2221820"/>
            <a:ext cx="1434517" cy="1206553"/>
          </a:xfrm>
          <a:custGeom>
            <a:avLst/>
            <a:gdLst>
              <a:gd name="connsiteX0" fmla="*/ 9714 w 1434517"/>
              <a:gd name="connsiteY0" fmla="*/ 144862 h 1206553"/>
              <a:gd name="connsiteX1" fmla="*/ 453467 w 1434517"/>
              <a:gd name="connsiteY1" fmla="*/ 23839 h 1206553"/>
              <a:gd name="connsiteX2" fmla="*/ 9714 w 1434517"/>
              <a:gd name="connsiteY2" fmla="*/ 386909 h 1206553"/>
              <a:gd name="connsiteX3" fmla="*/ 977902 w 1434517"/>
              <a:gd name="connsiteY3" fmla="*/ 144862 h 1206553"/>
              <a:gd name="connsiteX4" fmla="*/ 197973 w 1434517"/>
              <a:gd name="connsiteY4" fmla="*/ 602062 h 1206553"/>
              <a:gd name="connsiteX5" fmla="*/ 1045137 w 1434517"/>
              <a:gd name="connsiteY5" fmla="*/ 238992 h 1206553"/>
              <a:gd name="connsiteX6" fmla="*/ 359337 w 1434517"/>
              <a:gd name="connsiteY6" fmla="*/ 763427 h 1206553"/>
              <a:gd name="connsiteX7" fmla="*/ 1354420 w 1434517"/>
              <a:gd name="connsiteY7" fmla="*/ 319674 h 1206553"/>
              <a:gd name="connsiteX8" fmla="*/ 614832 w 1434517"/>
              <a:gd name="connsiteY8" fmla="*/ 978580 h 1206553"/>
              <a:gd name="connsiteX9" fmla="*/ 1206502 w 1434517"/>
              <a:gd name="connsiteY9" fmla="*/ 776874 h 1206553"/>
              <a:gd name="connsiteX10" fmla="*/ 897220 w 1434517"/>
              <a:gd name="connsiteY10" fmla="*/ 1193733 h 1206553"/>
              <a:gd name="connsiteX11" fmla="*/ 1314079 w 1434517"/>
              <a:gd name="connsiteY11" fmla="*/ 198651 h 1206553"/>
              <a:gd name="connsiteX12" fmla="*/ 1394761 w 1434517"/>
              <a:gd name="connsiteY12" fmla="*/ 615509 h 1206553"/>
              <a:gd name="connsiteX13" fmla="*/ 749302 w 1434517"/>
              <a:gd name="connsiteY13" fmla="*/ 117968 h 1206553"/>
              <a:gd name="connsiteX14" fmla="*/ 507255 w 1434517"/>
              <a:gd name="connsiteY14" fmla="*/ 951686 h 1206553"/>
              <a:gd name="connsiteX15" fmla="*/ 386232 w 1434517"/>
              <a:gd name="connsiteY15" fmla="*/ 198651 h 1206553"/>
              <a:gd name="connsiteX16" fmla="*/ 359337 w 1434517"/>
              <a:gd name="connsiteY16" fmla="*/ 23839 h 1206553"/>
              <a:gd name="connsiteX17" fmla="*/ 103843 w 1434517"/>
              <a:gd name="connsiteY17" fmla="*/ 615509 h 1206553"/>
              <a:gd name="connsiteX18" fmla="*/ 103843 w 1434517"/>
              <a:gd name="connsiteY18" fmla="*/ 615509 h 12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34517" h="1206553">
                <a:moveTo>
                  <a:pt x="9714" y="144862"/>
                </a:moveTo>
                <a:cubicBezTo>
                  <a:pt x="231590" y="64180"/>
                  <a:pt x="453467" y="-16502"/>
                  <a:pt x="453467" y="23839"/>
                </a:cubicBezTo>
                <a:cubicBezTo>
                  <a:pt x="453467" y="64180"/>
                  <a:pt x="-77692" y="366739"/>
                  <a:pt x="9714" y="386909"/>
                </a:cubicBezTo>
                <a:cubicBezTo>
                  <a:pt x="97120" y="407080"/>
                  <a:pt x="946526" y="109003"/>
                  <a:pt x="977902" y="144862"/>
                </a:cubicBezTo>
                <a:cubicBezTo>
                  <a:pt x="1009278" y="180721"/>
                  <a:pt x="186767" y="586374"/>
                  <a:pt x="197973" y="602062"/>
                </a:cubicBezTo>
                <a:cubicBezTo>
                  <a:pt x="209179" y="617750"/>
                  <a:pt x="1018243" y="212098"/>
                  <a:pt x="1045137" y="238992"/>
                </a:cubicBezTo>
                <a:cubicBezTo>
                  <a:pt x="1072031" y="265886"/>
                  <a:pt x="307790" y="749980"/>
                  <a:pt x="359337" y="763427"/>
                </a:cubicBezTo>
                <a:cubicBezTo>
                  <a:pt x="410884" y="776874"/>
                  <a:pt x="1311837" y="283815"/>
                  <a:pt x="1354420" y="319674"/>
                </a:cubicBezTo>
                <a:cubicBezTo>
                  <a:pt x="1397003" y="355533"/>
                  <a:pt x="639485" y="902380"/>
                  <a:pt x="614832" y="978580"/>
                </a:cubicBezTo>
                <a:cubicBezTo>
                  <a:pt x="590179" y="1054780"/>
                  <a:pt x="1159437" y="741015"/>
                  <a:pt x="1206502" y="776874"/>
                </a:cubicBezTo>
                <a:cubicBezTo>
                  <a:pt x="1253567" y="812733"/>
                  <a:pt x="879291" y="1290103"/>
                  <a:pt x="897220" y="1193733"/>
                </a:cubicBezTo>
                <a:cubicBezTo>
                  <a:pt x="915149" y="1097363"/>
                  <a:pt x="1231156" y="295022"/>
                  <a:pt x="1314079" y="198651"/>
                </a:cubicBezTo>
                <a:cubicBezTo>
                  <a:pt x="1397003" y="102280"/>
                  <a:pt x="1488890" y="628956"/>
                  <a:pt x="1394761" y="615509"/>
                </a:cubicBezTo>
                <a:cubicBezTo>
                  <a:pt x="1300632" y="602062"/>
                  <a:pt x="897220" y="61938"/>
                  <a:pt x="749302" y="117968"/>
                </a:cubicBezTo>
                <a:cubicBezTo>
                  <a:pt x="601384" y="173998"/>
                  <a:pt x="567767" y="938239"/>
                  <a:pt x="507255" y="951686"/>
                </a:cubicBezTo>
                <a:cubicBezTo>
                  <a:pt x="446743" y="965133"/>
                  <a:pt x="410885" y="353292"/>
                  <a:pt x="386232" y="198651"/>
                </a:cubicBezTo>
                <a:cubicBezTo>
                  <a:pt x="361579" y="44010"/>
                  <a:pt x="406402" y="-45637"/>
                  <a:pt x="359337" y="23839"/>
                </a:cubicBezTo>
                <a:cubicBezTo>
                  <a:pt x="312272" y="93315"/>
                  <a:pt x="103843" y="615509"/>
                  <a:pt x="103843" y="615509"/>
                </a:cubicBezTo>
                <a:lnTo>
                  <a:pt x="103843" y="615509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gular Pentagon 18"/>
          <p:cNvSpPr/>
          <p:nvPr/>
        </p:nvSpPr>
        <p:spPr>
          <a:xfrm>
            <a:off x="5082369" y="2133552"/>
            <a:ext cx="1728192" cy="1351196"/>
          </a:xfrm>
          <a:prstGeom prst="pent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612717" y="2720994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А </a:t>
            </a:r>
            <a:endParaRPr lang="sr-Latn-RS" dirty="0"/>
          </a:p>
        </p:txBody>
      </p:sp>
      <p:sp>
        <p:nvSpPr>
          <p:cNvPr id="21" name="TextBox 20"/>
          <p:cNvSpPr txBox="1"/>
          <p:nvPr/>
        </p:nvSpPr>
        <p:spPr>
          <a:xfrm>
            <a:off x="2075881" y="2720994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B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22" name="TextBox 21"/>
          <p:cNvSpPr txBox="1"/>
          <p:nvPr/>
        </p:nvSpPr>
        <p:spPr>
          <a:xfrm>
            <a:off x="1756153" y="1764220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C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23" name="TextBox 22"/>
          <p:cNvSpPr txBox="1"/>
          <p:nvPr/>
        </p:nvSpPr>
        <p:spPr>
          <a:xfrm>
            <a:off x="2539340" y="2982701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K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24" name="TextBox 23"/>
          <p:cNvSpPr txBox="1"/>
          <p:nvPr/>
        </p:nvSpPr>
        <p:spPr>
          <a:xfrm>
            <a:off x="3627866" y="3581507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L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25" name="TextBox 24"/>
          <p:cNvSpPr txBox="1"/>
          <p:nvPr/>
        </p:nvSpPr>
        <p:spPr>
          <a:xfrm>
            <a:off x="4203435" y="2079051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M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26" name="TextBox 25"/>
          <p:cNvSpPr txBox="1"/>
          <p:nvPr/>
        </p:nvSpPr>
        <p:spPr>
          <a:xfrm>
            <a:off x="2272254" y="1781047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N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5148787" y="3396593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R</a:t>
            </a:r>
            <a:endParaRPr lang="sr-Latn-RS" dirty="0"/>
          </a:p>
        </p:txBody>
      </p:sp>
      <p:sp>
        <p:nvSpPr>
          <p:cNvPr id="28" name="TextBox 27"/>
          <p:cNvSpPr txBox="1"/>
          <p:nvPr/>
        </p:nvSpPr>
        <p:spPr>
          <a:xfrm>
            <a:off x="6429371" y="3373414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S</a:t>
            </a:r>
            <a:endParaRPr lang="sr-Latn-RS" dirty="0"/>
          </a:p>
        </p:txBody>
      </p:sp>
      <p:sp>
        <p:nvSpPr>
          <p:cNvPr id="29" name="TextBox 28"/>
          <p:cNvSpPr txBox="1"/>
          <p:nvPr/>
        </p:nvSpPr>
        <p:spPr>
          <a:xfrm>
            <a:off x="6767088" y="2402924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T</a:t>
            </a:r>
            <a:endParaRPr lang="sr-Latn-RS" dirty="0"/>
          </a:p>
        </p:txBody>
      </p:sp>
      <p:sp>
        <p:nvSpPr>
          <p:cNvPr id="30" name="TextBox 29"/>
          <p:cNvSpPr txBox="1"/>
          <p:nvPr/>
        </p:nvSpPr>
        <p:spPr>
          <a:xfrm>
            <a:off x="5787611" y="1837691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U</a:t>
            </a:r>
            <a:endParaRPr lang="sr-Latn-RS" dirty="0"/>
          </a:p>
        </p:txBody>
      </p:sp>
      <p:sp>
        <p:nvSpPr>
          <p:cNvPr id="32" name="TextBox 31"/>
          <p:cNvSpPr txBox="1"/>
          <p:nvPr/>
        </p:nvSpPr>
        <p:spPr>
          <a:xfrm>
            <a:off x="4814877" y="2395741"/>
            <a:ext cx="728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V</a:t>
            </a:r>
            <a:endParaRPr lang="sr-Latn-RS" dirty="0"/>
          </a:p>
        </p:txBody>
      </p:sp>
      <p:sp useBgFill="1">
        <p:nvSpPr>
          <p:cNvPr id="33" name="TextBox 32"/>
          <p:cNvSpPr txBox="1"/>
          <p:nvPr/>
        </p:nvSpPr>
        <p:spPr>
          <a:xfrm>
            <a:off x="699843" y="3061060"/>
            <a:ext cx="1607323" cy="815816"/>
          </a:xfrm>
          <a:prstGeom prst="upArrowCallout">
            <a:avLst>
              <a:gd name="adj1" fmla="val 7888"/>
              <a:gd name="adj2" fmla="val 23099"/>
              <a:gd name="adj3" fmla="val 16634"/>
              <a:gd name="adj4" fmla="val 45002"/>
            </a:avLst>
          </a:prstGeom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Троугао</a:t>
            </a:r>
          </a:p>
        </p:txBody>
      </p:sp>
      <p:sp useBgFill="1">
        <p:nvSpPr>
          <p:cNvPr id="34" name="TextBox 33"/>
          <p:cNvSpPr txBox="1"/>
          <p:nvPr/>
        </p:nvSpPr>
        <p:spPr>
          <a:xfrm>
            <a:off x="2620188" y="3669341"/>
            <a:ext cx="1607323" cy="815816"/>
          </a:xfrm>
          <a:prstGeom prst="upArrowCallout">
            <a:avLst>
              <a:gd name="adj1" fmla="val 7888"/>
              <a:gd name="adj2" fmla="val 30750"/>
              <a:gd name="adj3" fmla="val 16634"/>
              <a:gd name="adj4" fmla="val 45002"/>
            </a:avLst>
          </a:prstGeom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Четвороугао </a:t>
            </a:r>
          </a:p>
        </p:txBody>
      </p:sp>
      <p:sp useBgFill="1">
        <p:nvSpPr>
          <p:cNvPr id="35" name="TextBox 34"/>
          <p:cNvSpPr txBox="1"/>
          <p:nvPr/>
        </p:nvSpPr>
        <p:spPr>
          <a:xfrm>
            <a:off x="5235189" y="3562573"/>
            <a:ext cx="1607323" cy="815816"/>
          </a:xfrm>
          <a:prstGeom prst="upArrowCallout">
            <a:avLst>
              <a:gd name="adj1" fmla="val 7888"/>
              <a:gd name="adj2" fmla="val 30750"/>
              <a:gd name="adj3" fmla="val 16634"/>
              <a:gd name="adj4" fmla="val 45002"/>
            </a:avLst>
          </a:prstGeom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Петоугао  </a:t>
            </a:r>
          </a:p>
        </p:txBody>
      </p:sp>
    </p:spTree>
    <p:extLst>
      <p:ext uri="{BB962C8B-B14F-4D97-AF65-F5344CB8AC3E}">
        <p14:creationId xmlns:p14="http://schemas.microsoft.com/office/powerpoint/2010/main" val="9924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590465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r-Cyrl-RS" sz="2000" u="sng" dirty="0" smtClean="0"/>
              <a:t>Пример 1:</a:t>
            </a:r>
          </a:p>
          <a:p>
            <a:r>
              <a:rPr lang="sr-Cyrl-RS" sz="2000" dirty="0" smtClean="0"/>
              <a:t>Које од следећих тачака припадају многоуглу?</a:t>
            </a:r>
          </a:p>
        </p:txBody>
      </p:sp>
      <p:pic>
        <p:nvPicPr>
          <p:cNvPr id="1032" name="Picture 8" descr="Pojam i vrste mnogouglova - Zadaci | Eduk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723528"/>
            <a:ext cx="4680520" cy="32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3608" y="4401484"/>
            <a:ext cx="639087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r-Cyrl-RS" sz="2000" u="sng" dirty="0" smtClean="0"/>
              <a:t>Решење :</a:t>
            </a:r>
          </a:p>
          <a:p>
            <a:r>
              <a:rPr lang="sr-Cyrl-RS" sz="2000" dirty="0" smtClean="0"/>
              <a:t>Многоуглу припадају тачке </a:t>
            </a:r>
            <a:r>
              <a:rPr lang="sr-Latn-RS" sz="2000" dirty="0" smtClean="0"/>
              <a:t>A</a:t>
            </a:r>
            <a:r>
              <a:rPr lang="sr-Cyrl-RS" sz="2000" dirty="0" smtClean="0"/>
              <a:t>, </a:t>
            </a:r>
            <a:r>
              <a:rPr lang="sr-Latn-RS" sz="2000" dirty="0" smtClean="0"/>
              <a:t>B,C,D,E,F,R,L. </a:t>
            </a:r>
            <a:endParaRPr lang="sr-Cyrl-R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24107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R⋅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Latn-RS" dirty="0"/>
          </a:p>
        </p:txBody>
      </p:sp>
      <p:sp>
        <p:nvSpPr>
          <p:cNvPr id="15" name="TextBox 14"/>
          <p:cNvSpPr txBox="1"/>
          <p:nvPr/>
        </p:nvSpPr>
        <p:spPr>
          <a:xfrm>
            <a:off x="3725743" y="3150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L⋅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Latn-RS" dirty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198512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H⋅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Latn-RS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228239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S⋅</a:t>
            </a:r>
            <a:r>
              <a:rPr lang="sr-Cyrl-R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146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70485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r-Cyrl-RS" sz="2000" u="sng" dirty="0" smtClean="0"/>
              <a:t>Пример </a:t>
            </a:r>
            <a:r>
              <a:rPr lang="sr-Latn-RS" sz="2000" u="sng" dirty="0" smtClean="0"/>
              <a:t>2</a:t>
            </a:r>
            <a:r>
              <a:rPr lang="sr-Cyrl-RS" sz="2000" u="sng" dirty="0" smtClean="0"/>
              <a:t>:</a:t>
            </a:r>
          </a:p>
          <a:p>
            <a:r>
              <a:rPr lang="sr-Cyrl-RS" sz="2000" dirty="0" smtClean="0"/>
              <a:t>Нацртај  четвороугао и троугао тако да им је пресек троугао.</a:t>
            </a:r>
          </a:p>
        </p:txBody>
      </p:sp>
      <p:sp>
        <p:nvSpPr>
          <p:cNvPr id="3" name="Parallelogram 2"/>
          <p:cNvSpPr/>
          <p:nvPr/>
        </p:nvSpPr>
        <p:spPr>
          <a:xfrm>
            <a:off x="1403648" y="1762906"/>
            <a:ext cx="2016224" cy="1224136"/>
          </a:xfrm>
          <a:prstGeom prst="parallelogram">
            <a:avLst>
              <a:gd name="adj" fmla="val 337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Isosceles Triangle 3"/>
          <p:cNvSpPr/>
          <p:nvPr/>
        </p:nvSpPr>
        <p:spPr>
          <a:xfrm rot="19204418" flipH="1" flipV="1">
            <a:off x="3080791" y="1960782"/>
            <a:ext cx="1133941" cy="1413025"/>
          </a:xfrm>
          <a:prstGeom prst="triangle">
            <a:avLst>
              <a:gd name="adj" fmla="val 988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Isosceles Triangle 6"/>
          <p:cNvSpPr/>
          <p:nvPr/>
        </p:nvSpPr>
        <p:spPr>
          <a:xfrm rot="2848299">
            <a:off x="2974353" y="2002488"/>
            <a:ext cx="449192" cy="788480"/>
          </a:xfrm>
          <a:prstGeom prst="triangle">
            <a:avLst>
              <a:gd name="adj" fmla="val 10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700158" y="3774800"/>
            <a:ext cx="3975823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r-Cyrl-RS" sz="2000" u="sng" dirty="0" smtClean="0"/>
              <a:t>Пример </a:t>
            </a:r>
            <a:r>
              <a:rPr lang="sr-Latn-RS" sz="2000" u="sng" dirty="0" smtClean="0"/>
              <a:t>3</a:t>
            </a:r>
            <a:r>
              <a:rPr lang="sr-Cyrl-RS" sz="2000" u="sng" dirty="0" smtClean="0"/>
              <a:t>:</a:t>
            </a:r>
          </a:p>
          <a:p>
            <a:r>
              <a:rPr lang="sr-Cyrl-RS" sz="2000" dirty="0" smtClean="0"/>
              <a:t>Нацртај  два четвороугла тако да им је пресек петоугао.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4932040" y="3212976"/>
            <a:ext cx="1368152" cy="1340196"/>
          </a:xfrm>
          <a:prstGeom prst="parallelogram">
            <a:avLst>
              <a:gd name="adj" fmla="val 59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577746" y="2564904"/>
            <a:ext cx="146382" cy="12098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577746" y="3774800"/>
            <a:ext cx="364773" cy="52793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42518" y="3572981"/>
            <a:ext cx="1365786" cy="7297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724129" y="2564905"/>
            <a:ext cx="1584175" cy="10080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5593344" y="3221251"/>
            <a:ext cx="689828" cy="981781"/>
          </a:xfrm>
          <a:custGeom>
            <a:avLst/>
            <a:gdLst>
              <a:gd name="connsiteX0" fmla="*/ 58824 w 689828"/>
              <a:gd name="connsiteY0" fmla="*/ 51338 h 981781"/>
              <a:gd name="connsiteX1" fmla="*/ 224593 w 689828"/>
              <a:gd name="connsiteY1" fmla="*/ 3212 h 981781"/>
              <a:gd name="connsiteX2" fmla="*/ 48130 w 689828"/>
              <a:gd name="connsiteY2" fmla="*/ 131549 h 981781"/>
              <a:gd name="connsiteX3" fmla="*/ 385014 w 689828"/>
              <a:gd name="connsiteY3" fmla="*/ 8560 h 981781"/>
              <a:gd name="connsiteX4" fmla="*/ 42782 w 689828"/>
              <a:gd name="connsiteY4" fmla="*/ 206412 h 981781"/>
              <a:gd name="connsiteX5" fmla="*/ 486614 w 689828"/>
              <a:gd name="connsiteY5" fmla="*/ 13907 h 981781"/>
              <a:gd name="connsiteX6" fmla="*/ 32088 w 689828"/>
              <a:gd name="connsiteY6" fmla="*/ 254538 h 981781"/>
              <a:gd name="connsiteX7" fmla="*/ 652382 w 689828"/>
              <a:gd name="connsiteY7" fmla="*/ 19254 h 981781"/>
              <a:gd name="connsiteX8" fmla="*/ 21393 w 689828"/>
              <a:gd name="connsiteY8" fmla="*/ 366833 h 981781"/>
              <a:gd name="connsiteX9" fmla="*/ 689814 w 689828"/>
              <a:gd name="connsiteY9" fmla="*/ 99465 h 981781"/>
              <a:gd name="connsiteX10" fmla="*/ 3 w 689828"/>
              <a:gd name="connsiteY10" fmla="*/ 479128 h 981781"/>
              <a:gd name="connsiteX11" fmla="*/ 679119 w 689828"/>
              <a:gd name="connsiteY11" fmla="*/ 265233 h 981781"/>
              <a:gd name="connsiteX12" fmla="*/ 48130 w 689828"/>
              <a:gd name="connsiteY12" fmla="*/ 607465 h 981781"/>
              <a:gd name="connsiteX13" fmla="*/ 668424 w 689828"/>
              <a:gd name="connsiteY13" fmla="*/ 431002 h 981781"/>
              <a:gd name="connsiteX14" fmla="*/ 117645 w 689828"/>
              <a:gd name="connsiteY14" fmla="*/ 709065 h 981781"/>
              <a:gd name="connsiteX15" fmla="*/ 668424 w 689828"/>
              <a:gd name="connsiteY15" fmla="*/ 559338 h 981781"/>
              <a:gd name="connsiteX16" fmla="*/ 192509 w 689828"/>
              <a:gd name="connsiteY16" fmla="*/ 821360 h 981781"/>
              <a:gd name="connsiteX17" fmla="*/ 620298 w 689828"/>
              <a:gd name="connsiteY17" fmla="*/ 698370 h 981781"/>
              <a:gd name="connsiteX18" fmla="*/ 278067 w 689828"/>
              <a:gd name="connsiteY18" fmla="*/ 885528 h 981781"/>
              <a:gd name="connsiteX19" fmla="*/ 652382 w 689828"/>
              <a:gd name="connsiteY19" fmla="*/ 746496 h 981781"/>
              <a:gd name="connsiteX20" fmla="*/ 326193 w 689828"/>
              <a:gd name="connsiteY20" fmla="*/ 955044 h 981781"/>
              <a:gd name="connsiteX21" fmla="*/ 620298 w 689828"/>
              <a:gd name="connsiteY21" fmla="*/ 853444 h 981781"/>
              <a:gd name="connsiteX22" fmla="*/ 390361 w 689828"/>
              <a:gd name="connsiteY22" fmla="*/ 981781 h 981781"/>
              <a:gd name="connsiteX23" fmla="*/ 390361 w 689828"/>
              <a:gd name="connsiteY23" fmla="*/ 981781 h 98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828" h="981781">
                <a:moveTo>
                  <a:pt x="58824" y="51338"/>
                </a:moveTo>
                <a:cubicBezTo>
                  <a:pt x="142599" y="20591"/>
                  <a:pt x="226375" y="-10156"/>
                  <a:pt x="224593" y="3212"/>
                </a:cubicBezTo>
                <a:cubicBezTo>
                  <a:pt x="222811" y="16580"/>
                  <a:pt x="21393" y="130658"/>
                  <a:pt x="48130" y="131549"/>
                </a:cubicBezTo>
                <a:cubicBezTo>
                  <a:pt x="74867" y="132440"/>
                  <a:pt x="385905" y="-3917"/>
                  <a:pt x="385014" y="8560"/>
                </a:cubicBezTo>
                <a:cubicBezTo>
                  <a:pt x="384123" y="21037"/>
                  <a:pt x="25849" y="205521"/>
                  <a:pt x="42782" y="206412"/>
                </a:cubicBezTo>
                <a:cubicBezTo>
                  <a:pt x="59715" y="207303"/>
                  <a:pt x="488396" y="5886"/>
                  <a:pt x="486614" y="13907"/>
                </a:cubicBezTo>
                <a:cubicBezTo>
                  <a:pt x="484832" y="21928"/>
                  <a:pt x="4460" y="253647"/>
                  <a:pt x="32088" y="254538"/>
                </a:cubicBezTo>
                <a:cubicBezTo>
                  <a:pt x="59716" y="255429"/>
                  <a:pt x="654164" y="538"/>
                  <a:pt x="652382" y="19254"/>
                </a:cubicBezTo>
                <a:cubicBezTo>
                  <a:pt x="650600" y="37970"/>
                  <a:pt x="15154" y="353465"/>
                  <a:pt x="21393" y="366833"/>
                </a:cubicBezTo>
                <a:cubicBezTo>
                  <a:pt x="27632" y="380201"/>
                  <a:pt x="693379" y="80749"/>
                  <a:pt x="689814" y="99465"/>
                </a:cubicBezTo>
                <a:cubicBezTo>
                  <a:pt x="686249" y="118181"/>
                  <a:pt x="1785" y="451500"/>
                  <a:pt x="3" y="479128"/>
                </a:cubicBezTo>
                <a:cubicBezTo>
                  <a:pt x="-1780" y="506756"/>
                  <a:pt x="671098" y="243844"/>
                  <a:pt x="679119" y="265233"/>
                </a:cubicBezTo>
                <a:cubicBezTo>
                  <a:pt x="687140" y="286622"/>
                  <a:pt x="49912" y="579837"/>
                  <a:pt x="48130" y="607465"/>
                </a:cubicBezTo>
                <a:cubicBezTo>
                  <a:pt x="46347" y="635093"/>
                  <a:pt x="656838" y="414069"/>
                  <a:pt x="668424" y="431002"/>
                </a:cubicBezTo>
                <a:cubicBezTo>
                  <a:pt x="680010" y="447935"/>
                  <a:pt x="117645" y="687676"/>
                  <a:pt x="117645" y="709065"/>
                </a:cubicBezTo>
                <a:cubicBezTo>
                  <a:pt x="117645" y="730454"/>
                  <a:pt x="655947" y="540622"/>
                  <a:pt x="668424" y="559338"/>
                </a:cubicBezTo>
                <a:cubicBezTo>
                  <a:pt x="680901" y="578054"/>
                  <a:pt x="200530" y="798188"/>
                  <a:pt x="192509" y="821360"/>
                </a:cubicBezTo>
                <a:cubicBezTo>
                  <a:pt x="184488" y="844532"/>
                  <a:pt x="606038" y="687675"/>
                  <a:pt x="620298" y="698370"/>
                </a:cubicBezTo>
                <a:cubicBezTo>
                  <a:pt x="634558" y="709065"/>
                  <a:pt x="272720" y="877507"/>
                  <a:pt x="278067" y="885528"/>
                </a:cubicBezTo>
                <a:cubicBezTo>
                  <a:pt x="283414" y="893549"/>
                  <a:pt x="644361" y="734910"/>
                  <a:pt x="652382" y="746496"/>
                </a:cubicBezTo>
                <a:cubicBezTo>
                  <a:pt x="660403" y="758082"/>
                  <a:pt x="331540" y="937219"/>
                  <a:pt x="326193" y="955044"/>
                </a:cubicBezTo>
                <a:cubicBezTo>
                  <a:pt x="320846" y="972869"/>
                  <a:pt x="609603" y="848988"/>
                  <a:pt x="620298" y="853444"/>
                </a:cubicBezTo>
                <a:cubicBezTo>
                  <a:pt x="630993" y="857900"/>
                  <a:pt x="390361" y="981781"/>
                  <a:pt x="390361" y="981781"/>
                </a:cubicBezTo>
                <a:lnTo>
                  <a:pt x="390361" y="98178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44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27" grpId="0" animBg="1"/>
    </p:bldLst>
  </p:timing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slides.potx" id="{F67263A8-1AB1-4C27-90C5-8DFF5AB0A457}" vid="{97C8510C-5076-4DB0-83F7-452F3E0654A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232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Palatino Linotype</vt:lpstr>
      <vt:lpstr>Geometric design template</vt:lpstr>
      <vt:lpstr>Изломљена линија, област, многоугао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Изломљена линија, област, многоугао</dc:title>
  <dc:creator>neda</dc:creator>
  <cp:lastModifiedBy>neda</cp:lastModifiedBy>
  <cp:revision>22</cp:revision>
  <dcterms:created xsi:type="dcterms:W3CDTF">2020-11-21T15:34:56Z</dcterms:created>
  <dcterms:modified xsi:type="dcterms:W3CDTF">2020-11-22T15:48:32Z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