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9" r:id="rId3"/>
    <p:sldId id="284" r:id="rId4"/>
    <p:sldId id="286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196D25"/>
    <a:srgbClr val="208C2F"/>
    <a:srgbClr val="066661"/>
    <a:srgbClr val="32717E"/>
    <a:srgbClr val="13551C"/>
    <a:srgbClr val="9DDFBC"/>
    <a:srgbClr val="94DCB6"/>
    <a:srgbClr val="3181A5"/>
    <a:srgbClr val="0C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914400"/>
            <a:ext cx="6859786" cy="3505200"/>
          </a:xfrm>
        </p:spPr>
        <p:txBody>
          <a:bodyPr>
            <a:noAutofit/>
          </a:bodyPr>
          <a:lstStyle>
            <a:lvl1pPr>
              <a:defRPr sz="540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4958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4951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41" y="6280152"/>
            <a:ext cx="990302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759" y="6280152"/>
            <a:ext cx="5148187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280152"/>
            <a:ext cx="743144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48477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34" y="1828800"/>
            <a:ext cx="3487059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50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7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 baseline="0"/>
            </a:lvl6pPr>
            <a:lvl7pPr>
              <a:defRPr sz="1050" baseline="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712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122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866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197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3246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3246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3246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67923" algn="l" defTabSz="685983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6171" indent="-128622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5284" indent="-129813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6308" indent="-129813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3853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2208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564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0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03" userDrawn="1">
          <p15:clr>
            <a:srgbClr val="F26B43"/>
          </p15:clr>
        </p15:guide>
        <p15:guide id="3" pos="50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atikantnedatoholj.weebly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80919" cy="476291"/>
          </a:xfrm>
          <a:scene3d>
            <a:camera prst="orthographicFront"/>
            <a:lightRig rig="harsh" dir="t"/>
          </a:scene3d>
          <a:sp3d>
            <a:bevelT prst="relaxedInset"/>
          </a:sp3d>
        </p:spPr>
        <p:txBody>
          <a:bodyPr>
            <a:normAutofit fontScale="90000"/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3600" b="1" dirty="0" smtClean="0">
                <a:ln/>
                <a:solidFill>
                  <a:srgbClr val="FF47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  ПЕТАЦИ!</a:t>
            </a:r>
            <a:r>
              <a:rPr lang="sr-Cyrl-RS" sz="3600" b="1" dirty="0" smtClean="0">
                <a:ln/>
                <a:solidFill>
                  <a:srgbClr val="FF47A3"/>
                </a:solidFill>
              </a:rPr>
              <a:t>  </a:t>
            </a:r>
            <a:r>
              <a:rPr lang="sr-Cyrl-RS" sz="3600" b="1" dirty="0" smtClean="0">
                <a:ln/>
                <a:solidFill>
                  <a:schemeClr val="accent3"/>
                </a:solidFill>
              </a:rPr>
              <a:t/>
            </a:r>
            <a:br>
              <a:rPr lang="sr-Cyrl-RS" sz="3600" b="1" dirty="0" smtClean="0">
                <a:ln/>
                <a:solidFill>
                  <a:schemeClr val="accent3"/>
                </a:solidFill>
              </a:rPr>
            </a:br>
            <a:r>
              <a:rPr lang="sr-Cyrl-RS" sz="3600" b="1" dirty="0" smtClean="0">
                <a:ln/>
                <a:solidFill>
                  <a:schemeClr val="accent3"/>
                </a:solidFill>
              </a:rPr>
              <a:t>Хајде да научимо нешто ново данас!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05318"/>
            <a:ext cx="5828916" cy="3118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2267744" y="5445224"/>
            <a:ext cx="4824536" cy="720080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prst="relaxedInset"/>
          </a:sp3d>
        </p:spPr>
        <p:txBody>
          <a:bodyPr vert="horz" lIns="91440" tIns="45720" rIns="91440" bIns="45720" rtlCol="0" anchor="b">
            <a:normAutofit fontScale="75000" lnSpcReduction="20000"/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400" b="1" dirty="0" smtClean="0">
                <a:ln/>
                <a:solidFill>
                  <a:srgbClr val="B8005C"/>
                </a:solidFill>
              </a:rPr>
              <a:t>Припремила: Недељка Тохољ</a:t>
            </a:r>
            <a:endParaRPr lang="sr-Latn-RS" sz="2400" b="1" dirty="0" smtClean="0">
              <a:ln/>
              <a:solidFill>
                <a:srgbClr val="B8005C"/>
              </a:solidFill>
            </a:endParaRPr>
          </a:p>
          <a:p>
            <a:pPr algn="ctr"/>
            <a:r>
              <a:rPr lang="sr-Cyrl-RS" sz="2400" b="1" dirty="0" smtClean="0">
                <a:ln/>
                <a:solidFill>
                  <a:srgbClr val="B8005C"/>
                </a:solidFill>
              </a:rPr>
              <a:t> </a:t>
            </a:r>
            <a:r>
              <a:rPr lang="sr-Latn-RS" sz="2400" b="1" dirty="0" smtClean="0">
                <a:ln/>
                <a:solidFill>
                  <a:srgbClr val="B8005C"/>
                </a:solidFill>
                <a:hlinkClick r:id="rId3"/>
              </a:rPr>
              <a:t>https://matematikantnedatoholj.weebly.com</a:t>
            </a:r>
            <a:endParaRPr lang="en-US" sz="2400" b="1" dirty="0">
              <a:ln/>
              <a:solidFill>
                <a:srgbClr val="B8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ilgirazzi.com/wp-content/uploads/2015/12/Varyeme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18" y="401578"/>
            <a:ext cx="3493622" cy="1746811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32723" y="612190"/>
            <a:ext cx="3672408" cy="1055608"/>
          </a:xfrm>
          <a:prstGeom prst="wedgeRoundRectCallout">
            <a:avLst>
              <a:gd name="adj1" fmla="val -80023"/>
              <a:gd name="adj2" fmla="val 34775"/>
              <a:gd name="adj3" fmla="val 16667"/>
            </a:avLst>
          </a:prstGeom>
          <a:gradFill>
            <a:gsLst>
              <a:gs pos="3626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Аха,</a:t>
            </a:r>
            <a:r>
              <a:rPr lang="sr-Latn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најпре да нешто поновимо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60588" y="1752167"/>
            <a:ext cx="1605526" cy="523220"/>
          </a:xfrm>
          <a:prstGeom prst="rect">
            <a:avLst/>
          </a:prstGeom>
          <a:pattFill prst="lgGrid">
            <a:fgClr>
              <a:srgbClr val="FF8989"/>
            </a:fgClr>
            <a:bgClr>
              <a:schemeClr val="bg1"/>
            </a:bgClr>
          </a:pattFill>
          <a:ln w="9525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sr-Cyrl-RS" sz="28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582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sr-Cyrl-RS" sz="28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582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17831" y="1776462"/>
            <a:ext cx="296191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·2)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4·2)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?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77561" y="1733310"/>
            <a:ext cx="762038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R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76601" y="2311393"/>
            <a:ext cx="3413847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?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88621" y="2294998"/>
            <a:ext cx="762038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R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92052" y="2945859"/>
            <a:ext cx="3787689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4·100)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?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77561" y="2873847"/>
            <a:ext cx="762038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r-Latn-R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4415" y="2311393"/>
            <a:ext cx="3373125" cy="1055608"/>
          </a:xfrm>
          <a:prstGeom prst="wedgeRoundRectCallout">
            <a:avLst>
              <a:gd name="adj1" fmla="val -325"/>
              <a:gd name="adj2" fmla="val -107838"/>
              <a:gd name="adj3" fmla="val 16667"/>
            </a:avLst>
          </a:prstGeom>
          <a:gradFill>
            <a:gsLst>
              <a:gs pos="55722">
                <a:srgbClr val="DBF9F6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Применимо  то </a:t>
            </a:r>
          </a:p>
          <a:p>
            <a:pPr lvl="0" fontAlgn="base"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на децималне!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5576" y="3717032"/>
            <a:ext cx="1809002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3,2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0,</a:t>
            </a:r>
            <a:r>
              <a:rPr lang="sr-Cyrl-RS" sz="2800" b="1" kern="0" noProof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64578" y="3717032"/>
            <a:ext cx="531979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(3,2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(0,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32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5961" y="4349977"/>
            <a:ext cx="2088232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0,42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1,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564578" y="4329691"/>
            <a:ext cx="572234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(0,42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(1,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4,2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:12 = </a:t>
            </a: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0,35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982884" y="4852910"/>
            <a:ext cx="533332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60885" y="5223026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4 2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982885" y="5575516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-3 6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85898" y="5893875"/>
            <a:ext cx="604508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60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14721" y="6246365"/>
            <a:ext cx="67568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- 60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ilgirazzi.com/wp-content/uploads/2015/12/Varyeme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16" y="497407"/>
            <a:ext cx="3493622" cy="1746811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1560" y="2244218"/>
            <a:ext cx="2592288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0,364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0,07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7824" y="2244218"/>
            <a:ext cx="410314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(0,364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·100)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0,07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67693" y="983753"/>
            <a:ext cx="2386356" cy="578882"/>
          </a:xfrm>
          <a:prstGeom prst="wedgeRoundRectCallout">
            <a:avLst>
              <a:gd name="adj1" fmla="val -64580"/>
              <a:gd name="adj2" fmla="val 17077"/>
              <a:gd name="adj3" fmla="val 16667"/>
            </a:avLst>
          </a:prstGeom>
          <a:gradFill>
            <a:gsLst>
              <a:gs pos="55722">
                <a:schemeClr val="bg2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Још мало!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195174" y="3248147"/>
            <a:ext cx="666564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35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19872" y="3583571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339711" y="3983681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-1 4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195175" y="2786226"/>
            <a:ext cx="2096906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36,4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5,2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47422" y="4534520"/>
            <a:ext cx="2447751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1,05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0,125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47564" y="5043622"/>
            <a:ext cx="468052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(1,05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·1000)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0,125</a:t>
            </a: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·1000)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148064" y="5043622"/>
            <a:ext cx="2880320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1050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:125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,4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148064" y="5564715"/>
            <a:ext cx="1080120" cy="461665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4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1000</a:t>
            </a:r>
            <a:endParaRPr lang="sr-Cyrl-RS" sz="24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657264" y="6019104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500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ilgirazzi.com/wp-content/uploads/2015/12/Varyeme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610" y="283658"/>
            <a:ext cx="3493622" cy="1746811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0137" y="2557801"/>
            <a:ext cx="2592288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0,364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0,07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63727" y="2192037"/>
            <a:ext cx="2006234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</a:t>
            </a:r>
            <a:r>
              <a:rPr lang="sr-Cyrl-RS" sz="2000" b="1" kern="0" noProof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0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·100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endParaRPr kumimoji="0" lang="sr-Latn-R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00205" y="675487"/>
            <a:ext cx="3380571" cy="578882"/>
          </a:xfrm>
          <a:prstGeom prst="wedgeRoundRectCallout">
            <a:avLst>
              <a:gd name="adj1" fmla="val -63784"/>
              <a:gd name="adj2" fmla="val 44952"/>
              <a:gd name="adj3" fmla="val 16667"/>
            </a:avLst>
          </a:prstGeom>
          <a:gradFill>
            <a:gsLst>
              <a:gs pos="55722">
                <a:schemeClr val="bg2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Може и овако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169668" y="3069037"/>
            <a:ext cx="666564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35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17712" y="3369145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406443" y="3670663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-1 4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150114" y="2600578"/>
            <a:ext cx="2096906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36,4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5,2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55973" y="4552878"/>
            <a:ext cx="2447751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35,2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0,016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181509" y="4177840"/>
            <a:ext cx="2061218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·1000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sr-Cyrl-RS" sz="2000" b="1" kern="0" noProof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0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·1000</a:t>
            </a:r>
            <a:endParaRPr kumimoji="0" lang="sr-Latn-R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107390" y="4577950"/>
            <a:ext cx="3192802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35200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:16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sr-Cyrl-RS" sz="2800" b="1" kern="0" noProof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200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88593" y="5023352"/>
            <a:ext cx="56273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32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40850" y="5346517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250205" y="5676842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-3 </a:t>
            </a:r>
            <a:r>
              <a:rPr lang="sr-Cyrl-RS" sz="2000" b="1" u="sng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247020" y="1303430"/>
            <a:ext cx="3396519" cy="2485787"/>
          </a:xfrm>
          <a:prstGeom prst="wedgeRoundRectCallout">
            <a:avLst>
              <a:gd name="adj1" fmla="val 32448"/>
              <a:gd name="adj2" fmla="val 61690"/>
              <a:gd name="adj3" fmla="val 16667"/>
            </a:avLst>
          </a:prstGeom>
          <a:gradFill flip="none" rotWithShape="1">
            <a:gsLst>
              <a:gs pos="55722">
                <a:srgbClr val="DDF7E1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lin ang="13500000" scaled="1"/>
            <a:tileRect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Значи,од делиоца зависи којом декадном јединицом множимо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8158" y="3569200"/>
            <a:ext cx="1583252" cy="23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6" y="3789040"/>
            <a:ext cx="4541259" cy="27000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43808" y="826527"/>
            <a:ext cx="5544616" cy="2962513"/>
          </a:xfrm>
          <a:prstGeom prst="wedgeRoundRectCallout">
            <a:avLst>
              <a:gd name="adj1" fmla="val -40148"/>
              <a:gd name="adj2" fmla="val 64095"/>
              <a:gd name="adj3" fmla="val 16667"/>
            </a:avLst>
          </a:prstGeom>
          <a:gradFill flip="none" rotWithShape="1">
            <a:gsLst>
              <a:gs pos="55722">
                <a:srgbClr val="DDF7E1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lin ang="13500000" scaled="1"/>
            <a:tileRect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5828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Браво!</a:t>
            </a:r>
          </a:p>
          <a:p>
            <a:pPr lvl="0" algn="ctr" fontAlgn="base">
              <a:spcAft>
                <a:spcPct val="0"/>
              </a:spcAft>
            </a:pPr>
            <a:r>
              <a:rPr lang="sr-Cyrl-RS" sz="2800" b="1" kern="0" noProof="0" dirty="0" smtClean="0">
                <a:solidFill>
                  <a:srgbClr val="00164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Дељеник и делилац помножимо са декадном јединицом која има </a:t>
            </a:r>
            <a:r>
              <a:rPr lang="sr-Cyrl-RS" sz="2800" b="1" kern="0" noProof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онолико нула</a:t>
            </a:r>
            <a:r>
              <a:rPr lang="sr-Cyrl-RS" sz="2800" b="1" kern="0" noProof="0" dirty="0" smtClean="0">
                <a:solidFill>
                  <a:srgbClr val="00164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колико </a:t>
            </a:r>
            <a:r>
              <a:rPr lang="sr-Cyrl-RS" sz="2800" b="1" kern="0" noProof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делилац</a:t>
            </a:r>
            <a:r>
              <a:rPr lang="sr-Cyrl-RS" sz="2800" b="1" kern="0" noProof="0" dirty="0" smtClean="0">
                <a:solidFill>
                  <a:srgbClr val="00164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има </a:t>
            </a:r>
            <a:r>
              <a:rPr lang="sr-Cyrl-RS" sz="2800" b="1" kern="0" noProof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децималних места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1642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02456" y="467081"/>
            <a:ext cx="2193779" cy="1055608"/>
          </a:xfrm>
          <a:prstGeom prst="wedgeRoundRectCallout">
            <a:avLst>
              <a:gd name="adj1" fmla="val 83620"/>
              <a:gd name="adj2" fmla="val 14754"/>
              <a:gd name="adj3" fmla="val 16667"/>
            </a:avLst>
          </a:prstGeom>
          <a:gradFill>
            <a:gsLst>
              <a:gs pos="55722">
                <a:schemeClr val="bg2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Још један пример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2" descr="http://worldartsme.com/images/mickey-mouse-writing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512251"/>
            <a:ext cx="1620997" cy="2016825"/>
          </a:xfrm>
          <a:prstGeom prst="rect">
            <a:avLst/>
          </a:prstGeom>
          <a:noFill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66338" y="2005856"/>
            <a:ext cx="2418065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2,808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1,2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653356" y="1605746"/>
            <a:ext cx="1827128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·10</a:t>
            </a:r>
            <a:r>
              <a:rPr lang="sr-Cyrl-RS" sz="20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·10</a:t>
            </a: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endParaRPr kumimoji="0" lang="sr-Latn-R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605690" y="2005856"/>
            <a:ext cx="2910525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28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,08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:12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sr-Cyrl-RS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,34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605690" y="2502131"/>
            <a:ext cx="666564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24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893415" y="2825167"/>
            <a:ext cx="679675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</a:t>
            </a: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889292" y="3180163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-3 </a:t>
            </a:r>
            <a:r>
              <a:rPr lang="sr-Cyrl-RS" sz="2000" b="1" u="sng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233253" y="3605008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4 8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74000" y="4005118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-4 8</a:t>
            </a:r>
            <a:endParaRPr lang="sr-Cyrl-RS" sz="2000" b="1" u="sng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552838" y="4394360"/>
            <a:ext cx="757676" cy="40011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sr-Cyrl-R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  <a:endParaRPr lang="sr-Cyrl-RS" sz="2000" b="1" kern="0" dirty="0" smtClean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204" y="3629074"/>
            <a:ext cx="2414663" cy="28786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380499" y="4301209"/>
            <a:ext cx="2944511" cy="1452384"/>
          </a:xfrm>
          <a:prstGeom prst="cloudCallout">
            <a:avLst>
              <a:gd name="adj1" fmla="val 120391"/>
              <a:gd name="adj2" fmla="val -6714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74000">
                <a:schemeClr val="accent3">
                  <a:lumMod val="75000"/>
                </a:schemeClr>
              </a:gs>
              <a:gs pos="83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Може ли  пауза</a:t>
            </a:r>
            <a:r>
              <a:rPr lang="sr-Cyrl-R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???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4" grpId="0" animBg="1"/>
      <p:bldP spid="25" grpId="0" animBg="1"/>
      <p:bldP spid="29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4393" y="2780928"/>
            <a:ext cx="4967264" cy="3063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568" y="1286288"/>
            <a:ext cx="2141185" cy="2009061"/>
          </a:xfrm>
          <a:prstGeom prst="wedgeRoundRectCallout">
            <a:avLst>
              <a:gd name="adj1" fmla="val 46231"/>
              <a:gd name="adj2" fmla="val 84451"/>
              <a:gd name="adj3" fmla="val 16667"/>
            </a:avLst>
          </a:prstGeom>
          <a:gradFill flip="none" rotWithShape="1">
            <a:gsLst>
              <a:gs pos="55722">
                <a:srgbClr val="DDF7E1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lin ang="13500000" scaled="1"/>
            <a:tileRect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Може! </a:t>
            </a:r>
            <a:r>
              <a:rPr lang="sr-Cyrl-RS" sz="2800" b="1" kern="0" dirty="0" smtClean="0">
                <a:solidFill>
                  <a:srgbClr val="8B2D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Схватили сте,</a:t>
            </a:r>
            <a:r>
              <a:rPr lang="sr-Latn-RS" sz="2800" b="1" kern="0" dirty="0" smtClean="0">
                <a:solidFill>
                  <a:srgbClr val="8B2D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8B2D6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зар не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8B2D6C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8B2D6C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508104" y="726266"/>
            <a:ext cx="2900544" cy="2485787"/>
          </a:xfrm>
          <a:prstGeom prst="wedgeRoundRectCallout">
            <a:avLst>
              <a:gd name="adj1" fmla="val -49746"/>
              <a:gd name="adj2" fmla="val 71201"/>
              <a:gd name="adj3" fmla="val 16667"/>
            </a:avLst>
          </a:prstGeom>
          <a:gradFill flip="none" rotWithShape="1">
            <a:gsLst>
              <a:gs pos="55722">
                <a:srgbClr val="DDF7E1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Вежбајте,</a:t>
            </a:r>
          </a:p>
          <a:p>
            <a:pPr lvl="0" fontAlgn="base"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у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радите   </a:t>
            </a:r>
          </a:p>
          <a:p>
            <a:pPr lvl="0" fontAlgn="base">
              <a:spcAft>
                <a:spcPct val="0"/>
              </a:spcAft>
            </a:pPr>
            <a:r>
              <a:rPr lang="sr-Cyrl-RS" sz="2800" b="1" kern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домаћи који </a:t>
            </a:r>
          </a:p>
          <a:p>
            <a:pPr lvl="0" algn="ctr" fontAlgn="base">
              <a:spcAft>
                <a:spcPct val="0"/>
              </a:spcAft>
            </a:pPr>
            <a:r>
              <a:rPr lang="sr-Cyrl-RS" sz="2800" b="1" kern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добијете</a:t>
            </a:r>
            <a:r>
              <a:rPr kumimoji="0" lang="sr-Latn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endParaRPr kumimoji="0" lang="sr-Cyrl-RS" sz="28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sr-Cyrl-RS" sz="2800" b="1" kern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...</a:t>
            </a:r>
            <a:r>
              <a:rPr kumimoji="0" lang="sr-Latn-R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kumimoji="0" lang="sr-Cyrl-RS" sz="28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45323" y="4318667"/>
            <a:ext cx="1253644" cy="1069226"/>
          </a:xfrm>
          <a:prstGeom prst="wedgeEllipseCallout">
            <a:avLst>
              <a:gd name="adj1" fmla="val -102308"/>
              <a:gd name="adj2" fmla="val -815"/>
            </a:avLst>
          </a:prstGeom>
          <a:gradFill flip="none" rotWithShape="1">
            <a:gsLst>
              <a:gs pos="55722">
                <a:srgbClr val="DDF7E1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E6574C"/>
              </a:gs>
            </a:gsLst>
            <a:lin ang="13500000" scaled="1"/>
            <a:tileRect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sr-Cyrl-RS" sz="2800" b="1" kern="0" dirty="0">
              <a:solidFill>
                <a:srgbClr val="8B2D6C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18" y="4330320"/>
            <a:ext cx="936195" cy="9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539552" y="692696"/>
            <a:ext cx="3240360" cy="2520280"/>
          </a:xfrm>
          <a:prstGeom prst="wedgeRoundRectCallout">
            <a:avLst>
              <a:gd name="adj1" fmla="val 48885"/>
              <a:gd name="adj2" fmla="val 85003"/>
              <a:gd name="adj3" fmla="val 16667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rgbClr val="DDF7E1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dirty="0" smtClean="0">
                <a:ln/>
                <a:solidFill>
                  <a:srgbClr val="002060"/>
                </a:solidFill>
              </a:rPr>
              <a:t>Данас ћемо вам помоћи да нешто  научите. Знате  ли  шта  би то могло бити?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5364088" y="1448780"/>
            <a:ext cx="3096344" cy="1944216"/>
          </a:xfrm>
          <a:prstGeom prst="wedgeRoundRectCallout">
            <a:avLst>
              <a:gd name="adj1" fmla="val -53439"/>
              <a:gd name="adj2" fmla="val 78944"/>
              <a:gd name="adj3" fmla="val 16667"/>
            </a:avLst>
          </a:prstGeom>
          <a:gradFill flip="none" rotWithShape="1">
            <a:gsLst>
              <a:gs pos="85856">
                <a:srgbClr val="3181A5"/>
              </a:gs>
              <a:gs pos="8832">
                <a:schemeClr val="bg1"/>
              </a:gs>
              <a:gs pos="0">
                <a:srgbClr val="3181A5"/>
              </a:gs>
              <a:gs pos="48000">
                <a:srgbClr val="3181A5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Дељење  разломака у децималном запису 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2372924" cy="31683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470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3808" y="2276872"/>
            <a:ext cx="2448272" cy="2694493"/>
          </a:xfrm>
          <a:prstGeom prst="rect">
            <a:avLst/>
          </a:prstGeo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647564" y="1475796"/>
            <a:ext cx="2520280" cy="1223056"/>
          </a:xfrm>
          <a:prstGeom prst="wedgeRoundRectCallout">
            <a:avLst>
              <a:gd name="adj1" fmla="val 53331"/>
              <a:gd name="adj2" fmla="val 73495"/>
              <a:gd name="adj3" fmla="val 16667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rgbClr val="DDF7E1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Најпре најлакше!</a:t>
            </a:r>
            <a:endParaRPr lang="en-US" sz="2800" b="1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5508104" y="2420888"/>
            <a:ext cx="2736304" cy="2159160"/>
          </a:xfrm>
          <a:prstGeom prst="wedgeRoundRectCallout">
            <a:avLst>
              <a:gd name="adj1" fmla="val -88816"/>
              <a:gd name="adj2" fmla="val 1089"/>
              <a:gd name="adj3" fmla="val 16667"/>
            </a:avLst>
          </a:prstGeom>
          <a:gradFill>
            <a:gsLst>
              <a:gs pos="0">
                <a:srgbClr val="066661"/>
              </a:gs>
              <a:gs pos="74000">
                <a:srgbClr val="32717E"/>
              </a:gs>
              <a:gs pos="83000">
                <a:srgbClr val="066661"/>
              </a:gs>
              <a:gs pos="100000">
                <a:srgbClr val="32717E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RS" sz="28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Дељење децималног броја декадном јединицом</a:t>
            </a:r>
            <a:endParaRPr lang="en-US" sz="2800" b="1" dirty="0">
              <a:ln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3347864" y="971740"/>
            <a:ext cx="2304256" cy="1008112"/>
          </a:xfrm>
          <a:prstGeom prst="wedgeRoundRectCallout">
            <a:avLst>
              <a:gd name="adj1" fmla="val -25556"/>
              <a:gd name="adj2" fmla="val 10177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ln>
                  <a:solidFill>
                    <a:srgbClr val="002060"/>
                  </a:solidFill>
                </a:ln>
                <a:solidFill>
                  <a:srgbClr val="8B2D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Хајде да то научимо!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8B2D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968934"/>
            <a:ext cx="1103463" cy="1647529"/>
          </a:xfrm>
          <a:prstGeom prst="rect">
            <a:avLst/>
          </a:prstGeom>
        </p:spPr>
      </p:pic>
      <p:pic>
        <p:nvPicPr>
          <p:cNvPr id="7" name="Picture 4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14" y="865385"/>
            <a:ext cx="1704195" cy="1968448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8" y="865385"/>
            <a:ext cx="3024336" cy="523220"/>
          </a:xfrm>
          <a:prstGeom prst="rect">
            <a:avLst/>
          </a:prstGeom>
          <a:pattFill prst="lgGrid">
            <a:fgClr>
              <a:srgbClr val="A8A8E2"/>
            </a:fgClr>
            <a:bgClr>
              <a:srgbClr val="FFFFFF"/>
            </a:bgClr>
          </a:pattFill>
          <a:ln w="9525">
            <a:solidFill>
              <a:srgbClr val="2D2D8A">
                <a:lumMod val="40000"/>
                <a:lumOff val="60000"/>
              </a:srgb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Подсетимо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се!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99792" y="1671605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2,12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10 = 21,2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38939" y="2477825"/>
            <a:ext cx="3125149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,324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100 = 32,4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7619" y="3350631"/>
            <a:ext cx="345638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,0037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100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=0,37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810467" y="2964200"/>
            <a:ext cx="2393882" cy="735747"/>
          </a:xfrm>
          <a:prstGeom prst="wedgeEllipseCallout">
            <a:avLst>
              <a:gd name="adj1" fmla="val 2947"/>
              <a:gd name="adj2" fmla="val 142918"/>
            </a:avLst>
          </a:prstGeom>
          <a:pattFill prst="lgGrid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Сад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ја!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01513" y="4053420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21,2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5400000" flipH="1">
            <a:off x="4216337" y="916777"/>
            <a:ext cx="473529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55811" y="1611059"/>
            <a:ext cx="986340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2,12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131840" y="4794469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,4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100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 rot="5400000">
            <a:off x="4187469" y="2624247"/>
            <a:ext cx="464448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81825" y="2444464"/>
            <a:ext cx="1149128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0,324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16797" y="5535518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0,37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100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2852724" y="3430467"/>
            <a:ext cx="464448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113" y="3317270"/>
            <a:ext cx="1437971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0,0037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3993 0.348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33403 0.3421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324 L 0.33837 0.31968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3" grpId="0" animBg="1"/>
      <p:bldP spid="18" grpId="0" animBg="1"/>
      <p:bldP spid="19" grpId="0" animBg="1"/>
      <p:bldP spid="19" grpId="1" animBg="1"/>
      <p:bldP spid="19" grpId="2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1" y="3828193"/>
            <a:ext cx="1330443" cy="1941861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44402" y="781843"/>
            <a:ext cx="2657444" cy="1055608"/>
          </a:xfrm>
          <a:prstGeom prst="wedgeRoundRectCallout">
            <a:avLst>
              <a:gd name="adj1" fmla="val -74256"/>
              <a:gd name="adj2" fmla="val 20388"/>
              <a:gd name="adj3" fmla="val 16667"/>
            </a:avLst>
          </a:prstGeom>
          <a:solidFill>
            <a:srgbClr val="C3F5F0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Да заједно закључимо!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932040" y="2003313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21,2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 = 2,12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70079" y="2983662"/>
            <a:ext cx="3405977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,4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100 =0,324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44402" y="3539548"/>
            <a:ext cx="3719299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0,37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100 = 0,0037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5318421" y="2181667"/>
            <a:ext cx="743778" cy="1228509"/>
          </a:xfrm>
          <a:prstGeom prst="curvedLeftArrow">
            <a:avLst>
              <a:gd name="adj1" fmla="val 0"/>
              <a:gd name="adj2" fmla="val 44415"/>
              <a:gd name="adj3" fmla="val 17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99565"/>
            <a:ext cx="3827660" cy="2275772"/>
          </a:xfrm>
          <a:prstGeom prst="rect">
            <a:avLst/>
          </a:prstGeom>
        </p:spPr>
      </p:pic>
      <p:sp>
        <p:nvSpPr>
          <p:cNvPr id="20" name="Curved Left Arrow 19"/>
          <p:cNvSpPr/>
          <p:nvPr/>
        </p:nvSpPr>
        <p:spPr>
          <a:xfrm rot="5400000">
            <a:off x="2122031" y="2895283"/>
            <a:ext cx="555886" cy="1581570"/>
          </a:xfrm>
          <a:prstGeom prst="curvedLeftArrow">
            <a:avLst>
              <a:gd name="adj1" fmla="val 13003"/>
              <a:gd name="adj2" fmla="val 51263"/>
              <a:gd name="adj3" fmla="val 26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5400000">
            <a:off x="4736086" y="3340172"/>
            <a:ext cx="555886" cy="1852246"/>
          </a:xfrm>
          <a:prstGeom prst="curvedLeftArrow">
            <a:avLst>
              <a:gd name="adj1" fmla="val 13003"/>
              <a:gd name="adj2" fmla="val 51263"/>
              <a:gd name="adj3" fmla="val 26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863238" y="3543590"/>
            <a:ext cx="792005" cy="52322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0,0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999119" y="4745746"/>
            <a:ext cx="6336704" cy="1532334"/>
          </a:xfrm>
          <a:prstGeom prst="wedgeRoundRectCallout">
            <a:avLst>
              <a:gd name="adj1" fmla="val -59542"/>
              <a:gd name="adj2" fmla="val -588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Па просто!</a:t>
            </a:r>
            <a:r>
              <a:rPr kumimoji="0" lang="sr-Latn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Само померим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запету </a:t>
            </a:r>
            <a:r>
              <a:rPr lang="sr-Cyrl-RS" sz="28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улево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за онолико места колико </a:t>
            </a:r>
            <a:r>
              <a:rPr lang="sr-Cyrl-RS" sz="28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декадна јединица  има нула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1" grpId="0" animBg="1"/>
      <p:bldP spid="22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nald Duck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15616" y="1484784"/>
            <a:ext cx="2768882" cy="3609388"/>
          </a:xfrm>
          <a:prstGeom prst="rect">
            <a:avLst/>
          </a:prstGeom>
          <a:noFill/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4172530" y="784438"/>
            <a:ext cx="3960440" cy="1086321"/>
          </a:xfrm>
          <a:prstGeom prst="cloudCallout">
            <a:avLst>
              <a:gd name="adj1" fmla="val -56485"/>
              <a:gd name="adj2" fmla="val 699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scene3d>
            <a:camera prst="orthographicFront"/>
            <a:lightRig rig="harsh" dir="t"/>
          </a:scene3d>
          <a:sp3d>
            <a:bevelT/>
          </a:sp3d>
        </p:spPr>
        <p:txBody>
          <a:bodyPr vert="horz" lIns="91440" tIns="45720" rIns="91440" bIns="45720" rtlCol="0" anchor="b"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RS" sz="2800" b="1" dirty="0" smtClean="0">
                <a:ln/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 је баш било лако!</a:t>
            </a:r>
            <a:endParaRPr lang="en-US" sz="2800" b="1" dirty="0">
              <a:ln/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4028514" y="2492896"/>
            <a:ext cx="4248472" cy="2232248"/>
          </a:xfrm>
          <a:prstGeom prst="wedgeRoundRectCallout">
            <a:avLst>
              <a:gd name="adj1" fmla="val -72147"/>
              <a:gd name="adj2" fmla="val -38744"/>
              <a:gd name="adj3" fmla="val 16667"/>
            </a:avLst>
          </a:prstGeom>
          <a:solidFill>
            <a:srgbClr val="9DDFB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dirty="0" smtClean="0">
                <a:ln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сада да видимо како децималне бројеве делимо осталим природним бројевима!</a:t>
            </a:r>
            <a:endParaRPr lang="en-US" sz="2800" b="1" dirty="0">
              <a:ln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825" y="3238611"/>
            <a:ext cx="1441903" cy="215283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44759" y="825435"/>
            <a:ext cx="5328592" cy="523220"/>
          </a:xfrm>
          <a:prstGeom prst="rect">
            <a:avLst/>
          </a:prstGeom>
          <a:pattFill prst="lgGrid">
            <a:fgClr>
              <a:srgbClr val="A8A8E2"/>
            </a:fgClr>
            <a:bgClr>
              <a:srgbClr val="FFFFFF"/>
            </a:bgClr>
          </a:pattFill>
          <a:ln w="9525">
            <a:solidFill>
              <a:srgbClr val="2D2D8A">
                <a:lumMod val="40000"/>
                <a:lumOff val="60000"/>
              </a:srgb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Погледајте ове 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производе: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99792" y="1671605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2,8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19,6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38939" y="2477825"/>
            <a:ext cx="3125149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11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,02 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33,06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7619" y="3350631"/>
            <a:ext cx="345638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,72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·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23 =62,56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23497" y="2075369"/>
            <a:ext cx="3096344" cy="1341656"/>
          </a:xfrm>
          <a:prstGeom prst="wedgeEllipseCallout">
            <a:avLst>
              <a:gd name="adj1" fmla="val 31840"/>
              <a:gd name="adj2" fmla="val 100822"/>
            </a:avLst>
          </a:prstGeom>
          <a:pattFill prst="lgGrid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Али,</a:t>
            </a:r>
            <a:r>
              <a:rPr lang="sr-Latn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данас </a:t>
            </a: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делимо!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01513" y="4053420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19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,6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5400000" flipH="1">
            <a:off x="3928340" y="945220"/>
            <a:ext cx="473529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3434" y="1633472"/>
            <a:ext cx="986340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2,8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131840" y="4794469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,06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 rot="5400000">
            <a:off x="3902711" y="2572228"/>
            <a:ext cx="464448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47753" y="2451227"/>
            <a:ext cx="1273043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11,02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16797" y="5535518"/>
            <a:ext cx="2736304" cy="52322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62,56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Curved Left Arrow 21"/>
          <p:cNvSpPr/>
          <p:nvPr/>
        </p:nvSpPr>
        <p:spPr>
          <a:xfrm rot="5400000">
            <a:off x="2442280" y="3409496"/>
            <a:ext cx="464448" cy="1245907"/>
          </a:xfrm>
          <a:prstGeom prst="curvedLeftArrow">
            <a:avLst>
              <a:gd name="adj1" fmla="val 13003"/>
              <a:gd name="adj2" fmla="val 92904"/>
              <a:gd name="adj3" fmla="val 448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7523" y="3283910"/>
            <a:ext cx="1119274" cy="589941"/>
          </a:xfrm>
          <a:prstGeom prst="roundRect">
            <a:avLst/>
          </a:prstGeom>
          <a:pattFill prst="lgGrid">
            <a:fgClr>
              <a:srgbClr val="C1F1C8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2,72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s://s-media-cache-ak0.pinimg.com/564x/a1/5f/65/a15f6557c4b77cafebe031e4000a925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60" y="872457"/>
            <a:ext cx="1513688" cy="1782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0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3994 0.348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33403 0.3421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324 L 0.35972 0.3199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13" grpId="0" animBg="1"/>
      <p:bldP spid="18" grpId="0" animBg="1"/>
      <p:bldP spid="19" grpId="0" animBg="1"/>
      <p:bldP spid="19" grpId="1" animBg="1"/>
      <p:bldP spid="19" grpId="2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18293" y="575269"/>
            <a:ext cx="2532302" cy="578882"/>
          </a:xfrm>
          <a:prstGeom prst="wedgeRoundRectCallout">
            <a:avLst>
              <a:gd name="adj1" fmla="val -73411"/>
              <a:gd name="adj2" fmla="val 69170"/>
              <a:gd name="adj3" fmla="val 16667"/>
            </a:avLst>
          </a:prstGeom>
          <a:gradFill>
            <a:gsLst>
              <a:gs pos="3626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kumimoji="0" lang="sr-Cyrl-R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Да  видимо!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2" descr="http://www.cliparthut.com/clip-arts/1496/donald-duck-clip-art-149662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77" y="702619"/>
            <a:ext cx="1532672" cy="1745694"/>
          </a:xfrm>
          <a:prstGeom prst="rect">
            <a:avLst/>
          </a:prstGeom>
          <a:noFill/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95684" y="1136286"/>
            <a:ext cx="2358756" cy="2246769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19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,6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2,8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14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5 6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sr-Cyrl-R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-5 6</a:t>
            </a:r>
            <a:r>
              <a:rPr lang="sr-Cyrl-RS" sz="2800" b="1" u="sng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0</a:t>
            </a:r>
          </a:p>
        </p:txBody>
      </p:sp>
      <p:sp>
        <p:nvSpPr>
          <p:cNvPr id="19" name="Down Arrow 18"/>
          <p:cNvSpPr/>
          <p:nvPr/>
        </p:nvSpPr>
        <p:spPr>
          <a:xfrm rot="10800000" flipH="1" flipV="1">
            <a:off x="2920250" y="1613841"/>
            <a:ext cx="288032" cy="465272"/>
          </a:xfrm>
          <a:prstGeom prst="downArrow">
            <a:avLst>
              <a:gd name="adj1" fmla="val 870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5400000" flipV="1">
            <a:off x="3454012" y="1087622"/>
            <a:ext cx="542022" cy="1517710"/>
          </a:xfrm>
          <a:prstGeom prst="curvedLeftArrow">
            <a:avLst>
              <a:gd name="adj1" fmla="val 0"/>
              <a:gd name="adj2" fmla="val 44415"/>
              <a:gd name="adj3" fmla="val 17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967460" y="798493"/>
            <a:ext cx="3341596" cy="3539430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noProof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33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,06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=11,02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kumimoji="0" lang="sr-Cyrl-R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0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</a:t>
            </a:r>
            <a:r>
              <a:rPr kumimoji="0" lang="sr-Cyrl-R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0</a:t>
            </a:r>
            <a:endParaRPr kumimoji="0" lang="sr-Latn-RS" sz="28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 flipH="1" flipV="1">
            <a:off x="5647044" y="1270286"/>
            <a:ext cx="227089" cy="1217473"/>
          </a:xfrm>
          <a:prstGeom prst="downArrow">
            <a:avLst>
              <a:gd name="adj1" fmla="val 870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5400000" flipV="1">
            <a:off x="6341371" y="615958"/>
            <a:ext cx="542022" cy="1791120"/>
          </a:xfrm>
          <a:prstGeom prst="curvedLeftArrow">
            <a:avLst>
              <a:gd name="adj1" fmla="val 0"/>
              <a:gd name="adj2" fmla="val 44415"/>
              <a:gd name="adj3" fmla="val 17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11773" y="3340494"/>
            <a:ext cx="3013039" cy="3108543"/>
          </a:xfrm>
          <a:prstGeom prst="rect">
            <a:avLst/>
          </a:prstGeom>
          <a:pattFill prst="lgGrid">
            <a:fgClr>
              <a:srgbClr val="C1F1C8"/>
            </a:fgClr>
            <a:bgClr>
              <a:srgbClr val="FFFFFF"/>
            </a:bgClr>
          </a:pattFill>
          <a:ln w="9525">
            <a:solidFill>
              <a:schemeClr val="tx2">
                <a:lumMod val="75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62,56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23</a:t>
            </a: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=2,72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kumimoji="0" lang="sr-Cyrl-R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165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kumimoji="0" lang="sr-Cyrl-R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161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46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R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</a:t>
            </a:r>
            <a:r>
              <a:rPr lang="sr-Cyrl-RS" sz="2800" b="1" u="sng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-46</a:t>
            </a:r>
            <a:endParaRPr kumimoji="0" lang="sr-Cyrl-RS" sz="28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0</a:t>
            </a:r>
            <a:endParaRPr kumimoji="0" lang="sr-Latn-RS" sz="2800" b="1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0800000" flipH="1" flipV="1">
            <a:off x="1248428" y="3751097"/>
            <a:ext cx="240788" cy="484874"/>
          </a:xfrm>
          <a:prstGeom prst="downArrow">
            <a:avLst>
              <a:gd name="adj1" fmla="val 8706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5400000" flipV="1">
            <a:off x="2011170" y="3078199"/>
            <a:ext cx="542022" cy="1826717"/>
          </a:xfrm>
          <a:prstGeom prst="curvedLeftArrow">
            <a:avLst>
              <a:gd name="adj1" fmla="val 0"/>
              <a:gd name="adj2" fmla="val 44415"/>
              <a:gd name="adj3" fmla="val 17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736697" y="4357823"/>
            <a:ext cx="6120680" cy="2009061"/>
          </a:xfrm>
          <a:prstGeom prst="wedgeRoundRectCallout">
            <a:avLst>
              <a:gd name="adj1" fmla="val 56454"/>
              <a:gd name="adj2" fmla="val -42020"/>
              <a:gd name="adj3" fmla="val 16667"/>
            </a:avLst>
          </a:prstGeom>
          <a:pattFill prst="lgGrid">
            <a:fgClr>
              <a:srgbClr val="E6574C"/>
            </a:fgClr>
            <a:bgClr>
              <a:schemeClr val="bg1"/>
            </a:bgClr>
          </a:patt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Значи делимо исто као природне,</a:t>
            </a:r>
            <a:r>
              <a:rPr lang="sr-Latn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sr-Cyrl-RS" sz="28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само кад спустимо прву цифру иза запете ставимо запету и у количнику! </a:t>
            </a:r>
            <a:endParaRPr kumimoji="0" lang="sr-Latn-R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5" name="Picture 4" descr="http://vignette3.wikia.nocookie.net/disney/images/5/59/Rescuers-save-Minnie-Mouse-sea.jpg/revision/latest?cb=201311231346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35219" y="3383055"/>
            <a:ext cx="1192981" cy="262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9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 txBox="1">
            <a:spLocks/>
          </p:cNvSpPr>
          <p:nvPr/>
        </p:nvSpPr>
        <p:spPr>
          <a:xfrm>
            <a:off x="827584" y="980728"/>
            <a:ext cx="4680520" cy="1086321"/>
          </a:xfrm>
          <a:prstGeom prst="cloudCallout">
            <a:avLst>
              <a:gd name="adj1" fmla="val -23211"/>
              <a:gd name="adj2" fmla="val 1268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scene3d>
            <a:camera prst="orthographicFront"/>
            <a:lightRig rig="harsh" dir="t"/>
          </a:scene3d>
          <a:sp3d>
            <a:bevelT w="139700" prst="cross"/>
          </a:sp3d>
        </p:spPr>
        <p:txBody>
          <a:bodyPr vert="horz" lIns="91440" tIns="45720" rIns="91440" bIns="45720" rtlCol="0" anchor="b"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r-Cyrl-RS" sz="28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Одлично! </a:t>
            </a:r>
            <a:r>
              <a:rPr lang="sr-Cyrl-R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Cyrl-RS" sz="28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је,</a:t>
            </a:r>
            <a:r>
              <a:rPr lang="sr-Latn-RS" sz="28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8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 лако је!</a:t>
            </a:r>
            <a:endParaRPr lang="en-US" sz="28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2204864"/>
            <a:ext cx="2952328" cy="3326306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4211960" y="3429000"/>
            <a:ext cx="4096163" cy="2664296"/>
          </a:xfrm>
          <a:prstGeom prst="wedgeRoundRectCallout">
            <a:avLst>
              <a:gd name="adj1" fmla="val -72147"/>
              <a:gd name="adj2" fmla="val -38744"/>
              <a:gd name="adj3" fmla="val 16667"/>
            </a:avLst>
          </a:prstGeom>
          <a:gradFill flip="none" rotWithShape="1">
            <a:gsLst>
              <a:gs pos="55722">
                <a:schemeClr val="bg2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DDF7E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још само да научимо како децималне бројеве делимо  децималним бројевима!</a:t>
            </a:r>
            <a:endParaRPr lang="en-US" sz="2800" b="1" dirty="0">
              <a:ln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0</TotalTime>
  <Words>530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Cambria Math</vt:lpstr>
      <vt:lpstr>Palatino Linotype</vt:lpstr>
      <vt:lpstr>Geometric design template</vt:lpstr>
      <vt:lpstr>ЗДРАВО  ПЕТАЦИ!   Хајде да научимо нешто ново данас!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2017-03-21T10:03:31Z</dcterms:created>
  <dcterms:modified xsi:type="dcterms:W3CDTF">2018-05-03T19:49:41Z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